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32918400" cy="4389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824"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1D7C"/>
    <a:srgbClr val="EBE1F8"/>
    <a:srgbClr val="D4CF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88"/>
    <p:restoredTop sz="94782"/>
  </p:normalViewPr>
  <p:slideViewPr>
    <p:cSldViewPr snapToGrid="0">
      <p:cViewPr varScale="1">
        <p:scale>
          <a:sx n="16" d="100"/>
          <a:sy n="16" d="100"/>
        </p:scale>
        <p:origin x="1488" y="320"/>
      </p:cViewPr>
      <p:guideLst>
        <p:guide orient="horz" pos="13824"/>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747271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659316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874795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21326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tint val="82000"/>
                  </a:schemeClr>
                </a:solidFill>
              </a:defRPr>
            </a:lvl1pPr>
            <a:lvl2pPr marL="1645920" indent="0">
              <a:buNone/>
              <a:defRPr sz="7200">
                <a:solidFill>
                  <a:schemeClr val="tx1">
                    <a:tint val="82000"/>
                  </a:schemeClr>
                </a:solidFill>
              </a:defRPr>
            </a:lvl2pPr>
            <a:lvl3pPr marL="3291840" indent="0">
              <a:buNone/>
              <a:defRPr sz="6480">
                <a:solidFill>
                  <a:schemeClr val="tx1">
                    <a:tint val="82000"/>
                  </a:schemeClr>
                </a:solidFill>
              </a:defRPr>
            </a:lvl3pPr>
            <a:lvl4pPr marL="4937760" indent="0">
              <a:buNone/>
              <a:defRPr sz="5760">
                <a:solidFill>
                  <a:schemeClr val="tx1">
                    <a:tint val="82000"/>
                  </a:schemeClr>
                </a:solidFill>
              </a:defRPr>
            </a:lvl4pPr>
            <a:lvl5pPr marL="6583680" indent="0">
              <a:buNone/>
              <a:defRPr sz="5760">
                <a:solidFill>
                  <a:schemeClr val="tx1">
                    <a:tint val="82000"/>
                  </a:schemeClr>
                </a:solidFill>
              </a:defRPr>
            </a:lvl5pPr>
            <a:lvl6pPr marL="8229600" indent="0">
              <a:buNone/>
              <a:defRPr sz="5760">
                <a:solidFill>
                  <a:schemeClr val="tx1">
                    <a:tint val="82000"/>
                  </a:schemeClr>
                </a:solidFill>
              </a:defRPr>
            </a:lvl6pPr>
            <a:lvl7pPr marL="9875520" indent="0">
              <a:buNone/>
              <a:defRPr sz="5760">
                <a:solidFill>
                  <a:schemeClr val="tx1">
                    <a:tint val="82000"/>
                  </a:schemeClr>
                </a:solidFill>
              </a:defRPr>
            </a:lvl7pPr>
            <a:lvl8pPr marL="11521440" indent="0">
              <a:buNone/>
              <a:defRPr sz="5760">
                <a:solidFill>
                  <a:schemeClr val="tx1">
                    <a:tint val="82000"/>
                  </a:schemeClr>
                </a:solidFill>
              </a:defRPr>
            </a:lvl8pPr>
            <a:lvl9pPr marL="13167360" indent="0">
              <a:buNone/>
              <a:defRPr sz="57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4D2E2-602F-8143-92A3-25C7162D8777}" type="datetimeFigureOut">
              <a:rPr lang="en-US" smtClean="0"/>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507283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54D2E2-602F-8143-92A3-25C7162D8777}" type="datetimeFigureOut">
              <a:rPr lang="en-US" smtClean="0"/>
              <a:t>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733438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54D2E2-602F-8143-92A3-25C7162D8777}" type="datetimeFigureOut">
              <a:rPr lang="en-US" smtClean="0"/>
              <a:t>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881564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54D2E2-602F-8143-92A3-25C7162D8777}" type="datetimeFigureOut">
              <a:rPr lang="en-US" smtClean="0"/>
              <a:t>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054588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4D2E2-602F-8143-92A3-25C7162D8777}" type="datetimeFigureOut">
              <a:rPr lang="en-US" smtClean="0"/>
              <a:t>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79523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938600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189030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82000"/>
                  </a:schemeClr>
                </a:solidFill>
              </a:defRPr>
            </a:lvl1pPr>
          </a:lstStyle>
          <a:p>
            <a:fld id="{7A54D2E2-602F-8143-92A3-25C7162D8777}" type="datetimeFigureOut">
              <a:rPr lang="en-US" smtClean="0"/>
              <a:t>4/20/26</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82000"/>
                  </a:schemeClr>
                </a:solidFill>
              </a:defRPr>
            </a:lvl1pPr>
          </a:lstStyle>
          <a:p>
            <a:fld id="{CD267921-9708-7646-BBAD-FA749FF3219F}" type="slidenum">
              <a:rPr lang="en-US" smtClean="0"/>
              <a:t>‹#›</a:t>
            </a:fld>
            <a:endParaRPr lang="en-US"/>
          </a:p>
        </p:txBody>
      </p:sp>
    </p:spTree>
    <p:extLst>
      <p:ext uri="{BB962C8B-B14F-4D97-AF65-F5344CB8AC3E}">
        <p14:creationId xmlns:p14="http://schemas.microsoft.com/office/powerpoint/2010/main" val="16385386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E421A7B-2262-EF97-EBF5-9A3424B09CEE}"/>
              </a:ext>
              <a:ext uri="{C183D7F6-B498-43B3-948B-1728B52AA6E4}">
                <adec:decorative xmlns:adec="http://schemas.microsoft.com/office/drawing/2017/decorative" val="1"/>
              </a:ext>
            </a:extLst>
          </p:cNvPr>
          <p:cNvSpPr txBox="1"/>
          <p:nvPr/>
        </p:nvSpPr>
        <p:spPr>
          <a:xfrm>
            <a:off x="0" y="2"/>
            <a:ext cx="32918400" cy="3348289"/>
          </a:xfrm>
          <a:prstGeom prst="rect">
            <a:avLst/>
          </a:prstGeom>
          <a:solidFill>
            <a:srgbClr val="461D7C"/>
          </a:solidFill>
        </p:spPr>
        <p:txBody>
          <a:bodyPr wrap="square" rtlCol="0">
            <a:spAutoFit/>
          </a:bodyPr>
          <a:lstStyle/>
          <a:p>
            <a:endParaRPr lang="en-US" sz="21158" dirty="0"/>
          </a:p>
        </p:txBody>
      </p:sp>
      <p:sp>
        <p:nvSpPr>
          <p:cNvPr id="3" name="Subtitle 2">
            <a:extLst>
              <a:ext uri="{FF2B5EF4-FFF2-40B4-BE49-F238E27FC236}">
                <a16:creationId xmlns:a16="http://schemas.microsoft.com/office/drawing/2014/main" id="{890E0852-A136-F99E-1493-5B70C07ED402}"/>
              </a:ext>
            </a:extLst>
          </p:cNvPr>
          <p:cNvSpPr>
            <a:spLocks noGrp="1"/>
          </p:cNvSpPr>
          <p:nvPr>
            <p:ph type="subTitle" idx="1"/>
          </p:nvPr>
        </p:nvSpPr>
        <p:spPr>
          <a:xfrm>
            <a:off x="9279311" y="444772"/>
            <a:ext cx="22755210" cy="2903519"/>
          </a:xfrm>
        </p:spPr>
        <p:txBody>
          <a:bodyPr>
            <a:normAutofit fontScale="85000" lnSpcReduction="20000"/>
          </a:bodyPr>
          <a:lstStyle/>
          <a:p>
            <a:r>
              <a:rPr lang="en-US" sz="8914" b="1" dirty="0">
                <a:solidFill>
                  <a:schemeClr val="bg1"/>
                </a:solidFill>
                <a:latin typeface="Calibri" panose="020F0502020204030204" pitchFamily="34" charset="0"/>
                <a:cs typeface="Calibri" panose="020F0502020204030204" pitchFamily="34" charset="0"/>
              </a:rPr>
              <a:t>Rapid Regrowth of Residual Cervical Dumbbell Schwannoma Following Subtotal Resection</a:t>
            </a:r>
          </a:p>
          <a:p>
            <a:r>
              <a:rPr lang="en-US" sz="6171" dirty="0">
                <a:solidFill>
                  <a:schemeClr val="bg1"/>
                </a:solidFill>
                <a:latin typeface="Calibri" panose="020F0502020204030204" pitchFamily="34" charset="0"/>
                <a:cs typeface="Calibri" panose="020F0502020204030204" pitchFamily="34" charset="0"/>
              </a:rPr>
              <a:t>Heeya L. Munir B.A., Nicholas J. Ditta B.S., Wesley M. Shoap M.D., Cole T. Lewis M.D.</a:t>
            </a:r>
          </a:p>
        </p:txBody>
      </p:sp>
      <p:pic>
        <p:nvPicPr>
          <p:cNvPr id="13" name="Picture 12" descr="LSU Health Logo&#10;">
            <a:extLst>
              <a:ext uri="{FF2B5EF4-FFF2-40B4-BE49-F238E27FC236}">
                <a16:creationId xmlns:a16="http://schemas.microsoft.com/office/drawing/2014/main" id="{44D5587B-B048-965A-C831-CBE1A0239817}"/>
              </a:ext>
            </a:extLst>
          </p:cNvPr>
          <p:cNvPicPr>
            <a:picLocks noChangeAspect="1"/>
          </p:cNvPicPr>
          <p:nvPr/>
        </p:nvPicPr>
        <p:blipFill>
          <a:blip r:embed="rId2"/>
          <a:stretch>
            <a:fillRect/>
          </a:stretch>
        </p:blipFill>
        <p:spPr>
          <a:xfrm>
            <a:off x="411647" y="712783"/>
            <a:ext cx="8100446" cy="2278251"/>
          </a:xfrm>
          <a:prstGeom prst="rect">
            <a:avLst/>
          </a:prstGeom>
        </p:spPr>
      </p:pic>
      <p:sp>
        <p:nvSpPr>
          <p:cNvPr id="6" name="TextBox 5">
            <a:extLst>
              <a:ext uri="{FF2B5EF4-FFF2-40B4-BE49-F238E27FC236}">
                <a16:creationId xmlns:a16="http://schemas.microsoft.com/office/drawing/2014/main" id="{292483AA-E23E-BC78-A3CD-40E78B261957}"/>
              </a:ext>
            </a:extLst>
          </p:cNvPr>
          <p:cNvSpPr txBox="1"/>
          <p:nvPr/>
        </p:nvSpPr>
        <p:spPr>
          <a:xfrm>
            <a:off x="2869552" y="4115792"/>
            <a:ext cx="11285091" cy="1169551"/>
          </a:xfrm>
          <a:prstGeom prst="rect">
            <a:avLst/>
          </a:prstGeom>
          <a:solidFill>
            <a:srgbClr val="EBE1F8"/>
          </a:solidFill>
        </p:spPr>
        <p:txBody>
          <a:bodyPr wrap="square" rtlCol="0">
            <a:spAutoFit/>
          </a:bodyPr>
          <a:lstStyle/>
          <a:p>
            <a:pPr algn="ctr"/>
            <a:r>
              <a:rPr lang="en-US" sz="7000" b="1" dirty="0"/>
              <a:t>Introduction</a:t>
            </a:r>
            <a:r>
              <a:rPr lang="en-US" sz="7000" dirty="0"/>
              <a:t> </a:t>
            </a:r>
          </a:p>
        </p:txBody>
      </p:sp>
      <p:sp>
        <p:nvSpPr>
          <p:cNvPr id="7" name="TextBox 6">
            <a:extLst>
              <a:ext uri="{FF2B5EF4-FFF2-40B4-BE49-F238E27FC236}">
                <a16:creationId xmlns:a16="http://schemas.microsoft.com/office/drawing/2014/main" id="{CE230B64-55B0-E385-0C76-FF6D2CCEA0AC}"/>
              </a:ext>
            </a:extLst>
          </p:cNvPr>
          <p:cNvSpPr txBox="1"/>
          <p:nvPr/>
        </p:nvSpPr>
        <p:spPr>
          <a:xfrm>
            <a:off x="2869548" y="15586455"/>
            <a:ext cx="11285091" cy="1169551"/>
          </a:xfrm>
          <a:prstGeom prst="rect">
            <a:avLst/>
          </a:prstGeom>
          <a:solidFill>
            <a:srgbClr val="EBE1F8"/>
          </a:solidFill>
        </p:spPr>
        <p:txBody>
          <a:bodyPr wrap="square" rtlCol="0">
            <a:spAutoFit/>
          </a:bodyPr>
          <a:lstStyle/>
          <a:p>
            <a:pPr algn="ctr"/>
            <a:r>
              <a:rPr lang="en-US" sz="7000" b="1" dirty="0"/>
              <a:t>Case Presentation</a:t>
            </a:r>
            <a:r>
              <a:rPr lang="en-US" sz="7000" dirty="0"/>
              <a:t> </a:t>
            </a:r>
          </a:p>
        </p:txBody>
      </p:sp>
      <p:sp>
        <p:nvSpPr>
          <p:cNvPr id="8" name="TextBox 7">
            <a:extLst>
              <a:ext uri="{FF2B5EF4-FFF2-40B4-BE49-F238E27FC236}">
                <a16:creationId xmlns:a16="http://schemas.microsoft.com/office/drawing/2014/main" id="{99BF17E9-BAA5-3C96-4891-10951EDDB70D}"/>
              </a:ext>
            </a:extLst>
          </p:cNvPr>
          <p:cNvSpPr txBox="1"/>
          <p:nvPr/>
        </p:nvSpPr>
        <p:spPr>
          <a:xfrm>
            <a:off x="18763761" y="15658430"/>
            <a:ext cx="11285091" cy="1169551"/>
          </a:xfrm>
          <a:prstGeom prst="rect">
            <a:avLst/>
          </a:prstGeom>
          <a:solidFill>
            <a:srgbClr val="EBE1F8"/>
          </a:solidFill>
        </p:spPr>
        <p:txBody>
          <a:bodyPr wrap="square" rtlCol="0">
            <a:spAutoFit/>
          </a:bodyPr>
          <a:lstStyle/>
          <a:p>
            <a:pPr algn="ctr"/>
            <a:r>
              <a:rPr lang="en-US" sz="7000" b="1" dirty="0"/>
              <a:t>Discussion </a:t>
            </a:r>
            <a:endParaRPr lang="en-US" sz="7000" dirty="0"/>
          </a:p>
        </p:txBody>
      </p:sp>
      <p:sp>
        <p:nvSpPr>
          <p:cNvPr id="9" name="TextBox 8">
            <a:extLst>
              <a:ext uri="{FF2B5EF4-FFF2-40B4-BE49-F238E27FC236}">
                <a16:creationId xmlns:a16="http://schemas.microsoft.com/office/drawing/2014/main" id="{8F252097-401B-46F9-4BFE-4F89AA013D0A}"/>
              </a:ext>
            </a:extLst>
          </p:cNvPr>
          <p:cNvSpPr txBox="1"/>
          <p:nvPr/>
        </p:nvSpPr>
        <p:spPr>
          <a:xfrm>
            <a:off x="18763761" y="30116452"/>
            <a:ext cx="11285091" cy="1169551"/>
          </a:xfrm>
          <a:prstGeom prst="rect">
            <a:avLst/>
          </a:prstGeom>
          <a:solidFill>
            <a:srgbClr val="EBE1F8"/>
          </a:solidFill>
        </p:spPr>
        <p:txBody>
          <a:bodyPr wrap="square" rtlCol="0">
            <a:spAutoFit/>
          </a:bodyPr>
          <a:lstStyle/>
          <a:p>
            <a:pPr algn="ctr"/>
            <a:r>
              <a:rPr lang="en-US" sz="7000" b="1" dirty="0"/>
              <a:t>Conclusion</a:t>
            </a:r>
            <a:endParaRPr lang="en-US" sz="7000" dirty="0"/>
          </a:p>
        </p:txBody>
      </p:sp>
      <p:sp>
        <p:nvSpPr>
          <p:cNvPr id="10" name="TextBox 9">
            <a:extLst>
              <a:ext uri="{FF2B5EF4-FFF2-40B4-BE49-F238E27FC236}">
                <a16:creationId xmlns:a16="http://schemas.microsoft.com/office/drawing/2014/main" id="{4019A150-4DD4-67C0-058A-5EBE792138A1}"/>
              </a:ext>
            </a:extLst>
          </p:cNvPr>
          <p:cNvSpPr txBox="1"/>
          <p:nvPr/>
        </p:nvSpPr>
        <p:spPr>
          <a:xfrm>
            <a:off x="18763761" y="37052719"/>
            <a:ext cx="11285091" cy="1169551"/>
          </a:xfrm>
          <a:prstGeom prst="rect">
            <a:avLst/>
          </a:prstGeom>
          <a:solidFill>
            <a:srgbClr val="EBE1F8"/>
          </a:solidFill>
        </p:spPr>
        <p:txBody>
          <a:bodyPr wrap="square" rtlCol="0">
            <a:spAutoFit/>
          </a:bodyPr>
          <a:lstStyle/>
          <a:p>
            <a:pPr algn="ctr"/>
            <a:r>
              <a:rPr lang="en-US" sz="7000" b="1" dirty="0"/>
              <a:t>References</a:t>
            </a:r>
            <a:endParaRPr lang="en-US" sz="7000" dirty="0"/>
          </a:p>
        </p:txBody>
      </p:sp>
      <p:sp>
        <p:nvSpPr>
          <p:cNvPr id="15" name="TextBox 14">
            <a:extLst>
              <a:ext uri="{FF2B5EF4-FFF2-40B4-BE49-F238E27FC236}">
                <a16:creationId xmlns:a16="http://schemas.microsoft.com/office/drawing/2014/main" id="{5A8F4181-8BDE-093D-2995-DF1505922D92}"/>
              </a:ext>
            </a:extLst>
          </p:cNvPr>
          <p:cNvSpPr txBox="1"/>
          <p:nvPr/>
        </p:nvSpPr>
        <p:spPr>
          <a:xfrm>
            <a:off x="419193" y="5562766"/>
            <a:ext cx="15004447" cy="8956298"/>
          </a:xfrm>
          <a:prstGeom prst="rect">
            <a:avLst/>
          </a:prstGeom>
          <a:noFill/>
        </p:spPr>
        <p:txBody>
          <a:bodyPr wrap="square" rtlCol="0">
            <a:spAutoFit/>
          </a:bodyPr>
          <a:lstStyle/>
          <a:p>
            <a:pPr marL="979722" indent="-979722">
              <a:buFont typeface="Arial" panose="020B0604020202020204" pitchFamily="34" charset="0"/>
              <a:buChar char="•"/>
            </a:pPr>
            <a:r>
              <a:rPr lang="en-US" sz="4800" dirty="0"/>
              <a:t>Spinal schwannomas are benign tumors typically treated with gross total resection (GTR). Cervical dumbbell lesions often require subtotal resection (STR) due to foraminal extension and proximity to critical structures, balancing tumor removal with preservation of neurologic function and stability.</a:t>
            </a:r>
          </a:p>
          <a:p>
            <a:pPr marL="979722" indent="-979722">
              <a:buFont typeface="Arial" panose="020B0604020202020204" pitchFamily="34" charset="0"/>
              <a:buChar char="•"/>
            </a:pPr>
            <a:r>
              <a:rPr lang="en-US" sz="4800" dirty="0"/>
              <a:t>Residual schwannomas are usually slow growing, with progression over years, and rapid early regrowth is rarely described. We present a case of marked regrowth within four months following STR, highlighting implications for postoperative surveillance.</a:t>
            </a:r>
          </a:p>
        </p:txBody>
      </p:sp>
      <p:sp>
        <p:nvSpPr>
          <p:cNvPr id="16" name="TextBox 15">
            <a:extLst>
              <a:ext uri="{FF2B5EF4-FFF2-40B4-BE49-F238E27FC236}">
                <a16:creationId xmlns:a16="http://schemas.microsoft.com/office/drawing/2014/main" id="{B742B25D-20AA-21EB-88AE-9033BC9F128B}"/>
              </a:ext>
            </a:extLst>
          </p:cNvPr>
          <p:cNvSpPr txBox="1"/>
          <p:nvPr/>
        </p:nvSpPr>
        <p:spPr>
          <a:xfrm>
            <a:off x="718372" y="17042674"/>
            <a:ext cx="15894185" cy="15604272"/>
          </a:xfrm>
          <a:prstGeom prst="rect">
            <a:avLst/>
          </a:prstGeom>
          <a:noFill/>
        </p:spPr>
        <p:txBody>
          <a:bodyPr wrap="square" rtlCol="0">
            <a:spAutoFit/>
          </a:bodyPr>
          <a:lstStyle/>
          <a:p>
            <a:r>
              <a:rPr lang="en-US" sz="4800" dirty="0"/>
              <a:t>A 65-year-old female presented with a 2 week history of progressive gait instability and right-sided weakness. Neurologic examination demonstrated spastic gait, right hemiparesis (4+/5), hyperreflexia, ankle clonus, and a positive Hoffman sign, consistent with cervical myelopathy. MRI demonstrated a C2–C3 intradural extramedullary mass with foraminal extension causing severe cord compression, consistent with a dumbbell schwannoma.</a:t>
            </a:r>
          </a:p>
          <a:p>
            <a:endParaRPr lang="en-US" sz="4800" dirty="0"/>
          </a:p>
          <a:p>
            <a:r>
              <a:rPr lang="en-US" sz="4800" dirty="0"/>
              <a:t>She underwent posterior posterior C2 laminectomy and partial C3 laminectomy with gross total resection of the intradural component and intentional subtotal resection of the foraminal component. Postoperatively, she had complete neurologic recovery.</a:t>
            </a:r>
          </a:p>
          <a:p>
            <a:endParaRPr lang="en-US" sz="4800" dirty="0"/>
          </a:p>
          <a:p>
            <a:r>
              <a:rPr lang="en-US" sz="4800" dirty="0"/>
              <a:t>At four months, she developed recurrent symptoms, and imaging demonstrated interval enlargement of the residual tumor with recurrent cord compression. Revision surgery was performed, and pathology confirmed benign schwannoma. Adjuvant radiation therapy was initiated, with stable disease at six-month follow-up.</a:t>
            </a:r>
          </a:p>
        </p:txBody>
      </p:sp>
      <p:pic>
        <p:nvPicPr>
          <p:cNvPr id="1028" name="Picture 4" descr="Axial T1 MRI showing preoperative cervical schwannoma with spinal cord compression.">
            <a:extLst>
              <a:ext uri="{FF2B5EF4-FFF2-40B4-BE49-F238E27FC236}">
                <a16:creationId xmlns:a16="http://schemas.microsoft.com/office/drawing/2014/main" id="{9AAF6D13-30AE-675B-06C3-B226C440538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69" b="8325"/>
          <a:stretch>
            <a:fillRect/>
          </a:stretch>
        </p:blipFill>
        <p:spPr bwMode="auto">
          <a:xfrm>
            <a:off x="2360660" y="34132290"/>
            <a:ext cx="7947093" cy="728846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1AA26E99-6649-5EC9-13B1-F0219C556370}"/>
              </a:ext>
            </a:extLst>
          </p:cNvPr>
          <p:cNvSpPr txBox="1"/>
          <p:nvPr/>
        </p:nvSpPr>
        <p:spPr>
          <a:xfrm>
            <a:off x="10680422" y="34738388"/>
            <a:ext cx="4342587" cy="5157309"/>
          </a:xfrm>
          <a:prstGeom prst="rect">
            <a:avLst/>
          </a:prstGeom>
          <a:noFill/>
        </p:spPr>
        <p:txBody>
          <a:bodyPr wrap="square" rtlCol="0">
            <a:spAutoFit/>
          </a:bodyPr>
          <a:lstStyle/>
          <a:p>
            <a:r>
              <a:rPr lang="en-US" sz="4114" b="1" dirty="0"/>
              <a:t>Figure 1. </a:t>
            </a:r>
            <a:r>
              <a:rPr lang="en-US" sz="4114" dirty="0"/>
              <a:t>Axial T1 MRI with contrast demonstrating a preoperative cervical schwannoma with spinal cord compression.</a:t>
            </a:r>
          </a:p>
        </p:txBody>
      </p:sp>
      <p:pic>
        <p:nvPicPr>
          <p:cNvPr id="1030" name="Picture 6" descr="Axial T1 MRI with contrast demonstrating postoperative decompression with residual foraminal tumor.">
            <a:extLst>
              <a:ext uri="{FF2B5EF4-FFF2-40B4-BE49-F238E27FC236}">
                <a16:creationId xmlns:a16="http://schemas.microsoft.com/office/drawing/2014/main" id="{A225DB02-5454-52DF-E29B-9AF2F2F8943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34678" y="4280487"/>
            <a:ext cx="7758806" cy="7117101"/>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B29EFD7E-2F23-03A8-A6F7-77F1AB68C833}"/>
              </a:ext>
            </a:extLst>
          </p:cNvPr>
          <p:cNvSpPr txBox="1"/>
          <p:nvPr/>
        </p:nvSpPr>
        <p:spPr>
          <a:xfrm>
            <a:off x="17588081" y="10074484"/>
            <a:ext cx="1175678" cy="1169551"/>
          </a:xfrm>
          <a:prstGeom prst="rect">
            <a:avLst/>
          </a:prstGeom>
          <a:noFill/>
        </p:spPr>
        <p:txBody>
          <a:bodyPr wrap="square" rtlCol="0">
            <a:spAutoFit/>
          </a:bodyPr>
          <a:lstStyle/>
          <a:p>
            <a:r>
              <a:rPr lang="en-US" sz="7000" dirty="0">
                <a:solidFill>
                  <a:schemeClr val="bg1"/>
                </a:solidFill>
              </a:rPr>
              <a:t>A</a:t>
            </a:r>
          </a:p>
        </p:txBody>
      </p:sp>
      <p:pic>
        <p:nvPicPr>
          <p:cNvPr id="1032" name="Picture 8" descr="Axial T1 MRI showing interval growth at 4 months with recurrent spinal cord compression.">
            <a:extLst>
              <a:ext uri="{FF2B5EF4-FFF2-40B4-BE49-F238E27FC236}">
                <a16:creationId xmlns:a16="http://schemas.microsoft.com/office/drawing/2014/main" id="{36F368DF-2FCA-CAA3-033F-C871DEAEA2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346887" y="4202110"/>
            <a:ext cx="7597234" cy="7194353"/>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36127A73-F502-52B4-A2D4-F5014D913356}"/>
              </a:ext>
            </a:extLst>
          </p:cNvPr>
          <p:cNvSpPr txBox="1"/>
          <p:nvPr/>
        </p:nvSpPr>
        <p:spPr>
          <a:xfrm>
            <a:off x="25440206" y="10034737"/>
            <a:ext cx="1175678" cy="1169551"/>
          </a:xfrm>
          <a:prstGeom prst="rect">
            <a:avLst/>
          </a:prstGeom>
          <a:noFill/>
        </p:spPr>
        <p:txBody>
          <a:bodyPr wrap="square" rtlCol="0">
            <a:spAutoFit/>
          </a:bodyPr>
          <a:lstStyle/>
          <a:p>
            <a:r>
              <a:rPr lang="en-US" sz="7000" dirty="0">
                <a:solidFill>
                  <a:schemeClr val="bg1"/>
                </a:solidFill>
              </a:rPr>
              <a:t>B</a:t>
            </a:r>
          </a:p>
        </p:txBody>
      </p:sp>
      <p:sp>
        <p:nvSpPr>
          <p:cNvPr id="31" name="TextBox 30">
            <a:extLst>
              <a:ext uri="{FF2B5EF4-FFF2-40B4-BE49-F238E27FC236}">
                <a16:creationId xmlns:a16="http://schemas.microsoft.com/office/drawing/2014/main" id="{B49EF6FE-7E56-43EB-4ABD-CCBCB9276BAA}"/>
              </a:ext>
            </a:extLst>
          </p:cNvPr>
          <p:cNvSpPr txBox="1"/>
          <p:nvPr/>
        </p:nvSpPr>
        <p:spPr>
          <a:xfrm>
            <a:off x="17030073" y="11593997"/>
            <a:ext cx="15004447" cy="2624821"/>
          </a:xfrm>
          <a:prstGeom prst="rect">
            <a:avLst/>
          </a:prstGeom>
          <a:noFill/>
        </p:spPr>
        <p:txBody>
          <a:bodyPr wrap="square" rtlCol="0">
            <a:spAutoFit/>
          </a:bodyPr>
          <a:lstStyle/>
          <a:p>
            <a:r>
              <a:rPr lang="en-US" sz="4114" b="1" dirty="0"/>
              <a:t>Figure 2.</a:t>
            </a:r>
            <a:r>
              <a:rPr lang="en-US" sz="4114" dirty="0"/>
              <a:t> Axial T1 MRI with contrast demonstrating </a:t>
            </a:r>
            <a:r>
              <a:rPr lang="en-US" sz="4114" b="1" dirty="0"/>
              <a:t>(A) </a:t>
            </a:r>
            <a:r>
              <a:rPr lang="en-US" sz="4114" dirty="0"/>
              <a:t>postoperative decompression with residual foraminal tumor and </a:t>
            </a:r>
            <a:r>
              <a:rPr lang="en-US" sz="4114" b="1" dirty="0"/>
              <a:t>(B) </a:t>
            </a:r>
            <a:r>
              <a:rPr lang="en-US" sz="4114" dirty="0"/>
              <a:t>interval regrowth at 4 months with recurrent spinal cord compression.</a:t>
            </a:r>
          </a:p>
        </p:txBody>
      </p:sp>
      <p:sp>
        <p:nvSpPr>
          <p:cNvPr id="27" name="TextBox 26">
            <a:extLst>
              <a:ext uri="{FF2B5EF4-FFF2-40B4-BE49-F238E27FC236}">
                <a16:creationId xmlns:a16="http://schemas.microsoft.com/office/drawing/2014/main" id="{96F0A0BD-1A6D-14F7-DD23-D183343D1D34}"/>
              </a:ext>
            </a:extLst>
          </p:cNvPr>
          <p:cNvSpPr txBox="1"/>
          <p:nvPr/>
        </p:nvSpPr>
        <p:spPr>
          <a:xfrm>
            <a:off x="17788236" y="17166269"/>
            <a:ext cx="13854778" cy="11910953"/>
          </a:xfrm>
          <a:prstGeom prst="rect">
            <a:avLst/>
          </a:prstGeom>
          <a:noFill/>
        </p:spPr>
        <p:txBody>
          <a:bodyPr wrap="square" rtlCol="0">
            <a:spAutoFit/>
          </a:bodyPr>
          <a:lstStyle/>
          <a:p>
            <a:r>
              <a:rPr lang="en-US" sz="4800" dirty="0"/>
              <a:t>Subtotal resection is frequently required in cervical dumbbell schwannomas due to anatomic constraints and the need to preserve neurologic function and spinal stability. Residual tumors are generally considered slow growing, with progression typically occurring over years. However, this case demonstrates that rapid early regrowth can occur even in histologically benign lesions. </a:t>
            </a:r>
          </a:p>
          <a:p>
            <a:endParaRPr lang="en-US" sz="4800" dirty="0"/>
          </a:p>
          <a:p>
            <a:r>
              <a:rPr lang="en-US" sz="4800" dirty="0"/>
              <a:t>This finding has important implications for postoperative management, as early progression may be underrecognized. In cases with substantial residual tumor burden, particularly in high cervical lesions, earlier postoperative surveillance imaging may be warranted to allow for timely intervention and prevent recurrent spinal cord compression.</a:t>
            </a:r>
          </a:p>
        </p:txBody>
      </p:sp>
      <p:sp>
        <p:nvSpPr>
          <p:cNvPr id="33" name="TextBox 32">
            <a:extLst>
              <a:ext uri="{FF2B5EF4-FFF2-40B4-BE49-F238E27FC236}">
                <a16:creationId xmlns:a16="http://schemas.microsoft.com/office/drawing/2014/main" id="{F84D3197-B3DD-C1C1-2043-DBED2E81383E}"/>
              </a:ext>
            </a:extLst>
          </p:cNvPr>
          <p:cNvSpPr txBox="1"/>
          <p:nvPr/>
        </p:nvSpPr>
        <p:spPr>
          <a:xfrm>
            <a:off x="17717457" y="31488884"/>
            <a:ext cx="13854778" cy="4524315"/>
          </a:xfrm>
          <a:prstGeom prst="rect">
            <a:avLst/>
          </a:prstGeom>
          <a:noFill/>
        </p:spPr>
        <p:txBody>
          <a:bodyPr wrap="square" rtlCol="0">
            <a:spAutoFit/>
          </a:bodyPr>
          <a:lstStyle/>
          <a:p>
            <a:r>
              <a:rPr lang="en-US" sz="4800" dirty="0"/>
              <a:t>This case highlights that even benign residual cervical schwannomas may behave unpredictably following subtotal resection. Recognizing the potential for early progression is important to guide postoperative surveillance and optimize timing of intervention.</a:t>
            </a:r>
          </a:p>
        </p:txBody>
      </p:sp>
      <p:sp>
        <p:nvSpPr>
          <p:cNvPr id="35" name="TextBox 34">
            <a:extLst>
              <a:ext uri="{FF2B5EF4-FFF2-40B4-BE49-F238E27FC236}">
                <a16:creationId xmlns:a16="http://schemas.microsoft.com/office/drawing/2014/main" id="{5FB3AB76-C85B-7213-8C87-D9AE3DA0683A}"/>
              </a:ext>
            </a:extLst>
          </p:cNvPr>
          <p:cNvSpPr txBox="1"/>
          <p:nvPr/>
        </p:nvSpPr>
        <p:spPr>
          <a:xfrm>
            <a:off x="17646672" y="38660201"/>
            <a:ext cx="13062919" cy="3891065"/>
          </a:xfrm>
          <a:prstGeom prst="rect">
            <a:avLst/>
          </a:prstGeom>
          <a:noFill/>
        </p:spPr>
        <p:txBody>
          <a:bodyPr wrap="square" rtlCol="0">
            <a:spAutoFit/>
          </a:bodyPr>
          <a:lstStyle/>
          <a:p>
            <a:r>
              <a:rPr lang="en-US" sz="4114" dirty="0"/>
              <a:t>Sohn S, et al. </a:t>
            </a:r>
            <a:r>
              <a:rPr lang="en-US" sz="4114" i="1" dirty="0"/>
              <a:t>The fate of spinal schwannomas following subtotal resection.</a:t>
            </a:r>
            <a:r>
              <a:rPr lang="en-US" sz="4114" dirty="0"/>
              <a:t> J Neurooncol. 2013.</a:t>
            </a:r>
          </a:p>
          <a:p>
            <a:pPr fontAlgn="base"/>
            <a:endParaRPr lang="en-US" sz="4114" dirty="0"/>
          </a:p>
          <a:p>
            <a:r>
              <a:rPr lang="en-US" sz="4114" dirty="0"/>
              <a:t>Ryu SM, et al. </a:t>
            </a:r>
            <a:r>
              <a:rPr lang="en-US" sz="4114" i="1" dirty="0"/>
              <a:t>Subtotal resection of cervical schwannomas and growth rate of residual tumors.</a:t>
            </a:r>
            <a:r>
              <a:rPr lang="en-US" sz="4114" dirty="0"/>
              <a:t> J Neurosurg Spine. 2019.</a:t>
            </a:r>
          </a:p>
        </p:txBody>
      </p:sp>
    </p:spTree>
    <p:extLst>
      <p:ext uri="{BB962C8B-B14F-4D97-AF65-F5344CB8AC3E}">
        <p14:creationId xmlns:p14="http://schemas.microsoft.com/office/powerpoint/2010/main" val="9863153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11999</TotalTime>
  <Words>519</Words>
  <Application>Microsoft Macintosh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 Ashley T.</dc:creator>
  <cp:lastModifiedBy>Munir, Heeya L.</cp:lastModifiedBy>
  <cp:revision>26</cp:revision>
  <dcterms:created xsi:type="dcterms:W3CDTF">2026-03-29T14:11:39Z</dcterms:created>
  <dcterms:modified xsi:type="dcterms:W3CDTF">2026-04-20T23:12:28Z</dcterms:modified>
</cp:coreProperties>
</file>