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</p:sldIdLst>
  <p:sldSz cx="29260800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0F6"/>
    <a:srgbClr val="FDDF6A"/>
    <a:srgbClr val="571593"/>
    <a:srgbClr val="F2E8FC"/>
    <a:srgbClr val="EFE1FB"/>
    <a:srgbClr val="351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3447" autoAdjust="0"/>
  </p:normalViewPr>
  <p:slideViewPr>
    <p:cSldViewPr snapToGrid="0">
      <p:cViewPr>
        <p:scale>
          <a:sx n="27" d="100"/>
          <a:sy n="27" d="100"/>
        </p:scale>
        <p:origin x="12" y="-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4788751"/>
            <a:ext cx="24871680" cy="10187093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5368697"/>
            <a:ext cx="21945600" cy="7064585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31" indent="0" algn="ctr">
              <a:buNone/>
              <a:defRPr sz="6400"/>
            </a:lvl2pPr>
            <a:lvl3pPr marL="2926062" indent="0" algn="ctr">
              <a:buNone/>
              <a:defRPr sz="5760"/>
            </a:lvl3pPr>
            <a:lvl4pPr marL="4389093" indent="0" algn="ctr">
              <a:buNone/>
              <a:defRPr sz="5120"/>
            </a:lvl4pPr>
            <a:lvl5pPr marL="5852123" indent="0" algn="ctr">
              <a:buNone/>
              <a:defRPr sz="5120"/>
            </a:lvl5pPr>
            <a:lvl6pPr marL="7315154" indent="0" algn="ctr">
              <a:buNone/>
              <a:defRPr sz="5120"/>
            </a:lvl6pPr>
            <a:lvl7pPr marL="8778185" indent="0" algn="ctr">
              <a:buNone/>
              <a:defRPr sz="5120"/>
            </a:lvl7pPr>
            <a:lvl8pPr marL="10241216" indent="0" algn="ctr">
              <a:buNone/>
              <a:defRPr sz="5120"/>
            </a:lvl8pPr>
            <a:lvl9pPr marL="11704247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3" y="1557869"/>
            <a:ext cx="6309360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3" y="1557869"/>
            <a:ext cx="18562320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7294888"/>
            <a:ext cx="25237440" cy="1217167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19581715"/>
            <a:ext cx="25237440" cy="64007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62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093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23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154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185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16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247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789335"/>
            <a:ext cx="1243584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7789335"/>
            <a:ext cx="1243584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1557875"/>
            <a:ext cx="2523744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7172962"/>
            <a:ext cx="12378688" cy="351535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31" indent="0">
              <a:buNone/>
              <a:defRPr sz="6400" b="1"/>
            </a:lvl2pPr>
            <a:lvl3pPr marL="2926062" indent="0">
              <a:buNone/>
              <a:defRPr sz="5760" b="1"/>
            </a:lvl3pPr>
            <a:lvl4pPr marL="4389093" indent="0">
              <a:buNone/>
              <a:defRPr sz="5120" b="1"/>
            </a:lvl4pPr>
            <a:lvl5pPr marL="5852123" indent="0">
              <a:buNone/>
              <a:defRPr sz="5120" b="1"/>
            </a:lvl5pPr>
            <a:lvl6pPr marL="7315154" indent="0">
              <a:buNone/>
              <a:defRPr sz="5120" b="1"/>
            </a:lvl6pPr>
            <a:lvl7pPr marL="8778185" indent="0">
              <a:buNone/>
              <a:defRPr sz="5120" b="1"/>
            </a:lvl7pPr>
            <a:lvl8pPr marL="10241216" indent="0">
              <a:buNone/>
              <a:defRPr sz="5120" b="1"/>
            </a:lvl8pPr>
            <a:lvl9pPr marL="11704247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0688322"/>
            <a:ext cx="12378688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7172962"/>
            <a:ext cx="12439651" cy="351535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31" indent="0">
              <a:buNone/>
              <a:defRPr sz="6400" b="1"/>
            </a:lvl2pPr>
            <a:lvl3pPr marL="2926062" indent="0">
              <a:buNone/>
              <a:defRPr sz="5760" b="1"/>
            </a:lvl3pPr>
            <a:lvl4pPr marL="4389093" indent="0">
              <a:buNone/>
              <a:defRPr sz="5120" b="1"/>
            </a:lvl4pPr>
            <a:lvl5pPr marL="5852123" indent="0">
              <a:buNone/>
              <a:defRPr sz="5120" b="1"/>
            </a:lvl5pPr>
            <a:lvl6pPr marL="7315154" indent="0">
              <a:buNone/>
              <a:defRPr sz="5120" b="1"/>
            </a:lvl6pPr>
            <a:lvl7pPr marL="8778185" indent="0">
              <a:buNone/>
              <a:defRPr sz="5120" b="1"/>
            </a:lvl7pPr>
            <a:lvl8pPr marL="10241216" indent="0">
              <a:buNone/>
              <a:defRPr sz="5120" b="1"/>
            </a:lvl8pPr>
            <a:lvl9pPr marL="11704247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0688322"/>
            <a:ext cx="12439651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3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1950720"/>
            <a:ext cx="9437370" cy="682752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4213022"/>
            <a:ext cx="14813280" cy="20794133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8778242"/>
            <a:ext cx="9437370" cy="16262775"/>
          </a:xfrm>
        </p:spPr>
        <p:txBody>
          <a:bodyPr/>
          <a:lstStyle>
            <a:lvl1pPr marL="0" indent="0">
              <a:buNone/>
              <a:defRPr sz="5120"/>
            </a:lvl1pPr>
            <a:lvl2pPr marL="1463031" indent="0">
              <a:buNone/>
              <a:defRPr sz="4480"/>
            </a:lvl2pPr>
            <a:lvl3pPr marL="2926062" indent="0">
              <a:buNone/>
              <a:defRPr sz="3840"/>
            </a:lvl3pPr>
            <a:lvl4pPr marL="4389093" indent="0">
              <a:buNone/>
              <a:defRPr sz="3200"/>
            </a:lvl4pPr>
            <a:lvl5pPr marL="5852123" indent="0">
              <a:buNone/>
              <a:defRPr sz="3200"/>
            </a:lvl5pPr>
            <a:lvl6pPr marL="7315154" indent="0">
              <a:buNone/>
              <a:defRPr sz="3200"/>
            </a:lvl6pPr>
            <a:lvl7pPr marL="8778185" indent="0">
              <a:buNone/>
              <a:defRPr sz="3200"/>
            </a:lvl7pPr>
            <a:lvl8pPr marL="10241216" indent="0">
              <a:buNone/>
              <a:defRPr sz="3200"/>
            </a:lvl8pPr>
            <a:lvl9pPr marL="1170424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1950720"/>
            <a:ext cx="9437370" cy="682752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4213022"/>
            <a:ext cx="14813280" cy="20794133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31" indent="0">
              <a:buNone/>
              <a:defRPr sz="8960"/>
            </a:lvl2pPr>
            <a:lvl3pPr marL="2926062" indent="0">
              <a:buNone/>
              <a:defRPr sz="7680"/>
            </a:lvl3pPr>
            <a:lvl4pPr marL="4389093" indent="0">
              <a:buNone/>
              <a:defRPr sz="6400"/>
            </a:lvl4pPr>
            <a:lvl5pPr marL="5852123" indent="0">
              <a:buNone/>
              <a:defRPr sz="6400"/>
            </a:lvl5pPr>
            <a:lvl6pPr marL="7315154" indent="0">
              <a:buNone/>
              <a:defRPr sz="6400"/>
            </a:lvl6pPr>
            <a:lvl7pPr marL="8778185" indent="0">
              <a:buNone/>
              <a:defRPr sz="6400"/>
            </a:lvl7pPr>
            <a:lvl8pPr marL="10241216" indent="0">
              <a:buNone/>
              <a:defRPr sz="6400"/>
            </a:lvl8pPr>
            <a:lvl9pPr marL="11704247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8778242"/>
            <a:ext cx="9437370" cy="16262775"/>
          </a:xfrm>
        </p:spPr>
        <p:txBody>
          <a:bodyPr/>
          <a:lstStyle>
            <a:lvl1pPr marL="0" indent="0">
              <a:buNone/>
              <a:defRPr sz="5120"/>
            </a:lvl1pPr>
            <a:lvl2pPr marL="1463031" indent="0">
              <a:buNone/>
              <a:defRPr sz="4480"/>
            </a:lvl2pPr>
            <a:lvl3pPr marL="2926062" indent="0">
              <a:buNone/>
              <a:defRPr sz="3840"/>
            </a:lvl3pPr>
            <a:lvl4pPr marL="4389093" indent="0">
              <a:buNone/>
              <a:defRPr sz="3200"/>
            </a:lvl4pPr>
            <a:lvl5pPr marL="5852123" indent="0">
              <a:buNone/>
              <a:defRPr sz="3200"/>
            </a:lvl5pPr>
            <a:lvl6pPr marL="7315154" indent="0">
              <a:buNone/>
              <a:defRPr sz="3200"/>
            </a:lvl6pPr>
            <a:lvl7pPr marL="8778185" indent="0">
              <a:buNone/>
              <a:defRPr sz="3200"/>
            </a:lvl7pPr>
            <a:lvl8pPr marL="10241216" indent="0">
              <a:buNone/>
              <a:defRPr sz="3200"/>
            </a:lvl8pPr>
            <a:lvl9pPr marL="1170424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557875"/>
            <a:ext cx="2523744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789335"/>
            <a:ext cx="2523744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7120435"/>
            <a:ext cx="658368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EE81-A75B-EC48-8D50-48DDD3B61CC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27120435"/>
            <a:ext cx="987552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27120435"/>
            <a:ext cx="658368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A019-176E-5844-AB77-06F438F2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926062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15" indent="-731515" algn="l" defTabSz="2926062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46" indent="-731515" algn="l" defTabSz="2926062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577" indent="-731515" algn="l" defTabSz="2926062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08" indent="-731515" algn="l" defTabSz="2926062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39" indent="-731515" algn="l" defTabSz="2926062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670" indent="-731515" algn="l" defTabSz="2926062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01" indent="-731515" algn="l" defTabSz="2926062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731" indent="-731515" algn="l" defTabSz="2926062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762" indent="-731515" algn="l" defTabSz="2926062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62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31" algn="l" defTabSz="2926062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62" algn="l" defTabSz="2926062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093" algn="l" defTabSz="2926062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23" algn="l" defTabSz="2926062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154" algn="l" defTabSz="2926062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185" algn="l" defTabSz="2926062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16" algn="l" defTabSz="2926062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247" algn="l" defTabSz="2926062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h.la.gov/assets/oph/Center-CP/HANs/2025/Han-25-3-Increase-Severe-Vibrio-vulnificus-Infection-Louisiana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ncbi.nlm.nih.gov/books/NBK554404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1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6C77C5-3859-FC9D-35B3-9C9AE88BF7FE}"/>
              </a:ext>
            </a:extLst>
          </p:cNvPr>
          <p:cNvSpPr txBox="1"/>
          <p:nvPr/>
        </p:nvSpPr>
        <p:spPr>
          <a:xfrm>
            <a:off x="0" y="-12039"/>
            <a:ext cx="29260800" cy="3949543"/>
          </a:xfrm>
          <a:prstGeom prst="rect">
            <a:avLst/>
          </a:prstGeom>
          <a:solidFill>
            <a:srgbClr val="DCC0F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200" dirty="0">
              <a:cs typeface="Aptos Narrow" panose="020F0502020204030204" pitchFamily="34" charset="0"/>
            </a:endParaRPr>
          </a:p>
          <a:p>
            <a:pPr algn="ctr"/>
            <a:r>
              <a:rPr lang="en-US" sz="4200" dirty="0">
                <a:cs typeface="Aptos Narrow" panose="020F0502020204030204" pitchFamily="34" charset="0"/>
              </a:rPr>
              <a:t>When Blood Cultures Surprise: An Unsuspecting Case of </a:t>
            </a:r>
            <a:r>
              <a:rPr lang="en-US" sz="4200" i="1" dirty="0">
                <a:cs typeface="Aptos Narrow" panose="020F0502020204030204" pitchFamily="34" charset="0"/>
              </a:rPr>
              <a:t>Vibrio vulnificus </a:t>
            </a:r>
            <a:r>
              <a:rPr lang="en-US" sz="4200" dirty="0">
                <a:cs typeface="Aptos Narrow" panose="020F0502020204030204" pitchFamily="34" charset="0"/>
              </a:rPr>
              <a:t>Bacteremia</a:t>
            </a:r>
          </a:p>
          <a:p>
            <a:pPr algn="ctr"/>
            <a:endParaRPr lang="en-US" sz="3100" dirty="0">
              <a:cs typeface="Aptos Narrow" panose="020F0502020204030204" pitchFamily="34" charset="0"/>
            </a:endParaRPr>
          </a:p>
          <a:p>
            <a:pPr algn="ctr"/>
            <a:r>
              <a:rPr lang="en-US" sz="3100" dirty="0"/>
              <a:t>Autumn Collins, MD</a:t>
            </a:r>
            <a:r>
              <a:rPr lang="en-US" sz="3100" baseline="30000" dirty="0"/>
              <a:t>1</a:t>
            </a:r>
            <a:r>
              <a:rPr lang="en-US" sz="3100" dirty="0"/>
              <a:t>; Prianca Shrestha, MD</a:t>
            </a:r>
            <a:r>
              <a:rPr lang="en-US" sz="3100" baseline="30000" dirty="0"/>
              <a:t>1</a:t>
            </a:r>
            <a:r>
              <a:rPr lang="en-US" sz="3100" dirty="0"/>
              <a:t>; Nikki Seraji, MD</a:t>
            </a:r>
            <a:r>
              <a:rPr lang="en-US" sz="3100" baseline="30000" dirty="0"/>
              <a:t>1</a:t>
            </a:r>
            <a:r>
              <a:rPr lang="en-US" sz="3100" dirty="0"/>
              <a:t>; Gurtaj Mahil, DO</a:t>
            </a:r>
            <a:r>
              <a:rPr lang="en-US" sz="3100" baseline="30000" dirty="0"/>
              <a:t>1</a:t>
            </a:r>
            <a:r>
              <a:rPr lang="en-US" sz="3100" dirty="0"/>
              <a:t>; Luke Sharrock, DO</a:t>
            </a:r>
            <a:r>
              <a:rPr lang="en-US" sz="3100" baseline="30000" dirty="0"/>
              <a:t>1</a:t>
            </a:r>
            <a:r>
              <a:rPr lang="en-US" sz="3100" dirty="0"/>
              <a:t>; Gabriel Sims</a:t>
            </a:r>
            <a:r>
              <a:rPr lang="en-US" sz="3100" baseline="30000" dirty="0"/>
              <a:t>2</a:t>
            </a:r>
            <a:r>
              <a:rPr lang="en-US" sz="3100" dirty="0"/>
              <a:t>; Ross McCarron, MD</a:t>
            </a:r>
            <a:r>
              <a:rPr lang="en-US" sz="3100" baseline="30000" dirty="0"/>
              <a:t>1</a:t>
            </a:r>
          </a:p>
          <a:p>
            <a:pPr algn="ctr"/>
            <a:r>
              <a:rPr lang="en-US" sz="2700" baseline="30000" dirty="0"/>
              <a:t>1</a:t>
            </a:r>
            <a:r>
              <a:rPr lang="en-US" sz="2700" dirty="0"/>
              <a:t>Department of Medicine, Louisiana State University Health Sciences Center, New Orleans, LA;</a:t>
            </a:r>
          </a:p>
          <a:p>
            <a:pPr algn="ctr"/>
            <a:r>
              <a:rPr lang="en-US" sz="2700" dirty="0"/>
              <a:t> </a:t>
            </a:r>
            <a:r>
              <a:rPr lang="en-US" sz="2700" baseline="30000" dirty="0"/>
              <a:t>2</a:t>
            </a:r>
            <a:r>
              <a:rPr lang="en-US" sz="2700" dirty="0"/>
              <a:t>School of Medicine, Louisiana State University Health Sciences Center, New Orleans, LA</a:t>
            </a:r>
          </a:p>
          <a:p>
            <a:pPr algn="ctr"/>
            <a:endParaRPr lang="en-US" sz="2533" baseline="30000" dirty="0"/>
          </a:p>
          <a:p>
            <a:pPr algn="ctr"/>
            <a:endParaRPr lang="en-US" sz="2533" baseline="30000" dirty="0"/>
          </a:p>
          <a:p>
            <a:pPr algn="ctr"/>
            <a:endParaRPr lang="en-US" sz="2533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6F2B3-F3B8-BDAF-57A0-D2387708B9E6}"/>
              </a:ext>
            </a:extLst>
          </p:cNvPr>
          <p:cNvSpPr txBox="1"/>
          <p:nvPr/>
        </p:nvSpPr>
        <p:spPr>
          <a:xfrm>
            <a:off x="372766" y="5658940"/>
            <a:ext cx="8887379" cy="107772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i="1" dirty="0"/>
              <a:t>Vibrio vulnificus </a:t>
            </a:r>
            <a:r>
              <a:rPr lang="en-US" sz="3500" dirty="0"/>
              <a:t>is a gram-negative bacillus known for causing severe infections</a:t>
            </a:r>
          </a:p>
          <a:p>
            <a:endParaRPr lang="en-US" sz="3500" dirty="0"/>
          </a:p>
          <a:p>
            <a:pPr marL="228609" indent="-228609">
              <a:buFont typeface="Arial" panose="020B0604020202020204" pitchFamily="34" charset="0"/>
              <a:buChar char="•"/>
            </a:pPr>
            <a:r>
              <a:rPr lang="en-US" sz="3500" dirty="0"/>
              <a:t>Transmission occurs via ingestion of contaminated seafood or wound exposure to brackish water</a:t>
            </a:r>
          </a:p>
          <a:p>
            <a:endParaRPr lang="en-US" sz="3500" dirty="0"/>
          </a:p>
          <a:p>
            <a:pPr marL="228609" indent="-228609">
              <a:buFont typeface="Arial" panose="020B0604020202020204" pitchFamily="34" charset="0"/>
              <a:buChar char="•"/>
            </a:pPr>
            <a:r>
              <a:rPr lang="en-US" sz="3500" dirty="0"/>
              <a:t>Infections typically present as </a:t>
            </a:r>
            <a:r>
              <a:rPr lang="en-US" sz="3500" u="sng" dirty="0"/>
              <a:t>primary sepsis, wound infection, or gastroenteritis</a:t>
            </a:r>
          </a:p>
          <a:p>
            <a:endParaRPr lang="en-US" sz="3500" dirty="0"/>
          </a:p>
          <a:p>
            <a:pPr marL="228609" indent="-228609">
              <a:buFont typeface="Arial" panose="020B0604020202020204" pitchFamily="34" charset="0"/>
              <a:buChar char="•"/>
            </a:pPr>
            <a:r>
              <a:rPr lang="en-US" sz="3500" dirty="0"/>
              <a:t>Patients with septicemia often develop </a:t>
            </a:r>
            <a:r>
              <a:rPr lang="en-US" sz="3500" u="sng" dirty="0"/>
              <a:t>rapidly progressive skin lesions</a:t>
            </a:r>
            <a:r>
              <a:rPr lang="en-US" sz="3500" dirty="0"/>
              <a:t>, and case-fatality rates can reach 50%</a:t>
            </a:r>
          </a:p>
          <a:p>
            <a:endParaRPr lang="en-US" sz="3500" dirty="0"/>
          </a:p>
          <a:p>
            <a:pPr marL="228609" indent="-228609">
              <a:buFont typeface="Arial" panose="020B0604020202020204" pitchFamily="34" charset="0"/>
              <a:buChar char="•"/>
            </a:pPr>
            <a:r>
              <a:rPr lang="en-US" sz="3500" dirty="0"/>
              <a:t>Although overall incidence is low, </a:t>
            </a:r>
            <a:r>
              <a:rPr lang="en-US" sz="3500" i="1" dirty="0"/>
              <a:t>V. vulnificus </a:t>
            </a:r>
            <a:r>
              <a:rPr lang="en-US" sz="3500" dirty="0"/>
              <a:t>causes the most seafood-related deaths in the United States annually</a:t>
            </a:r>
          </a:p>
          <a:p>
            <a:endParaRPr lang="en-US" sz="3500" dirty="0"/>
          </a:p>
          <a:p>
            <a:pPr marL="228609" indent="-228609">
              <a:buFont typeface="Arial" panose="020B0604020202020204" pitchFamily="34" charset="0"/>
              <a:buChar char="•"/>
            </a:pPr>
            <a:r>
              <a:rPr lang="en-US" sz="3500" dirty="0"/>
              <a:t>In the first half of 2025, 17 infections </a:t>
            </a:r>
            <a:r>
              <a:rPr lang="en-US" sz="2933" dirty="0"/>
              <a:t>and 4 deaths were reported in Louisiana alone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34FB65-4160-C373-2270-1825EC4059D4}"/>
              </a:ext>
            </a:extLst>
          </p:cNvPr>
          <p:cNvSpPr txBox="1"/>
          <p:nvPr/>
        </p:nvSpPr>
        <p:spPr>
          <a:xfrm>
            <a:off x="372766" y="5034782"/>
            <a:ext cx="8887379" cy="656655"/>
          </a:xfrm>
          <a:prstGeom prst="rect">
            <a:avLst/>
          </a:prstGeom>
          <a:solidFill>
            <a:srgbClr val="DC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67" dirty="0"/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D59D6-EDED-C2AF-C788-16988ABB3480}"/>
              </a:ext>
            </a:extLst>
          </p:cNvPr>
          <p:cNvSpPr txBox="1"/>
          <p:nvPr/>
        </p:nvSpPr>
        <p:spPr>
          <a:xfrm>
            <a:off x="372468" y="17333316"/>
            <a:ext cx="8887968" cy="1140312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457197" indent="-457197">
              <a:buFont typeface="Arial" panose="020B0604020202020204" pitchFamily="34" charset="0"/>
              <a:buChar char="•"/>
            </a:pPr>
            <a:r>
              <a:rPr lang="en-US" sz="3500" dirty="0"/>
              <a:t>72-year-old male </a:t>
            </a:r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History of end-stage renal disease on hemodialysis, prosthetic aortic valve, atrial fibrillation, type 2 diabetes, hypertension </a:t>
            </a:r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Two days of fever and fatigue</a:t>
            </a:r>
          </a:p>
          <a:p>
            <a:endParaRPr lang="en-US" sz="3500" dirty="0"/>
          </a:p>
          <a:p>
            <a:r>
              <a:rPr lang="en-US" sz="3500" b="1" dirty="0"/>
              <a:t>ROS: </a:t>
            </a:r>
            <a:r>
              <a:rPr lang="en-US" sz="3500" dirty="0"/>
              <a:t>No gastrointestinal or respiratory symptoms </a:t>
            </a:r>
          </a:p>
          <a:p>
            <a:endParaRPr lang="en-US" sz="3500" dirty="0"/>
          </a:p>
          <a:p>
            <a:r>
              <a:rPr lang="en-US" sz="3500" b="1" dirty="0"/>
              <a:t>Initial vitals</a:t>
            </a:r>
            <a:r>
              <a:rPr lang="en-US" sz="3500" dirty="0"/>
              <a:t>: Afebrile, mildly hypotensive </a:t>
            </a:r>
          </a:p>
          <a:p>
            <a:endParaRPr lang="en-US" sz="3500" dirty="0"/>
          </a:p>
          <a:p>
            <a:r>
              <a:rPr lang="en-US" sz="3500" b="1" dirty="0"/>
              <a:t>Physical Exam</a:t>
            </a:r>
            <a:r>
              <a:rPr lang="en-US" sz="3500" dirty="0"/>
              <a:t>: Holosystolic murmur, right upper extremity arteriovenous fistula, non-functioning left upper extremity graft. Unremarkable skin exam.</a:t>
            </a:r>
          </a:p>
          <a:p>
            <a:endParaRPr lang="en-US" sz="3500" dirty="0"/>
          </a:p>
          <a:p>
            <a:r>
              <a:rPr lang="en-US" sz="3500" b="1" dirty="0"/>
              <a:t>Initial labs/imaging: </a:t>
            </a:r>
          </a:p>
          <a:p>
            <a:r>
              <a:rPr lang="en-US" sz="3500" dirty="0"/>
              <a:t>WBC count 26.89 (H)</a:t>
            </a:r>
          </a:p>
          <a:p>
            <a:r>
              <a:rPr lang="en-US" sz="3500" dirty="0"/>
              <a:t>Chest radiograph negative </a:t>
            </a:r>
          </a:p>
          <a:p>
            <a:r>
              <a:rPr lang="en-US" sz="3500" dirty="0"/>
              <a:t>Respiratory viral panel negative </a:t>
            </a:r>
          </a:p>
          <a:p>
            <a:endParaRPr lang="en-US" sz="3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A4FCE-E05E-3843-69F7-80AA127D47FF}"/>
              </a:ext>
            </a:extLst>
          </p:cNvPr>
          <p:cNvSpPr txBox="1"/>
          <p:nvPr/>
        </p:nvSpPr>
        <p:spPr>
          <a:xfrm>
            <a:off x="372468" y="16732015"/>
            <a:ext cx="8887968" cy="656655"/>
          </a:xfrm>
          <a:prstGeom prst="rect">
            <a:avLst/>
          </a:prstGeom>
          <a:solidFill>
            <a:srgbClr val="DC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67" dirty="0"/>
              <a:t>Case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36DD07-3DC8-FDF5-CC43-EFFB2C53EF45}"/>
              </a:ext>
            </a:extLst>
          </p:cNvPr>
          <p:cNvSpPr txBox="1"/>
          <p:nvPr/>
        </p:nvSpPr>
        <p:spPr>
          <a:xfrm>
            <a:off x="20000367" y="13003846"/>
            <a:ext cx="8887379" cy="871007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Bacteremia is common in </a:t>
            </a:r>
            <a:r>
              <a:rPr lang="en-US" sz="3500" i="1" dirty="0"/>
              <a:t>V. vulnificus </a:t>
            </a:r>
            <a:r>
              <a:rPr lang="en-US" sz="3500" dirty="0"/>
              <a:t>infections, but most patients develop skin findings such as cellulitis, bullae, or necrotizing fasciitis within 24 hours</a:t>
            </a:r>
          </a:p>
          <a:p>
            <a:endParaRPr lang="en-US" sz="3500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Our patient’s isolated bacteremia despite multiple comorbidities is atypical</a:t>
            </a:r>
          </a:p>
          <a:p>
            <a:pPr marL="381014" indent="-381014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His nonspecific presentation made the diagnosis unexpected</a:t>
            </a:r>
          </a:p>
          <a:p>
            <a:pPr marL="381014" indent="-381014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This case highlights that </a:t>
            </a:r>
            <a:r>
              <a:rPr lang="en-US" sz="3500" i="1" dirty="0"/>
              <a:t>V. vulnificus </a:t>
            </a:r>
            <a:r>
              <a:rPr lang="en-US" sz="3500" dirty="0"/>
              <a:t>bacteremia can occur without dermatologic findings and should be considered early when the clinical context is suggestive</a:t>
            </a:r>
          </a:p>
          <a:p>
            <a:pPr marL="381014" indent="-381014">
              <a:buFont typeface="Arial" panose="020B0604020202020204" pitchFamily="34" charset="0"/>
              <a:buChar char="•"/>
            </a:pPr>
            <a:endParaRPr lang="en-US" sz="3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5C84E-B282-7F9A-35A2-2DFA1B1C5012}"/>
              </a:ext>
            </a:extLst>
          </p:cNvPr>
          <p:cNvSpPr txBox="1"/>
          <p:nvPr/>
        </p:nvSpPr>
        <p:spPr>
          <a:xfrm>
            <a:off x="20000070" y="12381340"/>
            <a:ext cx="8887968" cy="656655"/>
          </a:xfrm>
          <a:prstGeom prst="rect">
            <a:avLst/>
          </a:prstGeom>
          <a:solidFill>
            <a:srgbClr val="DC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67" dirty="0"/>
              <a:t>Discussion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C38FA-FBBC-EB8C-CE54-008564D221D3}"/>
              </a:ext>
            </a:extLst>
          </p:cNvPr>
          <p:cNvSpPr txBox="1"/>
          <p:nvPr/>
        </p:nvSpPr>
        <p:spPr>
          <a:xfrm>
            <a:off x="20000661" y="23394612"/>
            <a:ext cx="8887379" cy="532453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304812" indent="-304812" defTabSz="304812"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Beatty NL, Marquez J, Al Mohajer M. Skin Manifestations of Primary 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Vibrio vulnificus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 Septicemia. Am J Trop Med Hyg. 2017 Jul;97(1):1-2.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doi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 10.4269/ajtmh.17-0169. PMID: 28719320; PMCID: PMC5508923.</a:t>
            </a:r>
          </a:p>
          <a:p>
            <a:pPr marL="304812" indent="-304812" defTabSz="304812"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Bross MH, Soch K, Morales R, Mitchell RB.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Vibrio vulnificus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infection: diagnosis and treatment. American Family Physician. 2007 Aug 15;76(4):539-44.</a:t>
            </a:r>
          </a:p>
          <a:p>
            <a:pPr marL="304812" indent="-304812">
              <a:buFont typeface="+mj-lt"/>
              <a:buAutoNum type="arabicPeriod"/>
            </a:pPr>
            <a:r>
              <a:rPr lang="en-US" sz="2000" dirty="0"/>
              <a:t>Candelli M, Sacco Fernandez M, Triunfo C, Piccioni A, Ojetti V, Franceschi F, et al</a:t>
            </a:r>
            <a:r>
              <a:rPr lang="en-US" sz="2000" i="1" dirty="0"/>
              <a:t>. Vibrio vulnificus </a:t>
            </a:r>
            <a:r>
              <a:rPr lang="en-US" sz="2000" dirty="0"/>
              <a:t>– A Review with a Special Focus on Sepsis. Microorganisms. 2025 Jan 10;13(1):128.</a:t>
            </a:r>
          </a:p>
          <a:p>
            <a:pPr marL="304812" indent="-304812" defTabSz="304812"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Chuang YC, Yuan CY, Liu CY, Lan CK, Huang AH.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Vibrio vulnificus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infection in Taiwan: report of 28 cases and review of clinical manifestations and treatment. Clin Infect Dis. 1992 Aug;15(2):271-6.</a:t>
            </a:r>
            <a:endParaRPr lang="en-US" sz="2000" dirty="0"/>
          </a:p>
          <a:p>
            <a:pPr marL="304812" indent="-304812">
              <a:buFont typeface="+mj-lt"/>
              <a:buAutoNum type="arabicPeriod"/>
            </a:pPr>
            <a:r>
              <a:rPr lang="en-US" sz="2000" dirty="0"/>
              <a:t>Haftel A, Sharman T. </a:t>
            </a:r>
            <a:r>
              <a:rPr lang="en-US" sz="2000" i="1" dirty="0"/>
              <a:t>Vibrio vulnificus </a:t>
            </a:r>
            <a:r>
              <a:rPr lang="en-US" sz="2000" dirty="0"/>
              <a:t>Infection. StatPearls [Internet]. 2025 Jan. Available from: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https://www.ncbi.nlm.nih.gov/books/NBK554404/</a:t>
            </a:r>
            <a:endParaRPr lang="en-US" sz="2000" dirty="0"/>
          </a:p>
          <a:p>
            <a:pPr marL="304812" indent="-304812">
              <a:buFont typeface="+mj-lt"/>
              <a:buAutoNum type="arabicPeriod"/>
            </a:pPr>
            <a:r>
              <a:rPr lang="en-US" sz="2000" dirty="0"/>
              <a:t>Louisiana Health Alert Message 25-3: Increase in Severe </a:t>
            </a:r>
            <a:r>
              <a:rPr lang="en-US" sz="2000" i="1" dirty="0"/>
              <a:t>Vibrio vulnificus </a:t>
            </a:r>
            <a:r>
              <a:rPr lang="en-US" sz="2000" dirty="0"/>
              <a:t>Infections in Louisiana. Louisiana Department of Health [Internet]. 2025 Jul 30. Available from: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https://www.ldh.la.gov/assets/oph/Center-CP/HANs/2025/Han-25-3-Increase-Severe-Vibrio-vulnificus-Infection-Louisiana.pdf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09F9E5-1B84-1EB2-1431-8944321B676B}"/>
              </a:ext>
            </a:extLst>
          </p:cNvPr>
          <p:cNvSpPr txBox="1"/>
          <p:nvPr/>
        </p:nvSpPr>
        <p:spPr>
          <a:xfrm>
            <a:off x="20000070" y="22768801"/>
            <a:ext cx="8887968" cy="656655"/>
          </a:xfrm>
          <a:prstGeom prst="rect">
            <a:avLst/>
          </a:prstGeom>
          <a:solidFill>
            <a:srgbClr val="DC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67" dirty="0"/>
              <a:t>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93BFD-0C5A-A126-AB80-2B938DBD5E21}"/>
              </a:ext>
            </a:extLst>
          </p:cNvPr>
          <p:cNvSpPr txBox="1"/>
          <p:nvPr/>
        </p:nvSpPr>
        <p:spPr>
          <a:xfrm>
            <a:off x="10001225" y="13007154"/>
            <a:ext cx="9258969" cy="1517338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Empiric vancomycin, cefepime, and metronidazole started for sepsis of unknown origin </a:t>
            </a:r>
          </a:p>
          <a:p>
            <a:endParaRPr lang="en-US" sz="3500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Blood cultures grew gram-negative rods, concerning for intra-abdominal source</a:t>
            </a:r>
          </a:p>
          <a:p>
            <a:endParaRPr lang="en-US" sz="3500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Non-contrast CT of the chest, abdomen, and pelvis was unrevealing</a:t>
            </a:r>
          </a:p>
          <a:p>
            <a:endParaRPr lang="en-US" sz="3500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Ultrasound of the left arm graft excluded septic thrombus, and echocardiogram showed no vegetations</a:t>
            </a:r>
          </a:p>
          <a:p>
            <a:endParaRPr lang="en-US" sz="3500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On day three, blood cultures speciated to </a:t>
            </a:r>
            <a:r>
              <a:rPr lang="en-US" sz="3500" i="1" dirty="0"/>
              <a:t>V. vulnificus</a:t>
            </a:r>
          </a:p>
          <a:p>
            <a:endParaRPr lang="en-US" sz="3500" i="1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On further questioning, the patient reported frequent consumption of raw shellfish, including raw oysters 48 hours before symptom onset, with nausea and vomiting that evening</a:t>
            </a:r>
          </a:p>
          <a:p>
            <a:endParaRPr lang="en-US" sz="3500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Antibiotics were transitioned to doxycycline and cefepime</a:t>
            </a:r>
          </a:p>
          <a:p>
            <a:endParaRPr lang="en-US" sz="3500" dirty="0"/>
          </a:p>
          <a:p>
            <a:pPr marL="381014" indent="-381014">
              <a:buFont typeface="Arial" panose="020B0604020202020204" pitchFamily="34" charset="0"/>
              <a:buChar char="•"/>
            </a:pPr>
            <a:r>
              <a:rPr lang="en-US" sz="3500" dirty="0"/>
              <a:t>Repeat blood cultures were negative, and he was discharged on day six with doxycycline and ceftazidime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07B6A-BE2C-8FD8-9FF1-88B235E97D5E}"/>
              </a:ext>
            </a:extLst>
          </p:cNvPr>
          <p:cNvSpPr txBox="1"/>
          <p:nvPr/>
        </p:nvSpPr>
        <p:spPr>
          <a:xfrm>
            <a:off x="10000609" y="12381340"/>
            <a:ext cx="9259583" cy="656655"/>
          </a:xfrm>
          <a:prstGeom prst="rect">
            <a:avLst/>
          </a:prstGeom>
          <a:solidFill>
            <a:srgbClr val="DC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67" dirty="0"/>
              <a:t>Clinical Course/Management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1B312E-E343-A386-5AB7-FE32A033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8882" y="1417729"/>
            <a:ext cx="2928863" cy="11873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2EC92D-A475-FE86-710B-118420949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68" y="577333"/>
            <a:ext cx="2936937" cy="2936937"/>
          </a:xfrm>
          <a:prstGeom prst="rect">
            <a:avLst/>
          </a:prstGeom>
        </p:spPr>
      </p:pic>
      <p:pic>
        <p:nvPicPr>
          <p:cNvPr id="1030" name="Picture 6" descr="Figure 1.">
            <a:extLst>
              <a:ext uri="{FF2B5EF4-FFF2-40B4-BE49-F238E27FC236}">
                <a16:creationId xmlns:a16="http://schemas.microsoft.com/office/drawing/2014/main" id="{C9053880-C0B2-2AED-205F-312746EFF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9" t="55306" r="8779"/>
          <a:stretch>
            <a:fillRect/>
          </a:stretch>
        </p:blipFill>
        <p:spPr bwMode="auto">
          <a:xfrm>
            <a:off x="10719760" y="5546407"/>
            <a:ext cx="7821279" cy="5395938"/>
          </a:xfrm>
          <a:prstGeom prst="rect">
            <a:avLst/>
          </a:prstGeom>
          <a:noFill/>
          <a:ln w="38100">
            <a:solidFill>
              <a:srgbClr val="DCC0F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hoto of a patient's leg with purple, fluid filled lesions present diffusely, some which appear to have ruptured. ">
            <a:extLst>
              <a:ext uri="{FF2B5EF4-FFF2-40B4-BE49-F238E27FC236}">
                <a16:creationId xmlns:a16="http://schemas.microsoft.com/office/drawing/2014/main" id="{9DDC49CB-7A0C-8F89-7A2D-3D5535AB42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69" t="2453" r="57007" b="50766"/>
          <a:stretch>
            <a:fillRect/>
          </a:stretch>
        </p:blipFill>
        <p:spPr>
          <a:xfrm>
            <a:off x="19999779" y="4950136"/>
            <a:ext cx="8887967" cy="5992209"/>
          </a:xfrm>
          <a:prstGeom prst="rect">
            <a:avLst/>
          </a:prstGeom>
          <a:ln w="38100">
            <a:solidFill>
              <a:srgbClr val="DCC0F6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F157EB-2EDA-8C72-B024-6FE8007BEA2D}"/>
              </a:ext>
            </a:extLst>
          </p:cNvPr>
          <p:cNvSpPr txBox="1"/>
          <p:nvPr/>
        </p:nvSpPr>
        <p:spPr>
          <a:xfrm>
            <a:off x="10617867" y="11047562"/>
            <a:ext cx="92589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Figure 1: Gram stain of V. vulnificus showing gram negative bacilli with some exhibiting</a:t>
            </a:r>
          </a:p>
          <a:p>
            <a:r>
              <a:rPr lang="en-US" sz="1700" dirty="0">
                <a:solidFill>
                  <a:schemeClr val="bg1"/>
                </a:solidFill>
              </a:rPr>
              <a:t> curved appearance</a:t>
            </a:r>
            <a:r>
              <a:rPr lang="en-US" sz="1700" baseline="30000" dirty="0">
                <a:solidFill>
                  <a:schemeClr val="bg1"/>
                </a:solidFill>
              </a:rPr>
              <a:t>1</a:t>
            </a:r>
            <a:r>
              <a:rPr lang="en-US" sz="17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1E3646-D0BF-7360-8257-D4F2FCD2D85A}"/>
              </a:ext>
            </a:extLst>
          </p:cNvPr>
          <p:cNvSpPr txBox="1"/>
          <p:nvPr/>
        </p:nvSpPr>
        <p:spPr>
          <a:xfrm>
            <a:off x="19876837" y="11053683"/>
            <a:ext cx="1178775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Figure 2: Hemorrhagic bullae, a skin manifestation commonly seen in </a:t>
            </a:r>
            <a:r>
              <a:rPr lang="en-US" sz="1700" i="1" dirty="0">
                <a:solidFill>
                  <a:schemeClr val="bg1"/>
                </a:solidFill>
              </a:rPr>
              <a:t>V. vulnificus </a:t>
            </a:r>
            <a:r>
              <a:rPr lang="en-US" sz="1700" dirty="0">
                <a:solidFill>
                  <a:schemeClr val="bg1"/>
                </a:solidFill>
              </a:rPr>
              <a:t>infections</a:t>
            </a:r>
            <a:r>
              <a:rPr lang="en-US" sz="1700" baseline="300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572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461</TotalTime>
  <Words>722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 Narrow</vt:lpstr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Collins, Autumn N.</dc:creator>
  <cp:lastModifiedBy>Collins, Autumn N.</cp:lastModifiedBy>
  <cp:revision>5</cp:revision>
  <dcterms:created xsi:type="dcterms:W3CDTF">2026-01-25T15:43:46Z</dcterms:created>
  <dcterms:modified xsi:type="dcterms:W3CDTF">2026-04-21T20:00:15Z</dcterms:modified>
</cp:coreProperties>
</file>