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B41FCB-0D2C-EFA4-5A49-F75AB79C3DBA}" name="du Passage, Jacques A." initials="dPJA" userId="S::jdupas@lsuhsc.edu::b6204d16-9b37-4338-979b-bced1613d70f" providerId="AD"/>
  <p188:author id="{131B67EC-8C93-BB4B-C7E0-83BC010A414B}" name="MacRae, Shelby" initials="SM" userId="S::smacra@lsuhsc.edu::dcf0d621-b3a6-419e-88a4-e121c198d0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D"/>
    <a:srgbClr val="FFD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6" autoAdjust="0"/>
    <p:restoredTop sz="94640"/>
  </p:normalViewPr>
  <p:slideViewPr>
    <p:cSldViewPr snapToGrid="0">
      <p:cViewPr varScale="1">
        <p:scale>
          <a:sx n="18" d="100"/>
          <a:sy n="18" d="100"/>
        </p:scale>
        <p:origin x="273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7183123"/>
            <a:ext cx="24688800" cy="152806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10942326"/>
            <a:ext cx="28392120" cy="1825751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29372566"/>
            <a:ext cx="28392120" cy="96011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10759443"/>
            <a:ext cx="13994608" cy="5273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03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CBB58D-8F59-123B-587F-C637E5AD0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" y="11827"/>
            <a:ext cx="32907789" cy="4959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9F0EF-9362-34F0-F6A8-CFA4EAEEDF62}"/>
              </a:ext>
            </a:extLst>
          </p:cNvPr>
          <p:cNvSpPr txBox="1"/>
          <p:nvPr/>
        </p:nvSpPr>
        <p:spPr>
          <a:xfrm>
            <a:off x="589142" y="736427"/>
            <a:ext cx="2479696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D02A"/>
                </a:solidFill>
                <a:latin typeface="Arial"/>
                <a:cs typeface="Arial"/>
              </a:rPr>
              <a:t>An Unconventional Approach to Unrelenting Bugs</a:t>
            </a:r>
            <a:endParaRPr lang="en-US" sz="8800" b="1" dirty="0">
              <a:solidFill>
                <a:srgbClr val="FFD02A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5E154-11AB-EFF8-D60F-D681482076EE}"/>
              </a:ext>
            </a:extLst>
          </p:cNvPr>
          <p:cNvSpPr txBox="1"/>
          <p:nvPr/>
        </p:nvSpPr>
        <p:spPr>
          <a:xfrm>
            <a:off x="589143" y="3865890"/>
            <a:ext cx="3209518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ptos"/>
                <a:cs typeface="Arial"/>
              </a:rPr>
              <a:t>Jacques du Passage, Shelby MacRae MD 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2F795-41D1-12CC-A5B6-BDC87B3F2D38}"/>
              </a:ext>
            </a:extLst>
          </p:cNvPr>
          <p:cNvSpPr txBox="1"/>
          <p:nvPr/>
        </p:nvSpPr>
        <p:spPr>
          <a:xfrm>
            <a:off x="594855" y="5227842"/>
            <a:ext cx="11475226" cy="1569660"/>
          </a:xfrm>
          <a:prstGeom prst="rect">
            <a:avLst/>
          </a:prstGeom>
          <a:solidFill>
            <a:srgbClr val="461D7D"/>
          </a:solidFill>
          <a:ln>
            <a:solidFill>
              <a:srgbClr val="FFD0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FFD02A"/>
                </a:solidFill>
              </a:rPr>
              <a:t>Introduction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DD4D40-0F40-B777-CCDF-363BFDC7E3FC}"/>
              </a:ext>
            </a:extLst>
          </p:cNvPr>
          <p:cNvSpPr txBox="1"/>
          <p:nvPr/>
        </p:nvSpPr>
        <p:spPr>
          <a:xfrm>
            <a:off x="589142" y="6823880"/>
            <a:ext cx="11475226" cy="770980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500" dirty="0">
                <a:ea typeface="+mn-lt"/>
                <a:cs typeface="+mn-lt"/>
              </a:rPr>
              <a:t>Non-tuberculous mycobacterial (NTM) infections often affect patients with bronchiectasis (BE) [1]. </a:t>
            </a:r>
            <a:r>
              <a:rPr lang="en-US" sz="5500" i="1" dirty="0">
                <a:ea typeface="+mn-lt"/>
                <a:cs typeface="+mn-lt"/>
              </a:rPr>
              <a:t>Mycobacterium avium </a:t>
            </a:r>
            <a:r>
              <a:rPr lang="en-US" sz="5500" dirty="0">
                <a:ea typeface="+mn-lt"/>
                <a:cs typeface="+mn-lt"/>
              </a:rPr>
              <a:t>complex (MAC) and </a:t>
            </a:r>
            <a:r>
              <a:rPr lang="en-US" sz="5500" i="1" dirty="0">
                <a:ea typeface="+mn-lt"/>
                <a:cs typeface="+mn-lt"/>
              </a:rPr>
              <a:t>Mycobacterium abscessus</a:t>
            </a:r>
            <a:r>
              <a:rPr lang="en-US" sz="5500" dirty="0">
                <a:ea typeface="+mn-lt"/>
                <a:cs typeface="+mn-lt"/>
              </a:rPr>
              <a:t> complex (MABC) are two of the most common clinically relevant complexes and pose significant treatment challenges.</a:t>
            </a:r>
            <a:endParaRPr lang="en-US" sz="5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DF5CD-10AF-2DCC-BEE7-CC24DE0C647C}"/>
              </a:ext>
            </a:extLst>
          </p:cNvPr>
          <p:cNvSpPr txBox="1"/>
          <p:nvPr/>
        </p:nvSpPr>
        <p:spPr>
          <a:xfrm>
            <a:off x="13313960" y="5266529"/>
            <a:ext cx="19106990" cy="1569660"/>
          </a:xfrm>
          <a:prstGeom prst="rect">
            <a:avLst/>
          </a:prstGeom>
          <a:solidFill>
            <a:srgbClr val="461D7D"/>
          </a:solidFill>
          <a:ln>
            <a:solidFill>
              <a:srgbClr val="FFD0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FFD02A"/>
                </a:solidFill>
              </a:rPr>
              <a:t>Case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3FBFD-9198-791C-3047-833AEB1F88DD}"/>
              </a:ext>
            </a:extLst>
          </p:cNvPr>
          <p:cNvSpPr txBox="1"/>
          <p:nvPr/>
        </p:nvSpPr>
        <p:spPr>
          <a:xfrm>
            <a:off x="13313960" y="6796037"/>
            <a:ext cx="19370368" cy="770980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500" dirty="0"/>
              <a:t>A 70-year-old woman with PMHx of HTN, BE, and NTM presented with 3 months of dyspnea. Her sputum cultures grew MAC and MABC. Given patient preference to avoid parenteral therapy and considering the antimicrobial susceptibility profile of both NTM species (Figure 1), a novel five-drug combination regimen was initiated (Figure 2). Patient achieved successful sustained culture clearance after 3 months of therapy, and treatment was completed after 14 months with improvement in symptoms and imaging (Figures 3-4).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6C2F7-EF46-952C-A677-8A7B6904CDF1}"/>
              </a:ext>
            </a:extLst>
          </p:cNvPr>
          <p:cNvSpPr txBox="1"/>
          <p:nvPr/>
        </p:nvSpPr>
        <p:spPr>
          <a:xfrm>
            <a:off x="594854" y="14743892"/>
            <a:ext cx="31728692" cy="1569660"/>
          </a:xfrm>
          <a:prstGeom prst="rect">
            <a:avLst/>
          </a:prstGeom>
          <a:solidFill>
            <a:srgbClr val="461D7D"/>
          </a:solidFill>
          <a:ln>
            <a:solidFill>
              <a:srgbClr val="FFD0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FFD02A"/>
                </a:solidFill>
              </a:rPr>
              <a:t>Images and Figures</a:t>
            </a:r>
            <a:endParaRPr lang="en-US" dirty="0"/>
          </a:p>
        </p:txBody>
      </p:sp>
      <p:pic>
        <p:nvPicPr>
          <p:cNvPr id="33" name="Picture 32" descr="This is an image an axial view of the patient’s non-contrast chest CT before initiation of treatment. This window is lower in the lungs around the level of the heart ventricles.">
            <a:extLst>
              <a:ext uri="{FF2B5EF4-FFF2-40B4-BE49-F238E27FC236}">
                <a16:creationId xmlns:a16="http://schemas.microsoft.com/office/drawing/2014/main" id="{0FD43BDC-8EA9-AE27-0C2C-9A0A43A8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42" y="16699993"/>
            <a:ext cx="14302514" cy="944295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95857A6-BFBB-FC5C-CEBD-7A2406C882E9}"/>
              </a:ext>
            </a:extLst>
          </p:cNvPr>
          <p:cNvSpPr txBox="1"/>
          <p:nvPr/>
        </p:nvSpPr>
        <p:spPr>
          <a:xfrm>
            <a:off x="589142" y="26314465"/>
            <a:ext cx="1430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Figure 3</a:t>
            </a:r>
            <a:r>
              <a:rPr lang="en-US" sz="4000" dirty="0"/>
              <a:t>: Non-contrast chest CT of patient before initiation of treatment with 1.5cm right lower lobe nodule, bronchiectasis, and diffuse tree in bud opacities. </a:t>
            </a:r>
          </a:p>
        </p:txBody>
      </p:sp>
      <p:pic>
        <p:nvPicPr>
          <p:cNvPr id="34" name="Picture 33" descr="Ths image is an axial view of the patient’s non-contrast chest CT after 13 months of treatment at the same anatomic level. Description of improved radiologic disease is detailed in the description for figure 4.">
            <a:extLst>
              <a:ext uri="{FF2B5EF4-FFF2-40B4-BE49-F238E27FC236}">
                <a16:creationId xmlns:a16="http://schemas.microsoft.com/office/drawing/2014/main" id="{82B239C3-4556-3426-E124-71BCB416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746" y="16676239"/>
            <a:ext cx="14303875" cy="946670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FF47E8-C91D-D997-3325-1ABD545EFAC8}"/>
              </a:ext>
            </a:extLst>
          </p:cNvPr>
          <p:cNvSpPr txBox="1"/>
          <p:nvPr/>
        </p:nvSpPr>
        <p:spPr>
          <a:xfrm>
            <a:off x="18026747" y="26314465"/>
            <a:ext cx="14303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Figure 4</a:t>
            </a:r>
            <a:r>
              <a:rPr lang="en-US" sz="4000" dirty="0"/>
              <a:t>: Non-contrast chest CT of patient after 13 months of antimicrobial treatment, showing resolution of right lower lobe pulmonary nodule and decreased tree in bud opacities. </a:t>
            </a:r>
          </a:p>
        </p:txBody>
      </p:sp>
      <p:pic>
        <p:nvPicPr>
          <p:cNvPr id="13" name="Picture 12" descr="This image is a table detailing the antimicrobial susceptabilities of this patient’s MAC and MABC to different antibitoics. Both MAC and MABC were  susceptible to amikacin, with an MIC of 8 and 4, respectivley. To clarithromycin MAC was suscpetible (MIC = 2) but MABC was resistant (MIC &gt;16). They had low MICs to clofazamie, but an interpretation on susceptability cannot be made. Lastly, MABC had a low MIC to tigecycline at &lt;0.25.">
            <a:extLst>
              <a:ext uri="{FF2B5EF4-FFF2-40B4-BE49-F238E27FC236}">
                <a16:creationId xmlns:a16="http://schemas.microsoft.com/office/drawing/2014/main" id="{FD21D980-CF82-5AC2-2E62-B19725B01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2" y="28767551"/>
            <a:ext cx="16872584" cy="523291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2536C3-5FD4-2EE5-BE7F-16055B377FF7}"/>
              </a:ext>
            </a:extLst>
          </p:cNvPr>
          <p:cNvSpPr txBox="1"/>
          <p:nvPr/>
        </p:nvSpPr>
        <p:spPr>
          <a:xfrm>
            <a:off x="589142" y="34139215"/>
            <a:ext cx="17881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Figure 1</a:t>
            </a:r>
            <a:r>
              <a:rPr lang="en-US" sz="4000" dirty="0"/>
              <a:t>: Antimicrobial susceptibility testing for both NTM species. MIC = minimum inhibitory concentration (mcg/ml); S = sensitive; R = resistant.</a:t>
            </a:r>
          </a:p>
        </p:txBody>
      </p:sp>
      <p:pic>
        <p:nvPicPr>
          <p:cNvPr id="3" name="Picture 2" descr="This imagne depicts a table highlighting the novel 5-drug regimen used for this patient, whcoh included Azithromycin at a dose of 250mg/day, clofazamine at 100mg/day, omadacycline at 300mg/day, ethambutol at 800mg/day, and amilkacin liposomal inhaled solution (ALIS ) at 590 mg/day.">
            <a:extLst>
              <a:ext uri="{FF2B5EF4-FFF2-40B4-BE49-F238E27FC236}">
                <a16:creationId xmlns:a16="http://schemas.microsoft.com/office/drawing/2014/main" id="{D4CB4A05-3313-64C7-A44D-EB66C61C5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405" y="29418831"/>
            <a:ext cx="10741141" cy="744968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FCD8AB-56E9-9F81-A7F2-7759D927FF06}"/>
              </a:ext>
            </a:extLst>
          </p:cNvPr>
          <p:cNvSpPr txBox="1"/>
          <p:nvPr/>
        </p:nvSpPr>
        <p:spPr>
          <a:xfrm>
            <a:off x="21785873" y="36868514"/>
            <a:ext cx="10898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Figure 2</a:t>
            </a:r>
            <a:r>
              <a:rPr lang="en-US" sz="4000" dirty="0"/>
              <a:t>: Novel, 5-drug regimen used to resolve patient’s coinfection.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DF57C0-79CC-DC51-23DC-E63C7F9A8803}"/>
              </a:ext>
            </a:extLst>
          </p:cNvPr>
          <p:cNvSpPr txBox="1"/>
          <p:nvPr/>
        </p:nvSpPr>
        <p:spPr>
          <a:xfrm>
            <a:off x="589142" y="35744318"/>
            <a:ext cx="20446320" cy="1475259"/>
          </a:xfrm>
          <a:prstGeom prst="rect">
            <a:avLst/>
          </a:prstGeom>
          <a:solidFill>
            <a:srgbClr val="461D7D"/>
          </a:solidFill>
          <a:ln>
            <a:solidFill>
              <a:srgbClr val="FFD0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rgbClr val="FFD02A"/>
                </a:solidFill>
              </a:rPr>
              <a:t>Summary</a:t>
            </a:r>
            <a:endParaRPr lang="en-US" sz="8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3C8022-9B6E-B08E-D7D3-AC3471A50336}"/>
              </a:ext>
            </a:extLst>
          </p:cNvPr>
          <p:cNvSpPr txBox="1"/>
          <p:nvPr/>
        </p:nvSpPr>
        <p:spPr>
          <a:xfrm>
            <a:off x="589142" y="37358331"/>
            <a:ext cx="20446320" cy="60170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500" dirty="0">
                <a:ea typeface="+mn-lt"/>
                <a:cs typeface="+mn-lt"/>
              </a:rPr>
              <a:t>Shared-decision making is essential for all patients but especially when pursuing long, complex treatment. This regimen combined agents with activity against MAC (azithromycin and ethambutol), MABC (</a:t>
            </a:r>
            <a:r>
              <a:rPr lang="en-US" sz="5500" dirty="0" err="1">
                <a:ea typeface="+mn-lt"/>
                <a:cs typeface="+mn-lt"/>
              </a:rPr>
              <a:t>omadacycline</a:t>
            </a:r>
            <a:r>
              <a:rPr lang="en-US" sz="5500" dirty="0">
                <a:ea typeface="+mn-lt"/>
                <a:cs typeface="+mn-lt"/>
              </a:rPr>
              <a:t>) and both (ALIS and clofazimine). Although lacking FDA-approval for MABC treatment, </a:t>
            </a:r>
            <a:r>
              <a:rPr lang="en-US" sz="5500" dirty="0" err="1">
                <a:ea typeface="+mn-lt"/>
                <a:cs typeface="+mn-lt"/>
              </a:rPr>
              <a:t>omadacycline</a:t>
            </a:r>
            <a:r>
              <a:rPr lang="en-US" sz="5500" dirty="0">
                <a:ea typeface="+mn-lt"/>
                <a:cs typeface="+mn-lt"/>
              </a:rPr>
              <a:t> has shown promise [2]. This case, along with others demonstrates its potential use in this setting; although additional data are necessary. </a:t>
            </a:r>
            <a:endParaRPr lang="en-US" sz="5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47AB55-5530-FD50-62E3-689C9802435A}"/>
              </a:ext>
            </a:extLst>
          </p:cNvPr>
          <p:cNvSpPr txBox="1"/>
          <p:nvPr/>
        </p:nvSpPr>
        <p:spPr>
          <a:xfrm>
            <a:off x="21465283" y="38920296"/>
            <a:ext cx="10858263" cy="1446551"/>
          </a:xfrm>
          <a:prstGeom prst="rect">
            <a:avLst/>
          </a:prstGeom>
          <a:solidFill>
            <a:srgbClr val="461D7D"/>
          </a:solidFill>
          <a:ln>
            <a:solidFill>
              <a:srgbClr val="FFD02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rgbClr val="FFD02A"/>
                </a:solidFill>
              </a:rPr>
              <a:t>References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B27606-6CAA-41E0-3FE3-6B0150BEA1C1}"/>
              </a:ext>
            </a:extLst>
          </p:cNvPr>
          <p:cNvSpPr txBox="1"/>
          <p:nvPr/>
        </p:nvSpPr>
        <p:spPr>
          <a:xfrm>
            <a:off x="21465283" y="40500094"/>
            <a:ext cx="112190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Pasipanodya JG, Ogbonna D, Ferro BE, Magombedze G, Srivastava S, Deshpande D, Gumbo T. Systematic Review and Meta-analyses of the Effect of Chemotherapy on Pulmonary Mycobacterium abscessus Outcomes and Disease Recurrence. </a:t>
            </a:r>
            <a:r>
              <a:rPr lang="en-US" sz="2000" dirty="0" err="1"/>
              <a:t>Antimicrob</a:t>
            </a:r>
            <a:r>
              <a:rPr lang="en-US" sz="2000" dirty="0"/>
              <a:t> Agents </a:t>
            </a:r>
            <a:r>
              <a:rPr lang="en-US" sz="2000" dirty="0" err="1"/>
              <a:t>Chemother</a:t>
            </a:r>
            <a:r>
              <a:rPr lang="en-US" sz="2000" dirty="0"/>
              <a:t>. 2017 Oct 24;61(11):e01206-17. </a:t>
            </a:r>
            <a:r>
              <a:rPr lang="en-US" sz="2000" dirty="0" err="1"/>
              <a:t>doi</a:t>
            </a:r>
            <a:r>
              <a:rPr lang="en-US" sz="2000" dirty="0"/>
              <a:t>: 10.1128/AAC.01206-17. PMID: 28807911; PMCID: PMC5655093.</a:t>
            </a:r>
          </a:p>
          <a:p>
            <a:r>
              <a:rPr lang="en-US" sz="2000" dirty="0"/>
              <a:t>2. Winthrop, K.L. &amp; Sirbu, A. &amp; Manley, A. &amp; Das, A. &amp; Chitra, Surya &amp; Deck, D.H. &amp; Serio, A.W. &amp; Anastasiou, D. &amp; Villano, S.. (2025). A Phase 2, Double-blind, Randomized, Placebo-controlled, Multi-center Study to Evaluate the Efficacy, Safety, and Tolerability of Oral </a:t>
            </a:r>
            <a:r>
              <a:rPr lang="en-US" sz="2000" dirty="0" err="1"/>
              <a:t>Omadacycline</a:t>
            </a:r>
            <a:r>
              <a:rPr lang="en-US" sz="2000" dirty="0"/>
              <a:t> in Adults With Nontuberculous Mycobacterial Pulmonary Disease (NTM PD) Caused by Mycobacterium Abscessus Complex (</a:t>
            </a:r>
            <a:r>
              <a:rPr lang="en-US" sz="2000" dirty="0" err="1"/>
              <a:t>MABc</a:t>
            </a:r>
            <a:r>
              <a:rPr lang="en-US" sz="2000" dirty="0"/>
              <a:t>). American Journal of Respiratory and Critical Care Medicine. 211. A3168-A3168. 10.1164/ajrccm.2025.211.Abstracts.A3168.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8291D8-CC77-9D4F-4A1E-69613DE0A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683" y="1623225"/>
            <a:ext cx="7152436" cy="17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514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du Passage, Jacques A.</cp:lastModifiedBy>
  <cp:revision>518</cp:revision>
  <dcterms:created xsi:type="dcterms:W3CDTF">2026-04-04T18:54:17Z</dcterms:created>
  <dcterms:modified xsi:type="dcterms:W3CDTF">2026-04-22T19:51:27Z</dcterms:modified>
</cp:coreProperties>
</file>