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D7D"/>
    <a:srgbClr val="FFD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9" autoAdjust="0"/>
    <p:restoredTop sz="94640"/>
  </p:normalViewPr>
  <p:slideViewPr>
    <p:cSldViewPr snapToGrid="0">
      <p:cViewPr>
        <p:scale>
          <a:sx n="23" d="100"/>
          <a:sy n="23" d="100"/>
        </p:scale>
        <p:origin x="12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7183123"/>
            <a:ext cx="24688800" cy="1528064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10942326"/>
            <a:ext cx="28392120" cy="1825751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2245995" y="29372566"/>
            <a:ext cx="28392120" cy="960119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03"/>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29" y="10759443"/>
            <a:ext cx="13926025" cy="5273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67429"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0" y="10759443"/>
            <a:ext cx="13994608" cy="5273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66494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0" cy="102412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13994608" y="6319523"/>
            <a:ext cx="16664940" cy="311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13167360"/>
            <a:ext cx="10617040" cy="243941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0" cy="1024128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23"/>
            <a:ext cx="16664940" cy="311912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67429" y="13167360"/>
            <a:ext cx="10617040" cy="243941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03"/>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43"/>
            <a:ext cx="7406640" cy="2336800"/>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4/22/26</a:t>
            </a:fld>
            <a:endParaRPr lang="en-US"/>
          </a:p>
        </p:txBody>
      </p:sp>
      <p:sp>
        <p:nvSpPr>
          <p:cNvPr id="5" name="Footer Placeholder 4"/>
          <p:cNvSpPr>
            <a:spLocks noGrp="1"/>
          </p:cNvSpPr>
          <p:nvPr>
            <p:ph type="ftr" sz="quarter" idx="3"/>
          </p:nvPr>
        </p:nvSpPr>
        <p:spPr>
          <a:xfrm>
            <a:off x="10904220" y="40680643"/>
            <a:ext cx="11109960" cy="2336800"/>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3248620" y="40680643"/>
            <a:ext cx="7406640" cy="2336800"/>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www.ncbi.nlm.nih.gov/books/NBK56451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CBB58D-8F59-123B-587F-C637E5AD04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06" y="11827"/>
            <a:ext cx="32907789" cy="4959076"/>
          </a:xfrm>
          <a:prstGeom prst="rect">
            <a:avLst/>
          </a:prstGeom>
        </p:spPr>
      </p:pic>
      <p:sp>
        <p:nvSpPr>
          <p:cNvPr id="8" name="TextBox 7">
            <a:extLst>
              <a:ext uri="{FF2B5EF4-FFF2-40B4-BE49-F238E27FC236}">
                <a16:creationId xmlns:a16="http://schemas.microsoft.com/office/drawing/2014/main" id="{2369F0EF-9362-34F0-F6A8-CFA4EAEEDF62}"/>
              </a:ext>
            </a:extLst>
          </p:cNvPr>
          <p:cNvSpPr txBox="1"/>
          <p:nvPr/>
        </p:nvSpPr>
        <p:spPr>
          <a:xfrm>
            <a:off x="589142" y="736427"/>
            <a:ext cx="2479696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800" b="1" dirty="0">
                <a:solidFill>
                  <a:srgbClr val="FFD02A"/>
                </a:solidFill>
                <a:latin typeface="Arial"/>
                <a:cs typeface="Arial"/>
              </a:rPr>
              <a:t>Endobronchial Squamous Cell Carcinoma Presenting as Neck and Mediastinal Abscess</a:t>
            </a:r>
            <a:endParaRPr lang="en-US" sz="8800" b="1" dirty="0">
              <a:solidFill>
                <a:srgbClr val="FFD02A"/>
              </a:solidFill>
            </a:endParaRPr>
          </a:p>
        </p:txBody>
      </p:sp>
      <p:sp>
        <p:nvSpPr>
          <p:cNvPr id="10" name="TextBox 9">
            <a:extLst>
              <a:ext uri="{FF2B5EF4-FFF2-40B4-BE49-F238E27FC236}">
                <a16:creationId xmlns:a16="http://schemas.microsoft.com/office/drawing/2014/main" id="{C015E154-11AB-EFF8-D60F-D681482076EE}"/>
              </a:ext>
            </a:extLst>
          </p:cNvPr>
          <p:cNvSpPr txBox="1"/>
          <p:nvPr/>
        </p:nvSpPr>
        <p:spPr>
          <a:xfrm>
            <a:off x="589143" y="3865890"/>
            <a:ext cx="3209518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lumMod val="85000"/>
                  </a:schemeClr>
                </a:solidFill>
                <a:latin typeface="Aptos"/>
                <a:cs typeface="Arial"/>
              </a:rPr>
              <a:t>Jacques du Passage; Luke Yesbeck, DO; Allison Derise, MD; Allison Pinner, MD	 </a:t>
            </a:r>
            <a:endParaRPr lang="en-US" sz="6000" dirty="0">
              <a:solidFill>
                <a:schemeClr val="bg1">
                  <a:lumMod val="85000"/>
                </a:schemeClr>
              </a:solidFill>
              <a:latin typeface="Aptos"/>
            </a:endParaRPr>
          </a:p>
        </p:txBody>
      </p:sp>
      <p:sp>
        <p:nvSpPr>
          <p:cNvPr id="5" name="TextBox 4">
            <a:extLst>
              <a:ext uri="{FF2B5EF4-FFF2-40B4-BE49-F238E27FC236}">
                <a16:creationId xmlns:a16="http://schemas.microsoft.com/office/drawing/2014/main" id="{F542F795-41D1-12CC-A5B6-BDC87B3F2D38}"/>
              </a:ext>
            </a:extLst>
          </p:cNvPr>
          <p:cNvSpPr txBox="1"/>
          <p:nvPr/>
        </p:nvSpPr>
        <p:spPr>
          <a:xfrm>
            <a:off x="594854" y="5528962"/>
            <a:ext cx="10123946" cy="1569660"/>
          </a:xfrm>
          <a:prstGeom prst="rect">
            <a:avLst/>
          </a:prstGeom>
          <a:solidFill>
            <a:srgbClr val="461D7D"/>
          </a:solidFill>
          <a:ln>
            <a:solidFill>
              <a:srgbClr val="FFD02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rgbClr val="FFD02A"/>
                </a:solidFill>
              </a:rPr>
              <a:t>Introduction</a:t>
            </a:r>
            <a:endParaRPr lang="en-US" dirty="0"/>
          </a:p>
        </p:txBody>
      </p:sp>
      <p:sp>
        <p:nvSpPr>
          <p:cNvPr id="15" name="TextBox 14">
            <a:extLst>
              <a:ext uri="{FF2B5EF4-FFF2-40B4-BE49-F238E27FC236}">
                <a16:creationId xmlns:a16="http://schemas.microsoft.com/office/drawing/2014/main" id="{88DD4D40-0F40-B777-CCDF-363BFDC7E3FC}"/>
              </a:ext>
            </a:extLst>
          </p:cNvPr>
          <p:cNvSpPr txBox="1"/>
          <p:nvPr/>
        </p:nvSpPr>
        <p:spPr>
          <a:xfrm>
            <a:off x="594855" y="7175020"/>
            <a:ext cx="10123945" cy="686341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500" dirty="0">
                <a:ea typeface="+mn-lt"/>
                <a:cs typeface="+mn-lt"/>
              </a:rPr>
              <a:t>Squamous cell carcinoma (SCC) accounts for 30% of non-small cell lung cancer (NSCLC) [1]. While only 5% of primary lung neoplasm involve the chest wall, the presence of chest wall erosion can portend poorer outcomes [2].</a:t>
            </a:r>
            <a:endParaRPr lang="en-US" sz="5500" dirty="0"/>
          </a:p>
        </p:txBody>
      </p:sp>
      <p:sp>
        <p:nvSpPr>
          <p:cNvPr id="7" name="TextBox 6">
            <a:extLst>
              <a:ext uri="{FF2B5EF4-FFF2-40B4-BE49-F238E27FC236}">
                <a16:creationId xmlns:a16="http://schemas.microsoft.com/office/drawing/2014/main" id="{08ADF5CD-10AF-2DCC-BEE7-CC24DE0C647C}"/>
              </a:ext>
            </a:extLst>
          </p:cNvPr>
          <p:cNvSpPr txBox="1"/>
          <p:nvPr/>
        </p:nvSpPr>
        <p:spPr>
          <a:xfrm>
            <a:off x="11684000" y="5443203"/>
            <a:ext cx="20646621" cy="1569660"/>
          </a:xfrm>
          <a:prstGeom prst="rect">
            <a:avLst/>
          </a:prstGeom>
          <a:solidFill>
            <a:srgbClr val="461D7D"/>
          </a:solidFill>
          <a:ln>
            <a:solidFill>
              <a:srgbClr val="FFD02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rgbClr val="FFD02A"/>
                </a:solidFill>
              </a:rPr>
              <a:t>Case</a:t>
            </a:r>
            <a:endParaRPr lang="en-US" dirty="0"/>
          </a:p>
        </p:txBody>
      </p:sp>
      <p:sp>
        <p:nvSpPr>
          <p:cNvPr id="16" name="TextBox 15">
            <a:extLst>
              <a:ext uri="{FF2B5EF4-FFF2-40B4-BE49-F238E27FC236}">
                <a16:creationId xmlns:a16="http://schemas.microsoft.com/office/drawing/2014/main" id="{BC73FBFD-9198-791C-3047-833AEB1F88DD}"/>
              </a:ext>
            </a:extLst>
          </p:cNvPr>
          <p:cNvSpPr txBox="1"/>
          <p:nvPr/>
        </p:nvSpPr>
        <p:spPr>
          <a:xfrm>
            <a:off x="11684000" y="7224375"/>
            <a:ext cx="20633834" cy="686341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500" dirty="0"/>
              <a:t>A 54-year-old man with history of HTN and smoking (65 pack years) presented with a left-sided neck and chest wall mass for one week. This erythematous, fluctuant mass extending from the mandible to the chest wall was associated with a cavitary lung lesion, left hilar mass, and osseous erosion of the </a:t>
            </a:r>
            <a:r>
              <a:rPr lang="en-US" sz="5500" dirty="0" err="1"/>
              <a:t>costomanubrial</a:t>
            </a:r>
            <a:r>
              <a:rPr lang="en-US" sz="5500" dirty="0"/>
              <a:t> joint (Figures 1-4). Biopsy of the mass revealed well-differentiated, endobronchial SCC. Patient’s MSSA infection was treated with cefazolin, with outpatient follow up for chemotherapy and radiation.</a:t>
            </a:r>
          </a:p>
        </p:txBody>
      </p:sp>
      <p:sp>
        <p:nvSpPr>
          <p:cNvPr id="12" name="TextBox 11">
            <a:extLst>
              <a:ext uri="{FF2B5EF4-FFF2-40B4-BE49-F238E27FC236}">
                <a16:creationId xmlns:a16="http://schemas.microsoft.com/office/drawing/2014/main" id="{9C86C2F7-EF46-952C-A677-8A7B6904CDF1}"/>
              </a:ext>
            </a:extLst>
          </p:cNvPr>
          <p:cNvSpPr txBox="1"/>
          <p:nvPr/>
        </p:nvSpPr>
        <p:spPr>
          <a:xfrm>
            <a:off x="527353" y="14186939"/>
            <a:ext cx="31728692" cy="1569660"/>
          </a:xfrm>
          <a:prstGeom prst="rect">
            <a:avLst/>
          </a:prstGeom>
          <a:solidFill>
            <a:srgbClr val="461D7D"/>
          </a:solidFill>
          <a:ln>
            <a:solidFill>
              <a:srgbClr val="FFD02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rgbClr val="FFD02A"/>
                </a:solidFill>
              </a:rPr>
              <a:t>Images and Figures</a:t>
            </a:r>
            <a:endParaRPr lang="en-US" dirty="0"/>
          </a:p>
        </p:txBody>
      </p:sp>
      <p:pic>
        <p:nvPicPr>
          <p:cNvPr id="9" name="Picture 8" descr="This is a transverse view of the patient’s chest CT with IV contrast. The section is taken from the level in the chest just superior to the trifrication of the aorta. The accomapnying figrue 1 text descirbed the pathology whcih is shown.">
            <a:extLst>
              <a:ext uri="{FF2B5EF4-FFF2-40B4-BE49-F238E27FC236}">
                <a16:creationId xmlns:a16="http://schemas.microsoft.com/office/drawing/2014/main" id="{E7BC9DD9-5A0D-A922-92E0-E2C894321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53" y="16234095"/>
            <a:ext cx="14512587" cy="8747279"/>
          </a:xfrm>
          <a:prstGeom prst="rect">
            <a:avLst/>
          </a:prstGeom>
        </p:spPr>
      </p:pic>
      <p:sp>
        <p:nvSpPr>
          <p:cNvPr id="36" name="TextBox 35">
            <a:extLst>
              <a:ext uri="{FF2B5EF4-FFF2-40B4-BE49-F238E27FC236}">
                <a16:creationId xmlns:a16="http://schemas.microsoft.com/office/drawing/2014/main" id="{A95857A6-BFBB-FC5C-CEBD-7A2406C882E9}"/>
              </a:ext>
            </a:extLst>
          </p:cNvPr>
          <p:cNvSpPr txBox="1"/>
          <p:nvPr/>
        </p:nvSpPr>
        <p:spPr>
          <a:xfrm>
            <a:off x="527352" y="25109272"/>
            <a:ext cx="14512587" cy="1569660"/>
          </a:xfrm>
          <a:prstGeom prst="rect">
            <a:avLst/>
          </a:prstGeom>
          <a:noFill/>
        </p:spPr>
        <p:txBody>
          <a:bodyPr wrap="square" rtlCol="0">
            <a:spAutoFit/>
          </a:bodyPr>
          <a:lstStyle/>
          <a:p>
            <a:r>
              <a:rPr lang="en-US" sz="3200" b="1" dirty="0"/>
              <a:t>Figure 1</a:t>
            </a:r>
            <a:r>
              <a:rPr lang="en-US" sz="3200" dirty="0"/>
              <a:t>: Contrast-enhanced chest CT showing left lung fluid collection with internal gas extending into the anterior mediastinum and chest wall, with osseus involvement of the first </a:t>
            </a:r>
            <a:r>
              <a:rPr lang="en-US" sz="3200" dirty="0" err="1"/>
              <a:t>costomanubrial</a:t>
            </a:r>
            <a:r>
              <a:rPr lang="en-US" sz="3200" dirty="0"/>
              <a:t> joint.</a:t>
            </a:r>
          </a:p>
        </p:txBody>
      </p:sp>
      <p:pic>
        <p:nvPicPr>
          <p:cNvPr id="11" name="Picture 10" descr="This is a transverse view of the patient’s chest CT with contrast at a level below the trifrication of the aortademonstrating the pathology described in the text of figure 2.">
            <a:extLst>
              <a:ext uri="{FF2B5EF4-FFF2-40B4-BE49-F238E27FC236}">
                <a16:creationId xmlns:a16="http://schemas.microsoft.com/office/drawing/2014/main" id="{087A3777-0CA4-C7AB-88C2-876177BA3A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26706" y="16234095"/>
            <a:ext cx="14829339" cy="8747279"/>
          </a:xfrm>
          <a:prstGeom prst="rect">
            <a:avLst/>
          </a:prstGeom>
        </p:spPr>
      </p:pic>
      <p:sp>
        <p:nvSpPr>
          <p:cNvPr id="37" name="TextBox 36">
            <a:extLst>
              <a:ext uri="{FF2B5EF4-FFF2-40B4-BE49-F238E27FC236}">
                <a16:creationId xmlns:a16="http://schemas.microsoft.com/office/drawing/2014/main" id="{5FFF47E8-C91D-D997-3325-1ABD545EFAC8}"/>
              </a:ext>
            </a:extLst>
          </p:cNvPr>
          <p:cNvSpPr txBox="1"/>
          <p:nvPr/>
        </p:nvSpPr>
        <p:spPr>
          <a:xfrm>
            <a:off x="17426706" y="25091566"/>
            <a:ext cx="14829338" cy="1569660"/>
          </a:xfrm>
          <a:prstGeom prst="rect">
            <a:avLst/>
          </a:prstGeom>
          <a:noFill/>
        </p:spPr>
        <p:txBody>
          <a:bodyPr wrap="square" rtlCol="0">
            <a:spAutoFit/>
          </a:bodyPr>
          <a:lstStyle/>
          <a:p>
            <a:r>
              <a:rPr lang="en-US" sz="3200" b="1" dirty="0"/>
              <a:t>Figure 2</a:t>
            </a:r>
            <a:r>
              <a:rPr lang="en-US" sz="3200" dirty="0"/>
              <a:t>: Contrast-enhanced chest CT demonstrating heterogenous left upper lobe thick-walled cavitary lesion with significant compression of left main pulmonary artery (blue arrow).</a:t>
            </a:r>
          </a:p>
        </p:txBody>
      </p:sp>
      <p:pic>
        <p:nvPicPr>
          <p:cNvPr id="13" name="Picture 12" descr="This is a transverse (axial) view of the patient’s chest CT with contrast at a level below the carina where we can visualize both mainstem bronchi and the involvement of this patient’s SCC wrapping around the left mainstem bronchus.">
            <a:extLst>
              <a:ext uri="{FF2B5EF4-FFF2-40B4-BE49-F238E27FC236}">
                <a16:creationId xmlns:a16="http://schemas.microsoft.com/office/drawing/2014/main" id="{E78DA3D3-9984-529D-323D-DB8BC5CAF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53" y="27286982"/>
            <a:ext cx="14512587" cy="7808316"/>
          </a:xfrm>
          <a:prstGeom prst="rect">
            <a:avLst/>
          </a:prstGeom>
        </p:spPr>
      </p:pic>
      <p:sp>
        <p:nvSpPr>
          <p:cNvPr id="20" name="TextBox 19">
            <a:extLst>
              <a:ext uri="{FF2B5EF4-FFF2-40B4-BE49-F238E27FC236}">
                <a16:creationId xmlns:a16="http://schemas.microsoft.com/office/drawing/2014/main" id="{142536C3-5FD4-2EE5-BE7F-16055B377FF7}"/>
              </a:ext>
            </a:extLst>
          </p:cNvPr>
          <p:cNvSpPr txBox="1"/>
          <p:nvPr/>
        </p:nvSpPr>
        <p:spPr>
          <a:xfrm>
            <a:off x="527353" y="35307801"/>
            <a:ext cx="15395154" cy="584775"/>
          </a:xfrm>
          <a:prstGeom prst="rect">
            <a:avLst/>
          </a:prstGeom>
          <a:noFill/>
        </p:spPr>
        <p:txBody>
          <a:bodyPr wrap="square" rtlCol="0">
            <a:spAutoFit/>
          </a:bodyPr>
          <a:lstStyle/>
          <a:p>
            <a:r>
              <a:rPr lang="en-US" sz="3200" b="1" dirty="0"/>
              <a:t>Figure 3</a:t>
            </a:r>
            <a:r>
              <a:rPr lang="en-US" sz="3200" dirty="0"/>
              <a:t>: Contrast-enhanced chest CT of a 1.8 cm left upper lung mass.  </a:t>
            </a:r>
          </a:p>
        </p:txBody>
      </p:sp>
      <p:pic>
        <p:nvPicPr>
          <p:cNvPr id="3" name="Picture 2" descr="This is a coronal view of the patient’s chest CT showing a segment of lung posterior to the heart with the left upper lob cavitary lesion taking up a large part of the left upper hemithorax.">
            <a:extLst>
              <a:ext uri="{FF2B5EF4-FFF2-40B4-BE49-F238E27FC236}">
                <a16:creationId xmlns:a16="http://schemas.microsoft.com/office/drawing/2014/main" id="{829698E8-69AA-2D97-A2D5-3CD8A1852F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45967" y="27105051"/>
            <a:ext cx="12357309" cy="7808316"/>
          </a:xfrm>
          <a:prstGeom prst="rect">
            <a:avLst/>
          </a:prstGeom>
        </p:spPr>
      </p:pic>
      <p:sp>
        <p:nvSpPr>
          <p:cNvPr id="19" name="TextBox 18">
            <a:extLst>
              <a:ext uri="{FF2B5EF4-FFF2-40B4-BE49-F238E27FC236}">
                <a16:creationId xmlns:a16="http://schemas.microsoft.com/office/drawing/2014/main" id="{DBFCD8AB-56E9-9F81-A7F2-7759D927FF06}"/>
              </a:ext>
            </a:extLst>
          </p:cNvPr>
          <p:cNvSpPr txBox="1"/>
          <p:nvPr/>
        </p:nvSpPr>
        <p:spPr>
          <a:xfrm>
            <a:off x="18845967" y="35093861"/>
            <a:ext cx="12540556" cy="1077218"/>
          </a:xfrm>
          <a:prstGeom prst="rect">
            <a:avLst/>
          </a:prstGeom>
          <a:noFill/>
        </p:spPr>
        <p:txBody>
          <a:bodyPr wrap="square" rtlCol="0">
            <a:spAutoFit/>
          </a:bodyPr>
          <a:lstStyle/>
          <a:p>
            <a:r>
              <a:rPr lang="en-US" sz="3200" b="1" dirty="0"/>
              <a:t>Figure 4</a:t>
            </a:r>
            <a:r>
              <a:rPr lang="en-US" sz="3200" dirty="0"/>
              <a:t>: Coronal CT demonstrating large left upper lobe cavitary mass involving the majority of the left upper hemithorax.     </a:t>
            </a:r>
          </a:p>
        </p:txBody>
      </p:sp>
      <p:sp>
        <p:nvSpPr>
          <p:cNvPr id="24" name="TextBox 23">
            <a:extLst>
              <a:ext uri="{FF2B5EF4-FFF2-40B4-BE49-F238E27FC236}">
                <a16:creationId xmlns:a16="http://schemas.microsoft.com/office/drawing/2014/main" id="{FBDF57C0-79CC-DC51-23DC-E63C7F9A8803}"/>
              </a:ext>
            </a:extLst>
          </p:cNvPr>
          <p:cNvSpPr txBox="1"/>
          <p:nvPr/>
        </p:nvSpPr>
        <p:spPr>
          <a:xfrm>
            <a:off x="649844" y="36871785"/>
            <a:ext cx="23185261" cy="1496267"/>
          </a:xfrm>
          <a:prstGeom prst="rect">
            <a:avLst/>
          </a:prstGeom>
          <a:solidFill>
            <a:srgbClr val="461D7D"/>
          </a:solidFill>
          <a:ln>
            <a:solidFill>
              <a:srgbClr val="FFD02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800" b="1" dirty="0">
                <a:solidFill>
                  <a:srgbClr val="FFD02A"/>
                </a:solidFill>
              </a:rPr>
              <a:t>Summary</a:t>
            </a:r>
            <a:endParaRPr lang="en-US" sz="8800" dirty="0"/>
          </a:p>
        </p:txBody>
      </p:sp>
      <p:sp>
        <p:nvSpPr>
          <p:cNvPr id="32" name="TextBox 31">
            <a:extLst>
              <a:ext uri="{FF2B5EF4-FFF2-40B4-BE49-F238E27FC236}">
                <a16:creationId xmlns:a16="http://schemas.microsoft.com/office/drawing/2014/main" id="{1B3C8022-9B6E-B08E-D7D3-AC3471A50336}"/>
              </a:ext>
            </a:extLst>
          </p:cNvPr>
          <p:cNvSpPr txBox="1"/>
          <p:nvPr/>
        </p:nvSpPr>
        <p:spPr>
          <a:xfrm>
            <a:off x="589140" y="38639663"/>
            <a:ext cx="23185260" cy="517064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500" dirty="0">
                <a:ea typeface="+mn-lt"/>
                <a:cs typeface="+mn-lt"/>
              </a:rPr>
              <a:t>This case highlights the diagnostic complexity when malignancy is obscured by superinfection and underscores the importance of maintaining a high index of suspicion for malignancy in patients with atypical or aggressive infections. Requiring management support from medicine, infectious disease, pulmonology, and oncology, this patient’s case demonstrates the importance of multidisciplinary coordination. </a:t>
            </a:r>
            <a:endParaRPr lang="en-US" sz="5500" dirty="0"/>
          </a:p>
        </p:txBody>
      </p:sp>
      <p:sp>
        <p:nvSpPr>
          <p:cNvPr id="26" name="TextBox 25">
            <a:extLst>
              <a:ext uri="{FF2B5EF4-FFF2-40B4-BE49-F238E27FC236}">
                <a16:creationId xmlns:a16="http://schemas.microsoft.com/office/drawing/2014/main" id="{FF47AB55-5530-FD50-62E3-689C9802435A}"/>
              </a:ext>
            </a:extLst>
          </p:cNvPr>
          <p:cNvSpPr txBox="1"/>
          <p:nvPr/>
        </p:nvSpPr>
        <p:spPr>
          <a:xfrm>
            <a:off x="25293652" y="36871785"/>
            <a:ext cx="7298222" cy="1446550"/>
          </a:xfrm>
          <a:prstGeom prst="rect">
            <a:avLst/>
          </a:prstGeom>
          <a:solidFill>
            <a:srgbClr val="461D7D"/>
          </a:solidFill>
          <a:ln>
            <a:solidFill>
              <a:srgbClr val="FFD02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800" b="1" dirty="0">
                <a:solidFill>
                  <a:srgbClr val="FFD02A"/>
                </a:solidFill>
              </a:rPr>
              <a:t>References</a:t>
            </a:r>
            <a:endParaRPr lang="en-US" dirty="0"/>
          </a:p>
        </p:txBody>
      </p:sp>
      <p:sp>
        <p:nvSpPr>
          <p:cNvPr id="2" name="TextBox 1">
            <a:extLst>
              <a:ext uri="{FF2B5EF4-FFF2-40B4-BE49-F238E27FC236}">
                <a16:creationId xmlns:a16="http://schemas.microsoft.com/office/drawing/2014/main" id="{8223EFE2-CC7E-4671-A0CD-C9EFE3E76F58}"/>
              </a:ext>
            </a:extLst>
          </p:cNvPr>
          <p:cNvSpPr txBox="1"/>
          <p:nvPr/>
        </p:nvSpPr>
        <p:spPr>
          <a:xfrm>
            <a:off x="25386107" y="38593496"/>
            <a:ext cx="7298222" cy="5262979"/>
          </a:xfrm>
          <a:prstGeom prst="rect">
            <a:avLst/>
          </a:prstGeom>
          <a:noFill/>
        </p:spPr>
        <p:txBody>
          <a:bodyPr wrap="square" rtlCol="0">
            <a:spAutoFit/>
          </a:bodyPr>
          <a:lstStyle/>
          <a:p>
            <a:r>
              <a:rPr lang="en-US" sz="2800" dirty="0"/>
              <a:t>1. </a:t>
            </a:r>
            <a:r>
              <a:rPr lang="en-US" sz="2800" dirty="0" err="1"/>
              <a:t>Sabbula</a:t>
            </a:r>
            <a:r>
              <a:rPr lang="en-US" sz="2800" dirty="0"/>
              <a:t>, B. R. (2024, February 14). </a:t>
            </a:r>
            <a:r>
              <a:rPr lang="en-US" sz="2800" i="1" dirty="0"/>
              <a:t>Squamous cell lung cancer</a:t>
            </a:r>
            <a:r>
              <a:rPr lang="en-US" sz="2800" dirty="0"/>
              <a:t>. </a:t>
            </a:r>
            <a:r>
              <a:rPr lang="en-US" sz="2800" dirty="0" err="1"/>
              <a:t>StatPearls</a:t>
            </a:r>
            <a:r>
              <a:rPr lang="en-US" sz="2800" dirty="0"/>
              <a:t> [Internet]. </a:t>
            </a:r>
            <a:r>
              <a:rPr lang="en-US" sz="2800" u="sng" dirty="0">
                <a:hlinkClick r:id="rId7"/>
              </a:rPr>
              <a:t>https://www.ncbi.nlm.nih.gov/books/NBK564510/</a:t>
            </a:r>
            <a:endParaRPr lang="en-US" sz="2800" dirty="0"/>
          </a:p>
          <a:p>
            <a:r>
              <a:rPr lang="en-US" sz="2800" dirty="0"/>
              <a:t>2. </a:t>
            </a:r>
            <a:r>
              <a:rPr lang="en-US" sz="2800" dirty="0" err="1"/>
              <a:t>Filosso</a:t>
            </a:r>
            <a:r>
              <a:rPr lang="en-US" sz="2800" dirty="0"/>
              <a:t> PL, Sandri A, Guerrera F, </a:t>
            </a:r>
            <a:r>
              <a:rPr lang="en-US" sz="2800" dirty="0" err="1"/>
              <a:t>Solidoro</a:t>
            </a:r>
            <a:r>
              <a:rPr lang="en-US" sz="2800" dirty="0"/>
              <a:t> P, Bora G, </a:t>
            </a:r>
            <a:r>
              <a:rPr lang="en-US" sz="2800" dirty="0" err="1"/>
              <a:t>Lyberis</a:t>
            </a:r>
            <a:r>
              <a:rPr lang="en-US" sz="2800" dirty="0"/>
              <a:t> P, Ruffini E, </a:t>
            </a:r>
            <a:r>
              <a:rPr lang="en-US" sz="2800" dirty="0" err="1"/>
              <a:t>Oliaro</a:t>
            </a:r>
            <a:r>
              <a:rPr lang="en-US" sz="2800" dirty="0"/>
              <a:t> A. Primary lung tumors invading the chest wall. J </a:t>
            </a:r>
            <a:r>
              <a:rPr lang="en-US" sz="2800" dirty="0" err="1"/>
              <a:t>Thorac</a:t>
            </a:r>
            <a:r>
              <a:rPr lang="en-US" sz="2800" dirty="0"/>
              <a:t> Dis. 2016 Nov;8(Suppl 11):S855-S862. </a:t>
            </a:r>
            <a:r>
              <a:rPr lang="en-US" sz="2800" dirty="0" err="1"/>
              <a:t>doi</a:t>
            </a:r>
            <a:r>
              <a:rPr lang="en-US" sz="2800" dirty="0"/>
              <a:t>: 10.21037/jtd.2016.05.51. PMID: 27942407; PMCID: PMC5124598.</a:t>
            </a:r>
          </a:p>
          <a:p>
            <a:pPr fontAlgn="base"/>
            <a:endParaRPr lang="en-US" sz="2800" dirty="0"/>
          </a:p>
        </p:txBody>
      </p:sp>
      <p:pic>
        <p:nvPicPr>
          <p:cNvPr id="17" name="Picture 16">
            <a:extLst>
              <a:ext uri="{FF2B5EF4-FFF2-40B4-BE49-F238E27FC236}">
                <a16:creationId xmlns:a16="http://schemas.microsoft.com/office/drawing/2014/main" id="{3FA8E57D-D1B0-9B27-0F0A-876BD57A8CA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69943" y="1612418"/>
            <a:ext cx="6325367" cy="1535506"/>
          </a:xfrm>
          <a:prstGeom prst="rect">
            <a:avLst/>
          </a:prstGeom>
        </p:spPr>
      </p:pic>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1382</TotalTime>
  <Words>428</Words>
  <Application>Microsoft Macintosh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du Passage, Jacques A.</cp:lastModifiedBy>
  <cp:revision>521</cp:revision>
  <dcterms:created xsi:type="dcterms:W3CDTF">2026-04-04T18:54:17Z</dcterms:created>
  <dcterms:modified xsi:type="dcterms:W3CDTF">2026-04-22T19:16:31Z</dcterms:modified>
</cp:coreProperties>
</file>