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sldIdLst>
    <p:sldId id="256" r:id="rId2"/>
  </p:sldIdLst>
  <p:sldSz cx="29260800" cy="39017575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1D7C"/>
    <a:srgbClr val="EBE1F8"/>
    <a:srgbClr val="D4CF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99"/>
    <p:restoredTop sz="94795"/>
  </p:normalViewPr>
  <p:slideViewPr>
    <p:cSldViewPr snapToGrid="0">
      <p:cViewPr>
        <p:scale>
          <a:sx n="24" d="100"/>
          <a:sy n="24" d="100"/>
        </p:scale>
        <p:origin x="257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E497E1-ED51-6C4B-99B9-420E8917D065}" type="datetimeFigureOut">
              <a:rPr lang="en-US" smtClean="0"/>
              <a:t>4/20/26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03638" y="857250"/>
            <a:ext cx="17367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E62C03-D74B-064B-BD1B-B8966D291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008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786817" rtl="0" eaLnBrk="1" latinLnBrk="0" hangingPunct="1">
      <a:defRPr sz="3657" kern="1200">
        <a:solidFill>
          <a:schemeClr val="tx1"/>
        </a:solidFill>
        <a:latin typeface="+mn-lt"/>
        <a:ea typeface="+mn-ea"/>
        <a:cs typeface="+mn-cs"/>
      </a:defRPr>
    </a:lvl1pPr>
    <a:lvl2pPr marL="1393408" algn="l" defTabSz="2786817" rtl="0" eaLnBrk="1" latinLnBrk="0" hangingPunct="1">
      <a:defRPr sz="3657" kern="1200">
        <a:solidFill>
          <a:schemeClr val="tx1"/>
        </a:solidFill>
        <a:latin typeface="+mn-lt"/>
        <a:ea typeface="+mn-ea"/>
        <a:cs typeface="+mn-cs"/>
      </a:defRPr>
    </a:lvl2pPr>
    <a:lvl3pPr marL="2786817" algn="l" defTabSz="2786817" rtl="0" eaLnBrk="1" latinLnBrk="0" hangingPunct="1">
      <a:defRPr sz="3657" kern="1200">
        <a:solidFill>
          <a:schemeClr val="tx1"/>
        </a:solidFill>
        <a:latin typeface="+mn-lt"/>
        <a:ea typeface="+mn-ea"/>
        <a:cs typeface="+mn-cs"/>
      </a:defRPr>
    </a:lvl3pPr>
    <a:lvl4pPr marL="4180225" algn="l" defTabSz="2786817" rtl="0" eaLnBrk="1" latinLnBrk="0" hangingPunct="1">
      <a:defRPr sz="3657" kern="1200">
        <a:solidFill>
          <a:schemeClr val="tx1"/>
        </a:solidFill>
        <a:latin typeface="+mn-lt"/>
        <a:ea typeface="+mn-ea"/>
        <a:cs typeface="+mn-cs"/>
      </a:defRPr>
    </a:lvl4pPr>
    <a:lvl5pPr marL="5573634" algn="l" defTabSz="2786817" rtl="0" eaLnBrk="1" latinLnBrk="0" hangingPunct="1">
      <a:defRPr sz="3657" kern="1200">
        <a:solidFill>
          <a:schemeClr val="tx1"/>
        </a:solidFill>
        <a:latin typeface="+mn-lt"/>
        <a:ea typeface="+mn-ea"/>
        <a:cs typeface="+mn-cs"/>
      </a:defRPr>
    </a:lvl5pPr>
    <a:lvl6pPr marL="6967042" algn="l" defTabSz="2786817" rtl="0" eaLnBrk="1" latinLnBrk="0" hangingPunct="1">
      <a:defRPr sz="3657" kern="1200">
        <a:solidFill>
          <a:schemeClr val="tx1"/>
        </a:solidFill>
        <a:latin typeface="+mn-lt"/>
        <a:ea typeface="+mn-ea"/>
        <a:cs typeface="+mn-cs"/>
      </a:defRPr>
    </a:lvl6pPr>
    <a:lvl7pPr marL="8360451" algn="l" defTabSz="2786817" rtl="0" eaLnBrk="1" latinLnBrk="0" hangingPunct="1">
      <a:defRPr sz="3657" kern="1200">
        <a:solidFill>
          <a:schemeClr val="tx1"/>
        </a:solidFill>
        <a:latin typeface="+mn-lt"/>
        <a:ea typeface="+mn-ea"/>
        <a:cs typeface="+mn-cs"/>
      </a:defRPr>
    </a:lvl7pPr>
    <a:lvl8pPr marL="9753859" algn="l" defTabSz="2786817" rtl="0" eaLnBrk="1" latinLnBrk="0" hangingPunct="1">
      <a:defRPr sz="3657" kern="1200">
        <a:solidFill>
          <a:schemeClr val="tx1"/>
        </a:solidFill>
        <a:latin typeface="+mn-lt"/>
        <a:ea typeface="+mn-ea"/>
        <a:cs typeface="+mn-cs"/>
      </a:defRPr>
    </a:lvl8pPr>
    <a:lvl9pPr marL="11147268" algn="l" defTabSz="2786817" rtl="0" eaLnBrk="1" latinLnBrk="0" hangingPunct="1">
      <a:defRPr sz="365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E62C03-D74B-064B-BD1B-B8966D2918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29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60" y="6385518"/>
            <a:ext cx="24871680" cy="13583896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20493261"/>
            <a:ext cx="21945600" cy="9420213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D2E2-602F-8143-92A3-25C7162D8777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80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D2E2-602F-8143-92A3-25C7162D8777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558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939762" y="2077325"/>
            <a:ext cx="6309360" cy="3306559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11682" y="2077325"/>
            <a:ext cx="18562320" cy="3306559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D2E2-602F-8143-92A3-25C7162D8777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398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D2E2-602F-8143-92A3-25C7162D8777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859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6442" y="9727309"/>
            <a:ext cx="25237440" cy="16230225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6442" y="26111078"/>
            <a:ext cx="25237440" cy="8535092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82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D2E2-602F-8143-92A3-25C7162D8777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24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1680" y="10386623"/>
            <a:ext cx="12435840" cy="247562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13280" y="10386623"/>
            <a:ext cx="12435840" cy="247562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D2E2-602F-8143-92A3-25C7162D8777}" type="datetimeFigureOut">
              <a:rPr lang="en-US" smtClean="0"/>
              <a:t>4/20/26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782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077333"/>
            <a:ext cx="25237440" cy="75415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494" y="9564728"/>
            <a:ext cx="12378688" cy="4687525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15494" y="14252253"/>
            <a:ext cx="12378688" cy="209629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813282" y="9564728"/>
            <a:ext cx="12439651" cy="4687525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813282" y="14252253"/>
            <a:ext cx="12439651" cy="209629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D2E2-602F-8143-92A3-25C7162D8777}" type="datetimeFigureOut">
              <a:rPr lang="en-US" smtClean="0"/>
              <a:t>4/20/26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923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D2E2-602F-8143-92A3-25C7162D8777}" type="datetimeFigureOut">
              <a:rPr lang="en-US" smtClean="0"/>
              <a:t>4/20/26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886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D2E2-602F-8143-92A3-25C7162D8777}" type="datetimeFigureOut">
              <a:rPr lang="en-US" smtClean="0"/>
              <a:t>4/20/26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65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601172"/>
            <a:ext cx="9437370" cy="9104101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9651" y="5617817"/>
            <a:ext cx="14813280" cy="27727767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11705273"/>
            <a:ext cx="9437370" cy="21685465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D2E2-602F-8143-92A3-25C7162D8777}" type="datetimeFigureOut">
              <a:rPr lang="en-US" smtClean="0"/>
              <a:t>4/20/26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604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601172"/>
            <a:ext cx="9437370" cy="9104101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439651" y="5617817"/>
            <a:ext cx="14813280" cy="27727767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11705273"/>
            <a:ext cx="9437370" cy="21685465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D2E2-602F-8143-92A3-25C7162D8777}" type="datetimeFigureOut">
              <a:rPr lang="en-US" smtClean="0"/>
              <a:t>4/20/26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25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11680" y="2077333"/>
            <a:ext cx="25237440" cy="7541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1680" y="10386623"/>
            <a:ext cx="25237440" cy="247562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11680" y="36163520"/>
            <a:ext cx="6583680" cy="2077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54D2E2-602F-8143-92A3-25C7162D8777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92640" y="36163520"/>
            <a:ext cx="9875520" cy="2077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665440" y="36163520"/>
            <a:ext cx="6583680" cy="2077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267921-9708-7646-BBAD-FA749FF32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043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hevron 73">
            <a:extLst>
              <a:ext uri="{FF2B5EF4-FFF2-40B4-BE49-F238E27FC236}">
                <a16:creationId xmlns:a16="http://schemas.microsoft.com/office/drawing/2014/main" id="{AAE7CAAD-272E-00E8-470C-22715D4089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23379796" y="24845843"/>
            <a:ext cx="4736185" cy="2037434"/>
          </a:xfrm>
          <a:prstGeom prst="chevron">
            <a:avLst>
              <a:gd name="adj" fmla="val 30685"/>
            </a:avLst>
          </a:prstGeom>
          <a:solidFill>
            <a:srgbClr val="9578B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30829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66" name="Chevron 65">
            <a:extLst>
              <a:ext uri="{FF2B5EF4-FFF2-40B4-BE49-F238E27FC236}">
                <a16:creationId xmlns:a16="http://schemas.microsoft.com/office/drawing/2014/main" id="{8D8329BE-5464-B0B8-3246-D170F2B12C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5514497" y="24817446"/>
            <a:ext cx="4837081" cy="2037434"/>
          </a:xfrm>
          <a:prstGeom prst="chevron">
            <a:avLst>
              <a:gd name="adj" fmla="val 30685"/>
            </a:avLst>
          </a:prstGeom>
          <a:solidFill>
            <a:srgbClr val="9578B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30829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68" name="Chevron 67">
            <a:extLst>
              <a:ext uri="{FF2B5EF4-FFF2-40B4-BE49-F238E27FC236}">
                <a16:creationId xmlns:a16="http://schemas.microsoft.com/office/drawing/2014/main" id="{D3A071F8-DDF8-79C0-8D25-761E10650D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9975918" y="24818123"/>
            <a:ext cx="4837081" cy="2037434"/>
          </a:xfrm>
          <a:prstGeom prst="chevron">
            <a:avLst>
              <a:gd name="adj" fmla="val 30685"/>
            </a:avLst>
          </a:prstGeom>
          <a:solidFill>
            <a:srgbClr val="9578B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30829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70" name="Chevron 69">
            <a:extLst>
              <a:ext uri="{FF2B5EF4-FFF2-40B4-BE49-F238E27FC236}">
                <a16:creationId xmlns:a16="http://schemas.microsoft.com/office/drawing/2014/main" id="{5C86700C-09F3-7604-3CD0-12571A161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4416119" y="24845843"/>
            <a:ext cx="4877037" cy="2037434"/>
          </a:xfrm>
          <a:prstGeom prst="chevron">
            <a:avLst>
              <a:gd name="adj" fmla="val 30685"/>
            </a:avLst>
          </a:prstGeom>
          <a:solidFill>
            <a:srgbClr val="9578B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30829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72" name="Chevron 71">
            <a:extLst>
              <a:ext uri="{FF2B5EF4-FFF2-40B4-BE49-F238E27FC236}">
                <a16:creationId xmlns:a16="http://schemas.microsoft.com/office/drawing/2014/main" id="{593574D8-E327-C768-C8F1-E1B595A30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8897897" y="24852211"/>
            <a:ext cx="4877037" cy="2037434"/>
          </a:xfrm>
          <a:prstGeom prst="chevron">
            <a:avLst>
              <a:gd name="adj" fmla="val 30685"/>
            </a:avLst>
          </a:prstGeom>
          <a:solidFill>
            <a:srgbClr val="9578B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30829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60" name="Chevron 59">
            <a:extLst>
              <a:ext uri="{FF2B5EF4-FFF2-40B4-BE49-F238E27FC236}">
                <a16:creationId xmlns:a16="http://schemas.microsoft.com/office/drawing/2014/main" id="{B01F27F4-1D30-AF76-DE20-599B64B243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100065" y="24818800"/>
            <a:ext cx="4769735" cy="2037434"/>
          </a:xfrm>
          <a:prstGeom prst="chevron">
            <a:avLst>
              <a:gd name="adj" fmla="val 30685"/>
            </a:avLst>
          </a:prstGeom>
          <a:solidFill>
            <a:srgbClr val="9578B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30829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2BE02243-E6A6-24D9-7FAE-CD381E7458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01384"/>
            <a:ext cx="29260799" cy="5492580"/>
          </a:xfrm>
          <a:prstGeom prst="rect">
            <a:avLst/>
          </a:prstGeom>
          <a:solidFill>
            <a:srgbClr val="461D7C"/>
          </a:solidFill>
          <a:ln>
            <a:solidFill>
              <a:srgbClr val="461D7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0E0852-A136-F99E-1493-5B70C07ED4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2128" y="481279"/>
            <a:ext cx="28021742" cy="2286700"/>
          </a:xfrm>
        </p:spPr>
        <p:txBody>
          <a:bodyPr>
            <a:noAutofit/>
          </a:bodyPr>
          <a:lstStyle/>
          <a:p>
            <a:pPr defTabSz="9395522">
              <a:lnSpc>
                <a:spcPts val="8500"/>
              </a:lnSpc>
              <a:spcBef>
                <a:spcPts val="0"/>
              </a:spcBef>
              <a:spcAft>
                <a:spcPts val="50"/>
              </a:spcAft>
            </a:pPr>
            <a:r>
              <a:rPr lang="en-US" sz="7500" b="1" dirty="0">
                <a:solidFill>
                  <a:schemeClr val="bg1"/>
                </a:solidFill>
                <a:ea typeface="Avenir"/>
                <a:cs typeface="Avenir"/>
                <a:sym typeface="Avenir"/>
              </a:rPr>
              <a:t>Pancreatic Ductal Adenocarcinoma with Germline </a:t>
            </a:r>
            <a:r>
              <a:rPr lang="en-US" sz="7500" b="1" i="1" dirty="0">
                <a:solidFill>
                  <a:schemeClr val="bg1"/>
                </a:solidFill>
                <a:ea typeface="Avenir"/>
                <a:cs typeface="Avenir"/>
                <a:sym typeface="Avenir"/>
              </a:rPr>
              <a:t>ATM </a:t>
            </a:r>
            <a:r>
              <a:rPr lang="en-US" sz="7500" b="1" dirty="0">
                <a:solidFill>
                  <a:schemeClr val="bg1"/>
                </a:solidFill>
                <a:ea typeface="Avenir"/>
                <a:cs typeface="Avenir"/>
                <a:sym typeface="Avenir"/>
              </a:rPr>
              <a:t>Mutation and Somatic </a:t>
            </a:r>
            <a:r>
              <a:rPr lang="en-US" sz="7500" b="1" i="1" dirty="0">
                <a:solidFill>
                  <a:schemeClr val="bg1"/>
                </a:solidFill>
                <a:ea typeface="Avenir"/>
                <a:cs typeface="Avenir"/>
                <a:sym typeface="Avenir"/>
              </a:rPr>
              <a:t>NRG1</a:t>
            </a:r>
            <a:r>
              <a:rPr lang="en-US" sz="7500" b="1" dirty="0">
                <a:solidFill>
                  <a:schemeClr val="bg1"/>
                </a:solidFill>
                <a:ea typeface="Avenir"/>
                <a:cs typeface="Avenir"/>
                <a:sym typeface="Avenir"/>
              </a:rPr>
              <a:t> Fusion</a:t>
            </a:r>
            <a:r>
              <a:rPr lang="en-US" sz="7500" dirty="0">
                <a:solidFill>
                  <a:schemeClr val="bg1"/>
                </a:solidFill>
                <a:ea typeface="Avenir"/>
                <a:cs typeface="Avenir"/>
                <a:sym typeface="Avenir"/>
              </a:rPr>
              <a:t>: A Rare Dual Genomic Context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54036FFF-BC67-7081-6C50-FE048DA1965B}"/>
              </a:ext>
            </a:extLst>
          </p:cNvPr>
          <p:cNvSpPr/>
          <p:nvPr/>
        </p:nvSpPr>
        <p:spPr>
          <a:xfrm>
            <a:off x="352836" y="2804720"/>
            <a:ext cx="22440305" cy="23270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395522">
              <a:lnSpc>
                <a:spcPts val="4560"/>
              </a:lnSpc>
              <a:spcBef>
                <a:spcPts val="0"/>
              </a:spcBef>
              <a:spcAft>
                <a:spcPts val="50"/>
              </a:spcAft>
            </a:pPr>
            <a:r>
              <a:rPr lang="en-US" sz="3500" baseline="30000" dirty="0">
                <a:solidFill>
                  <a:schemeClr val="bg1"/>
                </a:solidFill>
              </a:rPr>
              <a:t>1</a:t>
            </a:r>
            <a:r>
              <a:rPr lang="en-US" sz="3500" dirty="0">
                <a:solidFill>
                  <a:schemeClr val="bg1"/>
                </a:solidFill>
              </a:rPr>
              <a:t>Olivia Hart, </a:t>
            </a:r>
            <a:r>
              <a:rPr lang="en-US" sz="3500" baseline="30000" dirty="0">
                <a:solidFill>
                  <a:schemeClr val="bg1"/>
                </a:solidFill>
              </a:rPr>
              <a:t>2</a:t>
            </a:r>
            <a:r>
              <a:rPr lang="en-US" sz="3500" dirty="0">
                <a:solidFill>
                  <a:schemeClr val="bg1"/>
                </a:solidFill>
              </a:rPr>
              <a:t>Michelle M De Jesus Ortiz, </a:t>
            </a:r>
            <a:r>
              <a:rPr lang="en-US" sz="3500" baseline="30000" dirty="0">
                <a:solidFill>
                  <a:schemeClr val="bg1"/>
                </a:solidFill>
              </a:rPr>
              <a:t>1</a:t>
            </a:r>
            <a:r>
              <a:rPr lang="en-US" sz="3500" dirty="0">
                <a:solidFill>
                  <a:schemeClr val="bg1"/>
                </a:solidFill>
              </a:rPr>
              <a:t>Carley Knudson, </a:t>
            </a:r>
            <a:r>
              <a:rPr lang="en-US" sz="3500" baseline="30000" dirty="0">
                <a:solidFill>
                  <a:schemeClr val="bg1"/>
                </a:solidFill>
              </a:rPr>
              <a:t>3</a:t>
            </a:r>
            <a:r>
              <a:rPr lang="en-US" sz="3500" dirty="0">
                <a:solidFill>
                  <a:schemeClr val="bg1"/>
                </a:solidFill>
              </a:rPr>
              <a:t>Shannon J Goodall, </a:t>
            </a:r>
            <a:r>
              <a:rPr lang="en-US" sz="3500" baseline="30000" dirty="0">
                <a:solidFill>
                  <a:schemeClr val="bg1"/>
                </a:solidFill>
              </a:rPr>
              <a:t>2</a:t>
            </a:r>
            <a:r>
              <a:rPr lang="en-US" sz="3500" dirty="0">
                <a:solidFill>
                  <a:schemeClr val="bg1"/>
                </a:solidFill>
              </a:rPr>
              <a:t>Zhiyan Fu, </a:t>
            </a:r>
            <a:r>
              <a:rPr lang="en-US" sz="3500" baseline="30000" dirty="0">
                <a:solidFill>
                  <a:schemeClr val="bg1"/>
                </a:solidFill>
              </a:rPr>
              <a:t>3</a:t>
            </a:r>
            <a:r>
              <a:rPr lang="en-US" sz="3500" dirty="0">
                <a:solidFill>
                  <a:schemeClr val="bg1"/>
                </a:solidFill>
              </a:rPr>
              <a:t>Chancellor E Donald, </a:t>
            </a:r>
            <a:r>
              <a:rPr lang="en-US" sz="3500" baseline="30000" dirty="0">
                <a:solidFill>
                  <a:schemeClr val="bg1"/>
                </a:solidFill>
              </a:rPr>
              <a:t>4</a:t>
            </a:r>
            <a:r>
              <a:rPr lang="en-US" sz="3500" dirty="0">
                <a:solidFill>
                  <a:schemeClr val="bg1"/>
                </a:solidFill>
              </a:rPr>
              <a:t>Lucio Miele, </a:t>
            </a:r>
            <a:r>
              <a:rPr lang="en-US" sz="3500" baseline="30000" dirty="0">
                <a:solidFill>
                  <a:schemeClr val="bg1"/>
                </a:solidFill>
              </a:rPr>
              <a:t>5</a:t>
            </a:r>
            <a:r>
              <a:rPr lang="en-US" sz="3500" dirty="0">
                <a:solidFill>
                  <a:schemeClr val="bg1"/>
                </a:solidFill>
              </a:rPr>
              <a:t>Omeed </a:t>
            </a:r>
            <a:r>
              <a:rPr lang="en-US" sz="3500" dirty="0" err="1">
                <a:solidFill>
                  <a:schemeClr val="bg1"/>
                </a:solidFill>
              </a:rPr>
              <a:t>Moaven</a:t>
            </a:r>
            <a:r>
              <a:rPr lang="en-US" sz="3500" dirty="0">
                <a:solidFill>
                  <a:schemeClr val="bg1"/>
                </a:solidFill>
              </a:rPr>
              <a:t>, </a:t>
            </a:r>
            <a:r>
              <a:rPr lang="en-US" sz="3500" baseline="30000" dirty="0">
                <a:solidFill>
                  <a:schemeClr val="bg1"/>
                </a:solidFill>
              </a:rPr>
              <a:t>4</a:t>
            </a:r>
            <a:r>
              <a:rPr lang="en-US" sz="3500" dirty="0">
                <a:solidFill>
                  <a:schemeClr val="bg1"/>
                </a:solidFill>
              </a:rPr>
              <a:t>Sun Young Kim</a:t>
            </a:r>
          </a:p>
          <a:p>
            <a:pPr algn="ctr" defTabSz="9395522">
              <a:lnSpc>
                <a:spcPct val="120000"/>
              </a:lnSpc>
              <a:spcBef>
                <a:spcPts val="0"/>
              </a:spcBef>
            </a:pPr>
            <a:endParaRPr lang="en-US" sz="900" dirty="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</a:pPr>
            <a:r>
              <a:rPr lang="en-US" sz="1600" kern="0" baseline="30000" dirty="0">
                <a:solidFill>
                  <a:srgbClr val="FFFFFF"/>
                </a:solidFill>
                <a:ea typeface="Malgun Gothic" panose="020B0503020000020004" pitchFamily="34" charset="-127"/>
                <a:cs typeface="Times New Roman" panose="02020603050405020304" pitchFamily="18" charset="0"/>
              </a:rPr>
              <a:t>1</a:t>
            </a:r>
            <a:r>
              <a:rPr lang="en-US" sz="1600" kern="0" dirty="0">
                <a:solidFill>
                  <a:srgbClr val="FFFFFF"/>
                </a:solidFill>
                <a:ea typeface="Malgun Gothic" panose="020B0503020000020004" pitchFamily="34" charset="-127"/>
                <a:cs typeface="Times New Roman" panose="02020603050405020304" pitchFamily="18" charset="0"/>
              </a:rPr>
              <a:t>LSU LCMC Health Cancer Center, </a:t>
            </a:r>
            <a:r>
              <a:rPr lang="en-US" sz="1600" kern="0" baseline="30000" dirty="0">
                <a:solidFill>
                  <a:srgbClr val="FFFFFF"/>
                </a:solidFill>
                <a:ea typeface="Malgun Gothic" panose="020B0503020000020004" pitchFamily="34" charset="-127"/>
                <a:cs typeface="Times New Roman" panose="02020603050405020304" pitchFamily="18" charset="0"/>
              </a:rPr>
              <a:t>2</a:t>
            </a:r>
            <a:r>
              <a:rPr lang="en-US" sz="1600" kern="0" dirty="0">
                <a:solidFill>
                  <a:srgbClr val="FFFFFF"/>
                </a:solidFill>
                <a:ea typeface="Malgun Gothic" panose="020B0503020000020004" pitchFamily="34" charset="-127"/>
                <a:cs typeface="Times New Roman" panose="02020603050405020304" pitchFamily="18" charset="0"/>
              </a:rPr>
              <a:t>Department of Pathology, LSU LCMC Health Cancer Center, </a:t>
            </a:r>
            <a:r>
              <a:rPr lang="en-US" sz="1600" kern="0" baseline="30000" dirty="0">
                <a:solidFill>
                  <a:srgbClr val="FFFFFF"/>
                </a:solidFill>
                <a:ea typeface="Malgun Gothic" panose="020B0503020000020004" pitchFamily="34" charset="-127"/>
                <a:cs typeface="Times New Roman" panose="02020603050405020304" pitchFamily="18" charset="0"/>
              </a:rPr>
              <a:t>3</a:t>
            </a:r>
            <a:r>
              <a:rPr lang="en-US" sz="1600" kern="0" dirty="0">
                <a:solidFill>
                  <a:srgbClr val="FFFFFF"/>
                </a:solidFill>
                <a:ea typeface="Malgun Gothic" panose="020B0503020000020004" pitchFamily="34" charset="-127"/>
                <a:cs typeface="Times New Roman" panose="02020603050405020304" pitchFamily="18" charset="0"/>
              </a:rPr>
              <a:t>Division of Hematology and oncology, Department of Internal Medicine, Tulane Cancer Center, </a:t>
            </a:r>
            <a:r>
              <a:rPr lang="en-US" sz="1600" kern="0" baseline="30000" dirty="0">
                <a:solidFill>
                  <a:srgbClr val="FFFFFF"/>
                </a:solidFill>
                <a:ea typeface="Malgun Gothic" panose="020B0503020000020004" pitchFamily="34" charset="-127"/>
                <a:cs typeface="Times New Roman" panose="02020603050405020304" pitchFamily="18" charset="0"/>
              </a:rPr>
              <a:t>4</a:t>
            </a:r>
            <a:r>
              <a:rPr lang="en-US" sz="1600" kern="0" dirty="0">
                <a:solidFill>
                  <a:srgbClr val="FFFFFF"/>
                </a:solidFill>
                <a:ea typeface="Malgun Gothic" panose="020B0503020000020004" pitchFamily="34" charset="-127"/>
                <a:cs typeface="Times New Roman" panose="02020603050405020304" pitchFamily="18" charset="0"/>
              </a:rPr>
              <a:t>Division of Surgical Oncology, Department of Surgery, LSU LCMC Health Cancer Center, </a:t>
            </a:r>
            <a:r>
              <a:rPr lang="en-US" sz="1600" kern="0" baseline="30000" dirty="0">
                <a:solidFill>
                  <a:srgbClr val="FFFFFF"/>
                </a:solidFill>
                <a:ea typeface="Malgun Gothic" panose="020B0503020000020004" pitchFamily="34" charset="-127"/>
                <a:cs typeface="Times New Roman" panose="02020603050405020304" pitchFamily="18" charset="0"/>
              </a:rPr>
              <a:t>5</a:t>
            </a:r>
            <a:r>
              <a:rPr lang="en-US" sz="1600" kern="0" dirty="0">
                <a:solidFill>
                  <a:srgbClr val="FFFFFF"/>
                </a:solidFill>
                <a:ea typeface="Malgun Gothic" panose="020B0503020000020004" pitchFamily="34" charset="-127"/>
                <a:cs typeface="Times New Roman" panose="02020603050405020304" pitchFamily="18" charset="0"/>
              </a:rPr>
              <a:t>Department of Genetics and Department of Interdisciplinary Oncology, LSU LCMC Health Cancer Center, New Orleans, LA, USA</a:t>
            </a:r>
            <a:endParaRPr lang="en-US" sz="1600" kern="100" dirty="0"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 algn="ctr"/>
            <a:endParaRPr lang="en-US" sz="1600" dirty="0"/>
          </a:p>
        </p:txBody>
      </p:sp>
      <p:pic>
        <p:nvPicPr>
          <p:cNvPr id="123" name="Picture 122" descr="LSU Health New Orleans logo.">
            <a:extLst>
              <a:ext uri="{FF2B5EF4-FFF2-40B4-BE49-F238E27FC236}">
                <a16:creationId xmlns:a16="http://schemas.microsoft.com/office/drawing/2014/main" id="{7FD6B4F8-DDF4-A24A-9A43-97C57F8A5A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66057" y="3091966"/>
            <a:ext cx="5321826" cy="149676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92483AA-E23E-BC78-A3CD-40E78B261957}"/>
              </a:ext>
            </a:extLst>
          </p:cNvPr>
          <p:cNvSpPr txBox="1"/>
          <p:nvPr/>
        </p:nvSpPr>
        <p:spPr>
          <a:xfrm>
            <a:off x="617954" y="5918423"/>
            <a:ext cx="13737036" cy="795741"/>
          </a:xfrm>
          <a:prstGeom prst="rect">
            <a:avLst/>
          </a:prstGeom>
          <a:solidFill>
            <a:srgbClr val="461D7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+mj-lt"/>
              </a:rPr>
              <a:t>Background</a:t>
            </a:r>
            <a:endParaRPr lang="en-US" sz="4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8F4181-8BDE-093D-2995-DF1505922D92}"/>
              </a:ext>
            </a:extLst>
          </p:cNvPr>
          <p:cNvSpPr txBox="1"/>
          <p:nvPr/>
        </p:nvSpPr>
        <p:spPr>
          <a:xfrm>
            <a:off x="919780" y="6900684"/>
            <a:ext cx="1373703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defTabSz="2786725" eaLnBrk="0" fontAlgn="base" hangingPunct="0">
              <a:spcBef>
                <a:spcPct val="0"/>
              </a:spcBef>
              <a:spcAft>
                <a:spcPts val="1210"/>
              </a:spcAft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rgbClr val="000000"/>
                </a:solidFill>
              </a:rPr>
              <a:t>Pancreatic ductal adenocarcinoma (PDAC) is an aggressive malignancy with poor survival and limited targeted therapies.</a:t>
            </a:r>
          </a:p>
          <a:p>
            <a:pPr marL="457200" indent="-457200" defTabSz="2786725" eaLnBrk="0" fontAlgn="base" hangingPunct="0">
              <a:spcBef>
                <a:spcPct val="0"/>
              </a:spcBef>
              <a:spcAft>
                <a:spcPts val="1210"/>
              </a:spcAft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rgbClr val="000000"/>
                </a:solidFill>
              </a:rPr>
              <a:t>Most tumors are driven by </a:t>
            </a:r>
            <a:r>
              <a:rPr lang="en-US" altLang="en-US" sz="3200" b="1" i="1" dirty="0">
                <a:solidFill>
                  <a:srgbClr val="000000"/>
                </a:solidFill>
              </a:rPr>
              <a:t>KRAS</a:t>
            </a:r>
            <a:r>
              <a:rPr lang="en-US" altLang="en-US" sz="3200" b="1" dirty="0">
                <a:solidFill>
                  <a:srgbClr val="000000"/>
                </a:solidFill>
              </a:rPr>
              <a:t> mutations</a:t>
            </a:r>
            <a:r>
              <a:rPr lang="en-US" altLang="en-US" sz="3200" dirty="0">
                <a:solidFill>
                  <a:srgbClr val="000000"/>
                </a:solidFill>
              </a:rPr>
              <a:t>, but </a:t>
            </a:r>
            <a:r>
              <a:rPr lang="en-US" altLang="en-US" sz="3200" b="1" i="1" dirty="0">
                <a:solidFill>
                  <a:srgbClr val="000000"/>
                </a:solidFill>
              </a:rPr>
              <a:t>KRAS </a:t>
            </a:r>
            <a:r>
              <a:rPr lang="en-US" altLang="en-US" sz="3200" b="1" dirty="0">
                <a:solidFill>
                  <a:srgbClr val="000000"/>
                </a:solidFill>
              </a:rPr>
              <a:t>wild-type PDAC</a:t>
            </a:r>
            <a:r>
              <a:rPr lang="en-US" altLang="en-US" sz="3200" dirty="0">
                <a:solidFill>
                  <a:srgbClr val="000000"/>
                </a:solidFill>
              </a:rPr>
              <a:t> may harbor actionable drivers.</a:t>
            </a:r>
          </a:p>
          <a:p>
            <a:pPr marL="457200" indent="-457200" defTabSz="2786725" eaLnBrk="0" fontAlgn="base" hangingPunct="0">
              <a:spcBef>
                <a:spcPct val="0"/>
              </a:spcBef>
              <a:spcAft>
                <a:spcPts val="1210"/>
              </a:spcAft>
              <a:buFont typeface="Arial" panose="020B0604020202020204" pitchFamily="34" charset="0"/>
              <a:buChar char="•"/>
            </a:pPr>
            <a:r>
              <a:rPr lang="en-US" altLang="en-US" sz="3200" b="1" i="1" dirty="0">
                <a:solidFill>
                  <a:srgbClr val="000000"/>
                </a:solidFill>
              </a:rPr>
              <a:t>NRG1</a:t>
            </a:r>
            <a:r>
              <a:rPr lang="en-US" altLang="en-US" sz="3200" b="1" dirty="0">
                <a:solidFill>
                  <a:srgbClr val="000000"/>
                </a:solidFill>
              </a:rPr>
              <a:t> fusions</a:t>
            </a:r>
            <a:r>
              <a:rPr lang="en-US" altLang="en-US" sz="3200" dirty="0">
                <a:solidFill>
                  <a:srgbClr val="000000"/>
                </a:solidFill>
              </a:rPr>
              <a:t> represent a rare but targetable oncogenic alteration.</a:t>
            </a:r>
          </a:p>
          <a:p>
            <a:pPr marL="457200" indent="-457200" defTabSz="2786725" eaLnBrk="0" fontAlgn="base" hangingPunct="0">
              <a:spcBef>
                <a:spcPct val="0"/>
              </a:spcBef>
              <a:spcAft>
                <a:spcPts val="1210"/>
              </a:spcAft>
              <a:buFont typeface="Arial" panose="020B0604020202020204" pitchFamily="34" charset="0"/>
              <a:buChar char="•"/>
            </a:pPr>
            <a:r>
              <a:rPr lang="en-US" altLang="en-US" sz="3200" b="1" dirty="0">
                <a:solidFill>
                  <a:srgbClr val="000000"/>
                </a:solidFill>
              </a:rPr>
              <a:t>Germline </a:t>
            </a:r>
            <a:r>
              <a:rPr lang="en-US" altLang="en-US" sz="3200" b="1" i="1" dirty="0">
                <a:solidFill>
                  <a:srgbClr val="000000"/>
                </a:solidFill>
              </a:rPr>
              <a:t>ATM</a:t>
            </a:r>
            <a:r>
              <a:rPr lang="en-US" altLang="en-US" sz="3200" b="1" dirty="0">
                <a:solidFill>
                  <a:srgbClr val="000000"/>
                </a:solidFill>
              </a:rPr>
              <a:t> mutations</a:t>
            </a:r>
            <a:r>
              <a:rPr lang="en-US" altLang="en-US" sz="3200" dirty="0">
                <a:solidFill>
                  <a:srgbClr val="000000"/>
                </a:solidFill>
              </a:rPr>
              <a:t> impair DNA damage repair and may influence treatment response.</a:t>
            </a:r>
          </a:p>
          <a:p>
            <a:pPr marL="457200" indent="-457200" defTabSz="2786725" eaLnBrk="0" fontAlgn="base" hangingPunct="0">
              <a:spcBef>
                <a:spcPct val="0"/>
              </a:spcBef>
              <a:spcAft>
                <a:spcPts val="1210"/>
              </a:spcAft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rgbClr val="000000"/>
                </a:solidFill>
              </a:rPr>
              <a:t>The coexistence of </a:t>
            </a:r>
            <a:r>
              <a:rPr lang="en-US" altLang="en-US" sz="3200" b="1" dirty="0">
                <a:solidFill>
                  <a:srgbClr val="000000"/>
                </a:solidFill>
              </a:rPr>
              <a:t>germline </a:t>
            </a:r>
            <a:r>
              <a:rPr lang="en-US" altLang="en-US" sz="3200" b="1" i="1" dirty="0">
                <a:solidFill>
                  <a:srgbClr val="000000"/>
                </a:solidFill>
              </a:rPr>
              <a:t>ATM</a:t>
            </a:r>
            <a:r>
              <a:rPr lang="en-US" altLang="en-US" sz="3200" b="1" dirty="0">
                <a:solidFill>
                  <a:srgbClr val="000000"/>
                </a:solidFill>
              </a:rPr>
              <a:t> mutation and somatic </a:t>
            </a:r>
            <a:r>
              <a:rPr lang="en-US" altLang="en-US" sz="3200" b="1" i="1" dirty="0">
                <a:solidFill>
                  <a:srgbClr val="000000"/>
                </a:solidFill>
              </a:rPr>
              <a:t>NRG1</a:t>
            </a:r>
            <a:r>
              <a:rPr lang="en-US" altLang="en-US" sz="3200" b="1" dirty="0">
                <a:solidFill>
                  <a:srgbClr val="000000"/>
                </a:solidFill>
              </a:rPr>
              <a:t> fusion in PDAC has not previously been reported.</a:t>
            </a:r>
            <a:endParaRPr lang="en-US" altLang="en-US" sz="3200" dirty="0"/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94D41102-B671-818D-CD32-82D2FC00A2FF}"/>
              </a:ext>
            </a:extLst>
          </p:cNvPr>
          <p:cNvSpPr txBox="1"/>
          <p:nvPr/>
        </p:nvSpPr>
        <p:spPr>
          <a:xfrm>
            <a:off x="633693" y="12737971"/>
            <a:ext cx="13737036" cy="795741"/>
          </a:xfrm>
          <a:prstGeom prst="rect">
            <a:avLst/>
          </a:prstGeom>
          <a:solidFill>
            <a:srgbClr val="461D7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+mj-lt"/>
              </a:rPr>
              <a:t>Molecular Context</a:t>
            </a:r>
            <a:endParaRPr lang="en-US" sz="4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4CDDC6-C7AB-80FA-89C2-A7543458DE71}"/>
              </a:ext>
            </a:extLst>
          </p:cNvPr>
          <p:cNvSpPr txBox="1"/>
          <p:nvPr/>
        </p:nvSpPr>
        <p:spPr>
          <a:xfrm>
            <a:off x="1016127" y="13552486"/>
            <a:ext cx="12741541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786725" eaLnBrk="0" fontAlgn="base" hangingPunct="0">
              <a:spcBef>
                <a:spcPct val="0"/>
              </a:spcBef>
            </a:pPr>
            <a:r>
              <a:rPr lang="en-US" altLang="en-US" sz="3200" b="1" i="1" dirty="0"/>
              <a:t>ATM</a:t>
            </a:r>
          </a:p>
          <a:p>
            <a:pPr marL="457200" indent="-457200" defTabSz="2786725" eaLnBrk="0" fontAlgn="base" hangingPunct="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rgbClr val="000000"/>
                </a:solidFill>
              </a:rPr>
              <a:t>Plays a role in orchestrating cellular response to double-stranded DNA breaks</a:t>
            </a:r>
          </a:p>
          <a:p>
            <a:pPr marL="457200" indent="-457200" defTabSz="2786725" eaLnBrk="0" fontAlgn="base" hangingPunct="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rgbClr val="000000"/>
                </a:solidFill>
              </a:rPr>
              <a:t>Tumors with </a:t>
            </a:r>
            <a:r>
              <a:rPr lang="en-US" altLang="en-US" sz="3200" i="1" dirty="0">
                <a:solidFill>
                  <a:srgbClr val="000000"/>
                </a:solidFill>
              </a:rPr>
              <a:t>ATM </a:t>
            </a:r>
            <a:r>
              <a:rPr lang="en-US" altLang="en-US" sz="3200" dirty="0">
                <a:solidFill>
                  <a:srgbClr val="000000"/>
                </a:solidFill>
              </a:rPr>
              <a:t>alterations</a:t>
            </a:r>
            <a:r>
              <a:rPr lang="en-US" altLang="en-US" sz="3200" i="1" dirty="0">
                <a:solidFill>
                  <a:srgbClr val="000000"/>
                </a:solidFill>
              </a:rPr>
              <a:t> </a:t>
            </a:r>
            <a:r>
              <a:rPr lang="en-US" altLang="en-US" sz="3200" dirty="0">
                <a:solidFill>
                  <a:srgbClr val="000000"/>
                </a:solidFill>
              </a:rPr>
              <a:t>may show increased sensitivity to platinum chemotherapy</a:t>
            </a:r>
          </a:p>
          <a:p>
            <a:pPr marL="1393363" indent="-1393363" defTabSz="2786725" eaLnBrk="0" fontAlgn="base" hangingPunct="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altLang="en-US" sz="3200" b="1" dirty="0">
              <a:solidFill>
                <a:srgbClr val="000000"/>
              </a:solidFill>
            </a:endParaRPr>
          </a:p>
          <a:p>
            <a:pPr defTabSz="2786725" eaLnBrk="0" fontAlgn="base" hangingPunct="0">
              <a:spcBef>
                <a:spcPct val="0"/>
              </a:spcBef>
            </a:pPr>
            <a:r>
              <a:rPr lang="en-US" altLang="en-US" sz="3200" b="1" i="1" dirty="0"/>
              <a:t>NRG1</a:t>
            </a:r>
            <a:endParaRPr lang="en-US" altLang="en-US" sz="3200" b="1" dirty="0"/>
          </a:p>
          <a:p>
            <a:pPr marL="457200" indent="-457200" defTabSz="2786725" eaLnBrk="0" fontAlgn="base" hangingPunct="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rgbClr val="000000"/>
                </a:solidFill>
              </a:rPr>
              <a:t>Encodes neuregulin-1, a HER3 ligand</a:t>
            </a:r>
          </a:p>
          <a:p>
            <a:pPr marL="457200" indent="-457200" defTabSz="2786725" eaLnBrk="0" fontAlgn="base" hangingPunct="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3200" i="1" dirty="0">
                <a:solidFill>
                  <a:srgbClr val="000000"/>
                </a:solidFill>
              </a:rPr>
              <a:t>NRG1</a:t>
            </a:r>
            <a:r>
              <a:rPr lang="en-US" altLang="en-US" sz="3200" dirty="0">
                <a:solidFill>
                  <a:srgbClr val="000000"/>
                </a:solidFill>
              </a:rPr>
              <a:t> fusions result in aberrant HER2/HER3 signaling activation and uncontrolled cell growth</a:t>
            </a:r>
            <a:endParaRPr lang="en-US" altLang="en-US" sz="3200" b="1" dirty="0">
              <a:solidFill>
                <a:srgbClr val="000000"/>
              </a:solidFill>
            </a:endParaRPr>
          </a:p>
          <a:p>
            <a:pPr defTabSz="2786725" eaLnBrk="0" fontAlgn="base" hangingPunct="0">
              <a:spcBef>
                <a:spcPct val="0"/>
              </a:spcBef>
            </a:pPr>
            <a:endParaRPr lang="en-US" altLang="en-US" sz="3200" b="1" dirty="0">
              <a:solidFill>
                <a:srgbClr val="000000"/>
              </a:solidFill>
            </a:endParaRPr>
          </a:p>
          <a:p>
            <a:pPr defTabSz="2786725" eaLnBrk="0" fontAlgn="base" hangingPunct="0">
              <a:spcBef>
                <a:spcPct val="0"/>
              </a:spcBef>
            </a:pPr>
            <a:r>
              <a:rPr lang="en-US" altLang="en-US" sz="3200" b="1" dirty="0" err="1">
                <a:solidFill>
                  <a:srgbClr val="C00000"/>
                </a:solidFill>
              </a:rPr>
              <a:t>Zenocutuzumab</a:t>
            </a:r>
            <a:endParaRPr lang="en-US" altLang="en-US" sz="3200" b="1" dirty="0">
              <a:solidFill>
                <a:srgbClr val="C0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rgbClr val="000000"/>
                </a:solidFill>
              </a:rPr>
              <a:t>Bispecific HER2/HER3 antibody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rgbClr val="000000"/>
                </a:solidFill>
              </a:rPr>
              <a:t>FDA accelerated approval for treatment of cancers with </a:t>
            </a:r>
            <a:r>
              <a:rPr lang="en-US" altLang="en-US" sz="3200" b="1" i="1" dirty="0">
                <a:solidFill>
                  <a:srgbClr val="000000"/>
                </a:solidFill>
              </a:rPr>
              <a:t>NRG</a:t>
            </a:r>
            <a:r>
              <a:rPr lang="en-US" altLang="en-US" sz="3200" b="1" dirty="0">
                <a:solidFill>
                  <a:srgbClr val="000000"/>
                </a:solidFill>
              </a:rPr>
              <a:t> fusions</a:t>
            </a:r>
            <a:endParaRPr lang="en-US" altLang="en-US" sz="3200" dirty="0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7153FE37-3690-6559-9567-06EC717D873C}"/>
              </a:ext>
            </a:extLst>
          </p:cNvPr>
          <p:cNvSpPr txBox="1"/>
          <p:nvPr/>
        </p:nvSpPr>
        <p:spPr>
          <a:xfrm>
            <a:off x="624054" y="21264598"/>
            <a:ext cx="13727390" cy="795741"/>
          </a:xfrm>
          <a:prstGeom prst="rect">
            <a:avLst/>
          </a:prstGeom>
          <a:solidFill>
            <a:srgbClr val="461D7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+mj-lt"/>
              </a:rPr>
              <a:t>Case Presentation</a:t>
            </a:r>
            <a:endParaRPr lang="en-US" sz="4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12C9B2F-BBD7-2CC1-88FA-8A7467E9ED2A}"/>
              </a:ext>
            </a:extLst>
          </p:cNvPr>
          <p:cNvSpPr txBox="1"/>
          <p:nvPr/>
        </p:nvSpPr>
        <p:spPr>
          <a:xfrm>
            <a:off x="945971" y="22304453"/>
            <a:ext cx="127415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786725" eaLnBrk="0" fontAlgn="base" hangingPunct="0">
              <a:spcBef>
                <a:spcPct val="0"/>
              </a:spcBef>
              <a:spcAft>
                <a:spcPts val="3657"/>
              </a:spcAft>
            </a:pPr>
            <a:r>
              <a:rPr lang="en-US" altLang="en-US" sz="3200" b="1" dirty="0"/>
              <a:t>33-year-old male presenting with PDAC with metastasis to the liver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459DC717-E0E0-F2DF-6D74-0164060BE63C}"/>
              </a:ext>
            </a:extLst>
          </p:cNvPr>
          <p:cNvSpPr txBox="1"/>
          <p:nvPr/>
        </p:nvSpPr>
        <p:spPr>
          <a:xfrm>
            <a:off x="14956475" y="5922619"/>
            <a:ext cx="13737036" cy="795741"/>
          </a:xfrm>
          <a:prstGeom prst="rect">
            <a:avLst/>
          </a:prstGeom>
          <a:solidFill>
            <a:srgbClr val="461D7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+mj-lt"/>
              </a:rPr>
              <a:t>Serum Biomarkers</a:t>
            </a:r>
            <a:endParaRPr lang="en-US" sz="4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25A24AE-234C-4203-5709-43D66ACF23F0}"/>
              </a:ext>
            </a:extLst>
          </p:cNvPr>
          <p:cNvSpPr txBox="1"/>
          <p:nvPr/>
        </p:nvSpPr>
        <p:spPr>
          <a:xfrm>
            <a:off x="15618446" y="6860085"/>
            <a:ext cx="5860228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eaLnBrk="0" hangingPunct="0">
              <a:spcAft>
                <a:spcPts val="610"/>
              </a:spcAft>
              <a:buFont typeface="Arial" panose="020B0604020202020204" pitchFamily="34" charset="0"/>
              <a:buChar char="•"/>
            </a:pPr>
            <a:r>
              <a:rPr lang="en-US" altLang="en-US" sz="3200" b="1" dirty="0">
                <a:solidFill>
                  <a:srgbClr val="C00000"/>
                </a:solidFill>
              </a:rPr>
              <a:t>Elevated AFP (284.6 ng/mL)</a:t>
            </a:r>
          </a:p>
          <a:p>
            <a:pPr marL="457200" indent="-457200" eaLnBrk="0" hangingPunct="0">
              <a:spcAft>
                <a:spcPts val="610"/>
              </a:spcAft>
              <a:buFont typeface="Arial" panose="020B0604020202020204" pitchFamily="34" charset="0"/>
              <a:buChar char="•"/>
            </a:pPr>
            <a:r>
              <a:rPr lang="en-US" altLang="en-US" sz="3200" dirty="0"/>
              <a:t>Normal CA 19-9 (&lt;0.8 U/mL)</a:t>
            </a:r>
          </a:p>
          <a:p>
            <a:pPr marL="457200" indent="-457200" eaLnBrk="0" hangingPunct="0">
              <a:spcAft>
                <a:spcPts val="610"/>
              </a:spcAft>
              <a:buFont typeface="Arial" panose="020B0604020202020204" pitchFamily="34" charset="0"/>
              <a:buChar char="•"/>
            </a:pPr>
            <a:r>
              <a:rPr lang="en-US" altLang="en-US" sz="3200" dirty="0"/>
              <a:t>Normal CEA (2.9 ng/mL)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BD52B7D6-B23F-DA8A-86D5-A1AACEC77924}"/>
              </a:ext>
            </a:extLst>
          </p:cNvPr>
          <p:cNvSpPr txBox="1"/>
          <p:nvPr/>
        </p:nvSpPr>
        <p:spPr>
          <a:xfrm>
            <a:off x="14966544" y="8989546"/>
            <a:ext cx="13737036" cy="795741"/>
          </a:xfrm>
          <a:prstGeom prst="rect">
            <a:avLst/>
          </a:prstGeom>
          <a:solidFill>
            <a:srgbClr val="461D7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+mj-lt"/>
              </a:rPr>
              <a:t>Molecular Profiling</a:t>
            </a:r>
            <a:endParaRPr lang="en-US" sz="4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0FD7D4B-6AD0-40EF-2808-A633E0372827}"/>
              </a:ext>
            </a:extLst>
          </p:cNvPr>
          <p:cNvSpPr txBox="1"/>
          <p:nvPr/>
        </p:nvSpPr>
        <p:spPr>
          <a:xfrm>
            <a:off x="15517003" y="9936329"/>
            <a:ext cx="1274154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defTabSz="2786725" eaLnBrk="0" fontAlgn="base" hangingPunct="0">
              <a:spcBef>
                <a:spcPct val="0"/>
              </a:spcBef>
              <a:spcAft>
                <a:spcPts val="610"/>
              </a:spcAft>
              <a:buFont typeface="Arial" panose="020B0604020202020204" pitchFamily="34" charset="0"/>
              <a:buChar char="•"/>
            </a:pPr>
            <a:r>
              <a:rPr lang="en-US" altLang="en-US" sz="3200" i="1" dirty="0">
                <a:solidFill>
                  <a:srgbClr val="000000"/>
                </a:solidFill>
              </a:rPr>
              <a:t>KRAS</a:t>
            </a:r>
            <a:r>
              <a:rPr lang="en-US" altLang="en-US" sz="3200" dirty="0">
                <a:solidFill>
                  <a:srgbClr val="000000"/>
                </a:solidFill>
              </a:rPr>
              <a:t> wild-type</a:t>
            </a:r>
          </a:p>
          <a:p>
            <a:pPr marL="457200" indent="-457200" defTabSz="2786725" eaLnBrk="0" fontAlgn="base" hangingPunct="0">
              <a:spcBef>
                <a:spcPct val="0"/>
              </a:spcBef>
              <a:spcAft>
                <a:spcPts val="610"/>
              </a:spcAft>
              <a:buFont typeface="Arial" panose="020B0604020202020204" pitchFamily="34" charset="0"/>
              <a:buChar char="•"/>
            </a:pPr>
            <a:r>
              <a:rPr lang="en-US" altLang="en-US" sz="3200" b="1" dirty="0">
                <a:solidFill>
                  <a:srgbClr val="7030A0"/>
                </a:solidFill>
              </a:rPr>
              <a:t>Somatic </a:t>
            </a:r>
            <a:r>
              <a:rPr lang="en-US" altLang="en-US" sz="3200" b="1" i="1" dirty="0">
                <a:solidFill>
                  <a:srgbClr val="7030A0"/>
                </a:solidFill>
              </a:rPr>
              <a:t>NRG1-ATP1B1 </a:t>
            </a:r>
            <a:r>
              <a:rPr lang="en-US" altLang="en-US" sz="3200" b="1" dirty="0">
                <a:solidFill>
                  <a:srgbClr val="7030A0"/>
                </a:solidFill>
              </a:rPr>
              <a:t>fusion</a:t>
            </a:r>
          </a:p>
          <a:p>
            <a:pPr marL="457200" indent="-457200" defTabSz="2786725" eaLnBrk="0" fontAlgn="base" hangingPunct="0">
              <a:spcBef>
                <a:spcPct val="0"/>
              </a:spcBef>
              <a:spcAft>
                <a:spcPts val="610"/>
              </a:spcAft>
              <a:buFont typeface="Arial" panose="020B0604020202020204" pitchFamily="34" charset="0"/>
              <a:buChar char="•"/>
            </a:pPr>
            <a:r>
              <a:rPr lang="en-US" altLang="en-US" sz="3200" b="1" dirty="0">
                <a:solidFill>
                  <a:srgbClr val="7030A0"/>
                </a:solidFill>
              </a:rPr>
              <a:t>Pathogenic germline </a:t>
            </a:r>
            <a:r>
              <a:rPr lang="en-US" altLang="en-US" sz="3200" b="1" i="1" dirty="0">
                <a:solidFill>
                  <a:srgbClr val="7030A0"/>
                </a:solidFill>
              </a:rPr>
              <a:t>ATM</a:t>
            </a:r>
            <a:r>
              <a:rPr lang="en-US" altLang="en-US" sz="3200" b="1" dirty="0">
                <a:solidFill>
                  <a:srgbClr val="7030A0"/>
                </a:solidFill>
              </a:rPr>
              <a:t> variant </a:t>
            </a:r>
            <a:r>
              <a:rPr lang="en-US" altLang="en-US" sz="3200" dirty="0">
                <a:solidFill>
                  <a:srgbClr val="000000"/>
                </a:solidFill>
              </a:rPr>
              <a:t>(ATM: c.4019_4029del11, heterozygous, pathogenic)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992220E5-B586-973B-A671-3754AF7A7D16}"/>
              </a:ext>
            </a:extLst>
          </p:cNvPr>
          <p:cNvSpPr txBox="1"/>
          <p:nvPr/>
        </p:nvSpPr>
        <p:spPr>
          <a:xfrm>
            <a:off x="14966544" y="12751120"/>
            <a:ext cx="13737036" cy="769441"/>
          </a:xfrm>
          <a:prstGeom prst="rect">
            <a:avLst/>
          </a:prstGeom>
          <a:solidFill>
            <a:srgbClr val="461D7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+mj-lt"/>
              </a:rPr>
              <a:t>Pathologic Findings</a:t>
            </a:r>
          </a:p>
        </p:txBody>
      </p:sp>
      <p:pic>
        <p:nvPicPr>
          <p:cNvPr id="85" name="Content Placeholder 3" descr="A low-powered image of an H&amp;E-stained section from the patient’s pancreatic head mass.">
            <a:extLst>
              <a:ext uri="{FF2B5EF4-FFF2-40B4-BE49-F238E27FC236}">
                <a16:creationId xmlns:a16="http://schemas.microsoft.com/office/drawing/2014/main" id="{BDF3E9BE-952F-71DE-98A6-59AEF9B555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16423519" y="13880398"/>
            <a:ext cx="5072233" cy="3981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" name="Picture 85" descr="A high-powered image of an H&amp;E-stained section from the patient’s pancreatic head mass.">
            <a:extLst>
              <a:ext uri="{FF2B5EF4-FFF2-40B4-BE49-F238E27FC236}">
                <a16:creationId xmlns:a16="http://schemas.microsoft.com/office/drawing/2014/main" id="{E4C6CC0F-CA33-23A5-9E89-71CC4A5021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816291" y="13880398"/>
            <a:ext cx="5072232" cy="3981702"/>
          </a:xfrm>
          <a:prstGeom prst="rect">
            <a:avLst/>
          </a:prstGeom>
        </p:spPr>
      </p:pic>
      <p:sp>
        <p:nvSpPr>
          <p:cNvPr id="91" name="TextBox 90">
            <a:extLst>
              <a:ext uri="{FF2B5EF4-FFF2-40B4-BE49-F238E27FC236}">
                <a16:creationId xmlns:a16="http://schemas.microsoft.com/office/drawing/2014/main" id="{26503A7C-B22F-6B4E-CD79-93FE52283850}"/>
              </a:ext>
            </a:extLst>
          </p:cNvPr>
          <p:cNvSpPr txBox="1"/>
          <p:nvPr/>
        </p:nvSpPr>
        <p:spPr>
          <a:xfrm>
            <a:off x="17602901" y="17940966"/>
            <a:ext cx="85643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Low and high-power H&amp;E-stained sections from pancreatic head mass</a:t>
            </a:r>
          </a:p>
        </p:txBody>
      </p:sp>
      <p:pic>
        <p:nvPicPr>
          <p:cNvPr id="87" name="Picture 86" descr="A low-powered image of an H&amp;E-stained needle-core biopsy of a liver.">
            <a:extLst>
              <a:ext uri="{FF2B5EF4-FFF2-40B4-BE49-F238E27FC236}">
                <a16:creationId xmlns:a16="http://schemas.microsoft.com/office/drawing/2014/main" id="{1943A6BB-26E8-1C87-8944-D3A204044A3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423519" y="18669759"/>
            <a:ext cx="5072231" cy="3947764"/>
          </a:xfrm>
          <a:prstGeom prst="rect">
            <a:avLst/>
          </a:prstGeom>
        </p:spPr>
      </p:pic>
      <p:pic>
        <p:nvPicPr>
          <p:cNvPr id="88" name="Picture 87" descr="A high-powered image of an H&amp;E-stained needle-core biopsy of a liver.">
            <a:extLst>
              <a:ext uri="{FF2B5EF4-FFF2-40B4-BE49-F238E27FC236}">
                <a16:creationId xmlns:a16="http://schemas.microsoft.com/office/drawing/2014/main" id="{9BCAF48E-B73C-9989-750C-D3BBEABDA6B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805646" y="18669758"/>
            <a:ext cx="5082878" cy="3965915"/>
          </a:xfrm>
          <a:prstGeom prst="rect">
            <a:avLst/>
          </a:prstGeom>
        </p:spPr>
      </p:pic>
      <p:sp>
        <p:nvSpPr>
          <p:cNvPr id="90" name="TextBox 89">
            <a:extLst>
              <a:ext uri="{FF2B5EF4-FFF2-40B4-BE49-F238E27FC236}">
                <a16:creationId xmlns:a16="http://schemas.microsoft.com/office/drawing/2014/main" id="{ED5C3EC9-B760-F655-CD90-36F52300DDD2}"/>
              </a:ext>
            </a:extLst>
          </p:cNvPr>
          <p:cNvSpPr txBox="1"/>
          <p:nvPr/>
        </p:nvSpPr>
        <p:spPr>
          <a:xfrm>
            <a:off x="17295621" y="22714539"/>
            <a:ext cx="92184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Low- and high-power H&amp;E-stained sections of a liver needle-core biopsy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E786C66-D82F-E816-D15E-AC88DD108BF6}"/>
              </a:ext>
            </a:extLst>
          </p:cNvPr>
          <p:cNvSpPr txBox="1"/>
          <p:nvPr/>
        </p:nvSpPr>
        <p:spPr>
          <a:xfrm>
            <a:off x="621585" y="23796057"/>
            <a:ext cx="28043686" cy="795740"/>
          </a:xfrm>
          <a:prstGeom prst="rect">
            <a:avLst/>
          </a:prstGeom>
          <a:solidFill>
            <a:srgbClr val="461D7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+mj-lt"/>
              </a:rPr>
              <a:t>Treatment Timeline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6608594-668A-87D5-9547-50760C401996}"/>
              </a:ext>
            </a:extLst>
          </p:cNvPr>
          <p:cNvSpPr txBox="1"/>
          <p:nvPr/>
        </p:nvSpPr>
        <p:spPr>
          <a:xfrm>
            <a:off x="1503089" y="25329686"/>
            <a:ext cx="41685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</a:rPr>
              <a:t>Systemic Chemotherapy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118A978-CB66-AAB9-C19E-7DA454E7E3E8}"/>
              </a:ext>
            </a:extLst>
          </p:cNvPr>
          <p:cNvSpPr txBox="1"/>
          <p:nvPr/>
        </p:nvSpPr>
        <p:spPr>
          <a:xfrm>
            <a:off x="1467713" y="27927825"/>
            <a:ext cx="337788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/>
              <a:t>Modified FOLFIRINOX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F7C573D-9960-16BE-6519-82DC8A2B2FD7}"/>
              </a:ext>
            </a:extLst>
          </p:cNvPr>
          <p:cNvSpPr txBox="1"/>
          <p:nvPr/>
        </p:nvSpPr>
        <p:spPr>
          <a:xfrm>
            <a:off x="5858664" y="25328332"/>
            <a:ext cx="42273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</a:rPr>
              <a:t>Oxaliplatin Discontinued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8E24F19-F8A4-6BC1-4689-C4E63299206A}"/>
              </a:ext>
            </a:extLst>
          </p:cNvPr>
          <p:cNvSpPr txBox="1"/>
          <p:nvPr/>
        </p:nvSpPr>
        <p:spPr>
          <a:xfrm>
            <a:off x="5801787" y="27235328"/>
            <a:ext cx="363224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/>
              <a:t>Peripheral neuropathy developed after 12 </a:t>
            </a:r>
          </a:p>
          <a:p>
            <a:pPr algn="ctr"/>
            <a:r>
              <a:rPr lang="en-US" sz="3000" dirty="0"/>
              <a:t>cycles of FOLFIRINOX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52F1A55-2161-36A5-AA31-08D42BE0D76D}"/>
              </a:ext>
            </a:extLst>
          </p:cNvPr>
          <p:cNvSpPr txBox="1"/>
          <p:nvPr/>
        </p:nvSpPr>
        <p:spPr>
          <a:xfrm>
            <a:off x="10320085" y="25329009"/>
            <a:ext cx="42273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</a:rPr>
              <a:t>Initial </a:t>
            </a:r>
          </a:p>
          <a:p>
            <a:pPr algn="ctr"/>
            <a:r>
              <a:rPr lang="en-US" sz="3000" b="1" dirty="0">
                <a:solidFill>
                  <a:schemeClr val="bg1"/>
                </a:solidFill>
              </a:rPr>
              <a:t>Response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D1051E3-6FE6-2501-1092-C87028518C58}"/>
              </a:ext>
            </a:extLst>
          </p:cNvPr>
          <p:cNvSpPr txBox="1"/>
          <p:nvPr/>
        </p:nvSpPr>
        <p:spPr>
          <a:xfrm>
            <a:off x="10289088" y="27466160"/>
            <a:ext cx="35801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/>
              <a:t>Pancreatic mass and hepatic lesions decreased </a:t>
            </a:r>
          </a:p>
          <a:p>
            <a:pPr algn="ctr"/>
            <a:r>
              <a:rPr lang="en-US" sz="3000" dirty="0"/>
              <a:t>in size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CE295EF7-E469-0275-3F8D-E60C983959E4}"/>
              </a:ext>
            </a:extLst>
          </p:cNvPr>
          <p:cNvSpPr txBox="1"/>
          <p:nvPr/>
        </p:nvSpPr>
        <p:spPr>
          <a:xfrm>
            <a:off x="14719057" y="25351403"/>
            <a:ext cx="42622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</a:rPr>
              <a:t>Biochemical Progression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052CD43-4559-4869-FD96-44C426FE8EAD}"/>
              </a:ext>
            </a:extLst>
          </p:cNvPr>
          <p:cNvSpPr txBox="1"/>
          <p:nvPr/>
        </p:nvSpPr>
        <p:spPr>
          <a:xfrm>
            <a:off x="14671688" y="27927825"/>
            <a:ext cx="37374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/>
              <a:t>Elevated tumor markers detected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50BE632F-CFBA-C35F-5A89-F2126710A2C3}"/>
              </a:ext>
            </a:extLst>
          </p:cNvPr>
          <p:cNvSpPr txBox="1"/>
          <p:nvPr/>
        </p:nvSpPr>
        <p:spPr>
          <a:xfrm>
            <a:off x="19449650" y="25373039"/>
            <a:ext cx="42622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</a:rPr>
              <a:t>Targeted Therapy </a:t>
            </a:r>
          </a:p>
          <a:p>
            <a:pPr algn="ctr"/>
            <a:r>
              <a:rPr lang="en-US" sz="3000" b="1" dirty="0">
                <a:solidFill>
                  <a:schemeClr val="bg1"/>
                </a:solidFill>
              </a:rPr>
              <a:t>Initiated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7F0A3692-9A39-3C7F-4DC8-7B82A04F41D8}"/>
              </a:ext>
            </a:extLst>
          </p:cNvPr>
          <p:cNvSpPr txBox="1"/>
          <p:nvPr/>
        </p:nvSpPr>
        <p:spPr>
          <a:xfrm>
            <a:off x="19410328" y="27524940"/>
            <a:ext cx="31826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/>
              <a:t>Zenocutuzumab</a:t>
            </a:r>
            <a:r>
              <a:rPr lang="en-US" sz="3000" dirty="0"/>
              <a:t> (HER2/3 antibody) </a:t>
            </a:r>
          </a:p>
          <a:p>
            <a:pPr algn="ctr"/>
            <a:r>
              <a:rPr lang="en-US" sz="3000" dirty="0"/>
              <a:t>initiated to target </a:t>
            </a:r>
          </a:p>
          <a:p>
            <a:pPr algn="ctr"/>
            <a:r>
              <a:rPr lang="en-US" sz="3000" b="1" i="1" dirty="0"/>
              <a:t>NRG1</a:t>
            </a:r>
            <a:r>
              <a:rPr lang="en-US" sz="3000" b="1" dirty="0"/>
              <a:t> fusion 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998657C-DEC1-A1FD-DDF0-ED806E0C81E2}"/>
              </a:ext>
            </a:extLst>
          </p:cNvPr>
          <p:cNvSpPr txBox="1"/>
          <p:nvPr/>
        </p:nvSpPr>
        <p:spPr>
          <a:xfrm>
            <a:off x="24356769" y="25328331"/>
            <a:ext cx="30247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</a:rPr>
              <a:t>Complete Response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D06F7BA0-C51B-A292-5CF2-4ED792121251}"/>
              </a:ext>
            </a:extLst>
          </p:cNvPr>
          <p:cNvSpPr txBox="1"/>
          <p:nvPr/>
        </p:nvSpPr>
        <p:spPr>
          <a:xfrm>
            <a:off x="23685100" y="27466160"/>
            <a:ext cx="35556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/>
              <a:t>No viable liver tumor or evidence of metastatic disease on CT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458CA91B-D00C-EE45-946B-DC873F2D90B4}"/>
              </a:ext>
            </a:extLst>
          </p:cNvPr>
          <p:cNvSpPr txBox="1"/>
          <p:nvPr/>
        </p:nvSpPr>
        <p:spPr>
          <a:xfrm>
            <a:off x="674028" y="30564534"/>
            <a:ext cx="13683854" cy="769441"/>
          </a:xfrm>
          <a:prstGeom prst="rect">
            <a:avLst/>
          </a:prstGeom>
          <a:solidFill>
            <a:srgbClr val="461D7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+mj-lt"/>
              </a:rPr>
              <a:t>Conclusion</a:t>
            </a:r>
            <a:endParaRPr lang="en-US" sz="4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27737210-8614-3FF8-728C-1EA913D4297B}"/>
              </a:ext>
            </a:extLst>
          </p:cNvPr>
          <p:cNvSpPr txBox="1"/>
          <p:nvPr/>
        </p:nvSpPr>
        <p:spPr>
          <a:xfrm>
            <a:off x="907413" y="31399715"/>
            <a:ext cx="11578802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i="1" dirty="0"/>
              <a:t>KRAS</a:t>
            </a:r>
            <a:r>
              <a:rPr lang="en-US" sz="3200" dirty="0"/>
              <a:t> wild-type PDAC harboring a pathogenic germline </a:t>
            </a:r>
            <a:r>
              <a:rPr lang="en-US" sz="3200" i="1" dirty="0"/>
              <a:t>ATM</a:t>
            </a:r>
            <a:r>
              <a:rPr lang="en-US" sz="3200" dirty="0"/>
              <a:t> variant with a somatic </a:t>
            </a:r>
            <a:r>
              <a:rPr lang="en-US" sz="3200" i="1" dirty="0"/>
              <a:t>NRG1</a:t>
            </a:r>
            <a:r>
              <a:rPr lang="en-US" sz="3200" dirty="0"/>
              <a:t> fusion represents an extremely rare tumor profile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i="1" dirty="0"/>
              <a:t>NRG1</a:t>
            </a:r>
            <a:r>
              <a:rPr lang="en-US" sz="3200" dirty="0"/>
              <a:t> fusion represent a rare but highly actionable driver in PDAC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C107617D-BB13-88F7-94C5-299DD999E1EE}"/>
              </a:ext>
            </a:extLst>
          </p:cNvPr>
          <p:cNvSpPr txBox="1"/>
          <p:nvPr/>
        </p:nvSpPr>
        <p:spPr>
          <a:xfrm>
            <a:off x="14914911" y="30560421"/>
            <a:ext cx="13687003" cy="769442"/>
          </a:xfrm>
          <a:prstGeom prst="rect">
            <a:avLst/>
          </a:prstGeom>
          <a:solidFill>
            <a:srgbClr val="461D7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+mj-lt"/>
              </a:rPr>
              <a:t>Key Takeaway</a:t>
            </a:r>
            <a:endParaRPr lang="en-US" sz="4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57D2934-D6DE-59F2-0735-875F2C6B1478}"/>
              </a:ext>
            </a:extLst>
          </p:cNvPr>
          <p:cNvSpPr txBox="1"/>
          <p:nvPr/>
        </p:nvSpPr>
        <p:spPr>
          <a:xfrm>
            <a:off x="15480915" y="31629132"/>
            <a:ext cx="1228223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3600" b="1" dirty="0">
                <a:solidFill>
                  <a:srgbClr val="7030A0"/>
                </a:solidFill>
              </a:rPr>
              <a:t>Integrating both germline and somatic testing into routine clinical care is essential for guiding personalized therapy decisions.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E97AF609-B2B5-CE75-E270-A379A1E46796}"/>
              </a:ext>
            </a:extLst>
          </p:cNvPr>
          <p:cNvSpPr txBox="1"/>
          <p:nvPr/>
        </p:nvSpPr>
        <p:spPr>
          <a:xfrm>
            <a:off x="695027" y="34807728"/>
            <a:ext cx="13690172" cy="769441"/>
          </a:xfrm>
          <a:prstGeom prst="rect">
            <a:avLst/>
          </a:prstGeom>
          <a:solidFill>
            <a:srgbClr val="461D7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+mj-lt"/>
              </a:rPr>
              <a:t>Acknowledgements</a:t>
            </a:r>
            <a:endParaRPr lang="en-US" sz="4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D230CC99-01AE-1BE0-01C7-AFAF59453D2A}"/>
              </a:ext>
            </a:extLst>
          </p:cNvPr>
          <p:cNvSpPr txBox="1"/>
          <p:nvPr/>
        </p:nvSpPr>
        <p:spPr>
          <a:xfrm>
            <a:off x="829198" y="35866362"/>
            <a:ext cx="134801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3200" dirty="0"/>
              <a:t>Thank you to Dr. Sun Young Kim and Dr. Omeed </a:t>
            </a:r>
            <a:r>
              <a:rPr lang="en-US" sz="3200" dirty="0" err="1"/>
              <a:t>Moaven</a:t>
            </a:r>
            <a:r>
              <a:rPr lang="en-US" sz="3200" dirty="0"/>
              <a:t> for their guidance and mentorship, as well as the oncology and pathology team involved in the care of this patient for their support in preparation of this case report.</a:t>
            </a:r>
          </a:p>
          <a:p>
            <a:pPr algn="ctr">
              <a:spcAft>
                <a:spcPts val="1200"/>
              </a:spcAft>
            </a:pPr>
            <a:endParaRPr lang="en-US" sz="3200" dirty="0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848F5F63-950E-6C01-259C-05288BCC870B}"/>
              </a:ext>
            </a:extLst>
          </p:cNvPr>
          <p:cNvSpPr txBox="1"/>
          <p:nvPr/>
        </p:nvSpPr>
        <p:spPr>
          <a:xfrm>
            <a:off x="14894541" y="34072926"/>
            <a:ext cx="13690171" cy="769441"/>
          </a:xfrm>
          <a:prstGeom prst="rect">
            <a:avLst/>
          </a:prstGeom>
          <a:solidFill>
            <a:srgbClr val="461D7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+mj-lt"/>
              </a:rPr>
              <a:t>References</a:t>
            </a:r>
            <a:endParaRPr lang="en-US" sz="4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F8940A2E-96A6-505D-05F3-193ADC817AE4}"/>
              </a:ext>
            </a:extLst>
          </p:cNvPr>
          <p:cNvSpPr txBox="1"/>
          <p:nvPr/>
        </p:nvSpPr>
        <p:spPr>
          <a:xfrm>
            <a:off x="15015097" y="35097785"/>
            <a:ext cx="13310763" cy="2547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400" dirty="0"/>
              <a:t>Pantaleo A, et al. </a:t>
            </a:r>
            <a:r>
              <a:rPr lang="en-US" sz="1400" i="1" dirty="0"/>
              <a:t>Understanding the genetic landscape of pancreatic ductal adenocarcinoma to support personalized medicine.</a:t>
            </a:r>
            <a:r>
              <a:rPr lang="en-US" sz="1400" dirty="0"/>
              <a:t> Cancers. 2023;16(1).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400" dirty="0"/>
              <a:t>Jiang Y, et al. </a:t>
            </a:r>
            <a:r>
              <a:rPr lang="en-US" sz="1400" i="1" dirty="0"/>
              <a:t>Molecular characterization and prognostic implications of KRAS mutations in pancreatic cancer patients.</a:t>
            </a:r>
            <a:r>
              <a:rPr lang="en-US" sz="1400" dirty="0"/>
              <a:t> </a:t>
            </a:r>
            <a:r>
              <a:rPr lang="en-US" sz="1400" dirty="0" err="1"/>
              <a:t>npj</a:t>
            </a:r>
            <a:r>
              <a:rPr lang="en-US" sz="1400" dirty="0"/>
              <a:t> Precision Oncology. 2025;9(1):299.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400" dirty="0"/>
              <a:t>Hu C, et al. </a:t>
            </a:r>
            <a:r>
              <a:rPr lang="en-US" sz="1400" i="1" dirty="0"/>
              <a:t>Association between inherited germline mutations in cancer predisposition genes and risk of pancreatic cancer.</a:t>
            </a:r>
            <a:r>
              <a:rPr lang="en-US" sz="1400" dirty="0"/>
              <a:t> JAMA. 2018;319(23):2401–2409.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400" dirty="0"/>
              <a:t>Yadav S, et al. </a:t>
            </a:r>
            <a:r>
              <a:rPr lang="en-US" sz="1400" i="1" dirty="0"/>
              <a:t>Genomic and immune landscape of pancreatic ductal adenocarcinoma associated with germline pathogenic variants in ATM.</a:t>
            </a:r>
            <a:r>
              <a:rPr lang="en-US" sz="1400" dirty="0"/>
              <a:t> Clinical Cancer Research. 2025;31(21):4463–4474.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400" dirty="0"/>
              <a:t>Heining C, et al. </a:t>
            </a:r>
            <a:r>
              <a:rPr lang="en-US" sz="1400" i="1" dirty="0"/>
              <a:t>NRG1 fusions in KRAS wild-type pancreatic cancer.</a:t>
            </a:r>
            <a:r>
              <a:rPr lang="en-US" sz="1400" dirty="0"/>
              <a:t> Cancer Discovery. 2018;8(9):1087–1095.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400" dirty="0"/>
              <a:t>Jones MR, et al. </a:t>
            </a:r>
            <a:r>
              <a:rPr lang="en-US" sz="1400" i="1" dirty="0"/>
              <a:t>NRG1 gene fusions are recurrent, clinically actionable rearrangements in KRAS wild-type </a:t>
            </a:r>
            <a:r>
              <a:rPr lang="en-US" sz="1400" i="1" dirty="0" err="1"/>
              <a:t>PDAC.</a:t>
            </a:r>
            <a:r>
              <a:rPr lang="en-US" sz="1400" dirty="0" err="1"/>
              <a:t>Clinical</a:t>
            </a:r>
            <a:r>
              <a:rPr lang="en-US" sz="1400" dirty="0"/>
              <a:t> Cancer Research. 2019;25(15):4674–4681.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400" dirty="0"/>
              <a:t>Schram AM, et al. </a:t>
            </a:r>
            <a:r>
              <a:rPr lang="en-US" sz="1400" i="1" dirty="0" err="1"/>
              <a:t>Zenocutuzumab</a:t>
            </a:r>
            <a:r>
              <a:rPr lang="en-US" sz="1400" i="1" dirty="0"/>
              <a:t>, a HER2×HER3 bispecific antibody, is effective therapy for tumors driven by NRG1 rearrangements.</a:t>
            </a:r>
            <a:r>
              <a:rPr lang="en-US" sz="1400" dirty="0"/>
              <a:t> Cancer Discovery. 2022;12(5):1233–1247.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400" dirty="0"/>
              <a:t>Schram AM, et al. </a:t>
            </a:r>
            <a:r>
              <a:rPr lang="en-US" sz="1400" i="1" dirty="0"/>
              <a:t>Efficacy of </a:t>
            </a:r>
            <a:r>
              <a:rPr lang="en-US" sz="1400" i="1" dirty="0" err="1"/>
              <a:t>Zenocutuzumab</a:t>
            </a:r>
            <a:r>
              <a:rPr lang="en-US" sz="1400" i="1" dirty="0"/>
              <a:t> in NRG1 fusion–positive cancer.</a:t>
            </a:r>
            <a:r>
              <a:rPr lang="en-US" sz="1400" dirty="0"/>
              <a:t> New England Journal of Medicine. 2025;392(6):566–576.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400" dirty="0"/>
              <a:t>Blair HA. </a:t>
            </a:r>
            <a:r>
              <a:rPr lang="en-US" sz="1400" i="1" dirty="0" err="1"/>
              <a:t>Zenocutuzumab</a:t>
            </a:r>
            <a:r>
              <a:rPr lang="en-US" sz="1400" i="1" dirty="0"/>
              <a:t>: First approval.</a:t>
            </a:r>
            <a:r>
              <a:rPr lang="en-US" sz="1400" dirty="0"/>
              <a:t> Drugs. 2025;85(4):591–597.</a:t>
            </a:r>
          </a:p>
        </p:txBody>
      </p:sp>
      <p:sp>
        <p:nvSpPr>
          <p:cNvPr id="94" name="Rounded Rectangle 93">
            <a:extLst>
              <a:ext uri="{FF2B5EF4-FFF2-40B4-BE49-F238E27FC236}">
                <a16:creationId xmlns:a16="http://schemas.microsoft.com/office/drawing/2014/main" id="{98EB89EF-11A8-A051-1989-99422D6CF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0022573" y="27082658"/>
            <a:ext cx="4113178" cy="2705997"/>
          </a:xfrm>
          <a:prstGeom prst="roundRect">
            <a:avLst/>
          </a:prstGeom>
          <a:noFill/>
          <a:ln w="9525" cap="flat" cmpd="sng" algn="ctr">
            <a:solidFill>
              <a:srgbClr val="9578B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0829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5" name="Rounded Rectangle 94">
            <a:extLst>
              <a:ext uri="{FF2B5EF4-FFF2-40B4-BE49-F238E27FC236}">
                <a16:creationId xmlns:a16="http://schemas.microsoft.com/office/drawing/2014/main" id="{C22C7130-F5DA-DD7E-9BC5-3E7FB6FCBD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4483827" y="27128871"/>
            <a:ext cx="4113178" cy="2613571"/>
          </a:xfrm>
          <a:prstGeom prst="roundRect">
            <a:avLst/>
          </a:prstGeom>
          <a:noFill/>
          <a:ln w="9525" cap="flat" cmpd="sng" algn="ctr">
            <a:solidFill>
              <a:srgbClr val="9578B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0829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6" name="Rounded Rectangle 95">
            <a:extLst>
              <a:ext uri="{FF2B5EF4-FFF2-40B4-BE49-F238E27FC236}">
                <a16:creationId xmlns:a16="http://schemas.microsoft.com/office/drawing/2014/main" id="{E89BE554-CB7C-FBB1-2961-487DA4FE0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8945081" y="27161968"/>
            <a:ext cx="4113178" cy="2664937"/>
          </a:xfrm>
          <a:prstGeom prst="roundRect">
            <a:avLst/>
          </a:prstGeom>
          <a:noFill/>
          <a:ln w="9525" cap="flat" cmpd="sng" algn="ctr">
            <a:solidFill>
              <a:srgbClr val="9578B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0829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7" name="Rounded Rectangle 96">
            <a:extLst>
              <a:ext uri="{FF2B5EF4-FFF2-40B4-BE49-F238E27FC236}">
                <a16:creationId xmlns:a16="http://schemas.microsoft.com/office/drawing/2014/main" id="{2883FCC2-30B2-8341-A207-C97CB0D1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23406334" y="27128871"/>
            <a:ext cx="4113178" cy="2613571"/>
          </a:xfrm>
          <a:prstGeom prst="roundRect">
            <a:avLst/>
          </a:prstGeom>
          <a:noFill/>
          <a:ln w="9525" cap="flat" cmpd="sng" algn="ctr">
            <a:solidFill>
              <a:srgbClr val="9578B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0829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6" name="Rounded Rectangle 75">
            <a:extLst>
              <a:ext uri="{FF2B5EF4-FFF2-40B4-BE49-F238E27FC236}">
                <a16:creationId xmlns:a16="http://schemas.microsoft.com/office/drawing/2014/main" id="{EE8D47EC-CFA4-8526-429A-8B4DA4AB7F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5561319" y="27112028"/>
            <a:ext cx="4113178" cy="2647257"/>
          </a:xfrm>
          <a:prstGeom prst="roundRect">
            <a:avLst/>
          </a:prstGeom>
          <a:noFill/>
          <a:ln w="9525" cap="flat" cmpd="sng" algn="ctr">
            <a:solidFill>
              <a:srgbClr val="9578B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0829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1" name="Rounded Rectangle 80">
            <a:extLst>
              <a:ext uri="{FF2B5EF4-FFF2-40B4-BE49-F238E27FC236}">
                <a16:creationId xmlns:a16="http://schemas.microsoft.com/office/drawing/2014/main" id="{11176746-E290-9DF1-9CE6-568BB160A5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100065" y="27100348"/>
            <a:ext cx="4113178" cy="2670617"/>
          </a:xfrm>
          <a:prstGeom prst="roundRect">
            <a:avLst/>
          </a:prstGeom>
          <a:noFill/>
          <a:ln w="9525" cap="flat" cmpd="sng" algn="ctr">
            <a:solidFill>
              <a:srgbClr val="9578B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0829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56A0F3ED-3E16-7F0F-B383-1885059E4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3693" y="13395037"/>
            <a:ext cx="13717759" cy="7434290"/>
          </a:xfrm>
          <a:prstGeom prst="rect">
            <a:avLst/>
          </a:prstGeom>
          <a:noFill/>
          <a:ln>
            <a:solidFill>
              <a:srgbClr val="461D7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60B79A86-83FF-1AEE-1D04-224D450032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1746" y="6622899"/>
            <a:ext cx="13716897" cy="5577510"/>
          </a:xfrm>
          <a:prstGeom prst="rect">
            <a:avLst/>
          </a:prstGeom>
          <a:noFill/>
          <a:ln>
            <a:solidFill>
              <a:srgbClr val="461D7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60C3A839-CB55-4CED-0EAE-F75BB2939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3700" y="21949149"/>
            <a:ext cx="13717744" cy="1186507"/>
          </a:xfrm>
          <a:prstGeom prst="rect">
            <a:avLst/>
          </a:prstGeom>
          <a:noFill/>
          <a:ln>
            <a:solidFill>
              <a:srgbClr val="461D7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964C3912-9C2B-FE82-24E4-84A6623EA8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966544" y="9684194"/>
            <a:ext cx="13716898" cy="2515838"/>
          </a:xfrm>
          <a:prstGeom prst="rect">
            <a:avLst/>
          </a:prstGeom>
          <a:noFill/>
          <a:ln>
            <a:solidFill>
              <a:srgbClr val="461D7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E85A4AA-D272-EFC9-A78C-E4E41A217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0128027" y="26499092"/>
            <a:ext cx="184731" cy="2665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6719" dirty="0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A7064C8B-4A2A-7185-1FCA-0B9F5081E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983621" y="13520561"/>
            <a:ext cx="13683854" cy="9648050"/>
          </a:xfrm>
          <a:prstGeom prst="rect">
            <a:avLst/>
          </a:prstGeom>
          <a:noFill/>
          <a:ln>
            <a:solidFill>
              <a:srgbClr val="461D7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693E3212-FA70-2EF3-D271-261B8FDC9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7954" y="24561652"/>
            <a:ext cx="28043686" cy="5554159"/>
          </a:xfrm>
          <a:prstGeom prst="rect">
            <a:avLst/>
          </a:prstGeom>
          <a:noFill/>
          <a:ln>
            <a:solidFill>
              <a:srgbClr val="461D7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84363B1D-BEE9-89CF-C231-2602AF370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7440" y="31310439"/>
            <a:ext cx="13669897" cy="2919219"/>
          </a:xfrm>
          <a:prstGeom prst="rect">
            <a:avLst/>
          </a:prstGeom>
          <a:noFill/>
          <a:ln>
            <a:solidFill>
              <a:srgbClr val="461D7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52396244-75D8-A9CE-1CFA-5095222630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1006" y="34965081"/>
            <a:ext cx="13684135" cy="2919218"/>
          </a:xfrm>
          <a:prstGeom prst="rect">
            <a:avLst/>
          </a:prstGeom>
          <a:noFill/>
          <a:ln>
            <a:solidFill>
              <a:srgbClr val="461D7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136AF3C1-06BD-E2B2-628F-CE0C047A1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914911" y="31263410"/>
            <a:ext cx="13669897" cy="2364906"/>
          </a:xfrm>
          <a:prstGeom prst="rect">
            <a:avLst/>
          </a:prstGeom>
          <a:noFill/>
          <a:ln>
            <a:solidFill>
              <a:srgbClr val="461D7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574444B8-CA70-896D-DB35-DE3D81BD1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875603" y="34767087"/>
            <a:ext cx="13669897" cy="3117211"/>
          </a:xfrm>
          <a:prstGeom prst="rect">
            <a:avLst/>
          </a:prstGeom>
          <a:noFill/>
          <a:ln>
            <a:solidFill>
              <a:srgbClr val="461D7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F9CBB7CE-B723-1BF4-D7B3-4465EDF70A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966544" y="6620760"/>
            <a:ext cx="13716898" cy="1962862"/>
          </a:xfrm>
          <a:prstGeom prst="rect">
            <a:avLst/>
          </a:prstGeom>
          <a:noFill/>
          <a:ln>
            <a:solidFill>
              <a:srgbClr val="461D7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315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1699</TotalTime>
  <Words>726</Words>
  <Application>Microsoft Macintosh PowerPoint</Application>
  <PresentationFormat>Custom</PresentationFormat>
  <Paragraphs>72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Malgun Gothic</vt:lpstr>
      <vt:lpstr>Aptos</vt:lpstr>
      <vt:lpstr>Aptos Display</vt:lpstr>
      <vt:lpstr>Arial</vt:lpstr>
      <vt:lpstr>Avenir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Vo, Ashley T.</dc:creator>
  <cp:lastModifiedBy>Hart, Olivia C.</cp:lastModifiedBy>
  <cp:revision>20</cp:revision>
  <dcterms:created xsi:type="dcterms:W3CDTF">2026-03-29T14:11:39Z</dcterms:created>
  <dcterms:modified xsi:type="dcterms:W3CDTF">2026-04-20T21:58:53Z</dcterms:modified>
</cp:coreProperties>
</file>