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6" r:id="rId3"/>
    <p:sldId id="261" r:id="rId4"/>
    <p:sldId id="257" r:id="rId5"/>
    <p:sldId id="259" r:id="rId6"/>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0058"/>
    <a:srgbClr val="2A0157"/>
    <a:srgbClr val="CCB038"/>
    <a:srgbClr val="A385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9" autoAdjust="0"/>
    <p:restoredTop sz="79533" autoAdjust="0"/>
  </p:normalViewPr>
  <p:slideViewPr>
    <p:cSldViewPr snapToGrid="0">
      <p:cViewPr varScale="1">
        <p:scale>
          <a:sx n="59" d="100"/>
          <a:sy n="59"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61C01-16F4-49CB-A65F-50CEB5E6665E}" type="datetimeFigureOut">
              <a:rPr lang="en-US" smtClean="0"/>
              <a:t>4/18/2015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A7F36F-14A7-41F3-AADA-80283717F99B}" type="slidenum">
              <a:rPr lang="en-US" smtClean="0"/>
              <a:t>‹#›</a:t>
            </a:fld>
            <a:endParaRPr lang="en-US"/>
          </a:p>
        </p:txBody>
      </p:sp>
    </p:spTree>
    <p:extLst>
      <p:ext uri="{BB962C8B-B14F-4D97-AF65-F5344CB8AC3E}">
        <p14:creationId xmlns:p14="http://schemas.microsoft.com/office/powerpoint/2010/main" val="990828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7F36F-14A7-41F3-AADA-80283717F99B}" type="slidenum">
              <a:rPr lang="en-US" smtClean="0"/>
              <a:t>3</a:t>
            </a:fld>
            <a:endParaRPr lang="en-US" dirty="0"/>
          </a:p>
        </p:txBody>
      </p:sp>
    </p:spTree>
    <p:extLst>
      <p:ext uri="{BB962C8B-B14F-4D97-AF65-F5344CB8AC3E}">
        <p14:creationId xmlns:p14="http://schemas.microsoft.com/office/powerpoint/2010/main" val="601193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Si </a:t>
            </a:r>
            <a:r>
              <a:rPr lang="es-ES" dirty="0" err="1" smtClean="0"/>
              <a:t>Ud</a:t>
            </a:r>
            <a:r>
              <a:rPr lang="es-ES" dirty="0" smtClean="0"/>
              <a:t> no entiende lo que diga su doctor, </a:t>
            </a:r>
            <a:r>
              <a:rPr lang="es-ES" dirty="0" err="1" smtClean="0"/>
              <a:t>aviselo</a:t>
            </a:r>
            <a:r>
              <a:rPr lang="es-ES" dirty="0" smtClean="0"/>
              <a:t>!</a:t>
            </a:r>
          </a:p>
          <a:p>
            <a:r>
              <a:rPr lang="es-ES" dirty="0" smtClean="0"/>
              <a:t>Traductores están a su disposición por teléfono.</a:t>
            </a:r>
          </a:p>
          <a:p>
            <a:r>
              <a:rPr lang="es-ES" dirty="0" smtClean="0"/>
              <a:t>Simplemente pide por el </a:t>
            </a:r>
            <a:r>
              <a:rPr lang="es-ES" dirty="0" err="1" smtClean="0"/>
              <a:t>language</a:t>
            </a:r>
            <a:r>
              <a:rPr lang="es-ES" dirty="0" smtClean="0"/>
              <a:t> </a:t>
            </a:r>
            <a:r>
              <a:rPr lang="es-ES" dirty="0" err="1" smtClean="0"/>
              <a:t>phone</a:t>
            </a:r>
            <a:r>
              <a:rPr lang="es-ES" dirty="0" smtClean="0"/>
              <a:t>, y el doctor va a asistirle.</a:t>
            </a:r>
            <a:endParaRPr lang="en-US" dirty="0"/>
          </a:p>
        </p:txBody>
      </p:sp>
      <p:sp>
        <p:nvSpPr>
          <p:cNvPr id="4" name="Slide Number Placeholder 3"/>
          <p:cNvSpPr>
            <a:spLocks noGrp="1"/>
          </p:cNvSpPr>
          <p:nvPr>
            <p:ph type="sldNum" sz="quarter" idx="10"/>
          </p:nvPr>
        </p:nvSpPr>
        <p:spPr/>
        <p:txBody>
          <a:bodyPr/>
          <a:lstStyle/>
          <a:p>
            <a:fld id="{F5A7F36F-14A7-41F3-AADA-80283717F99B}" type="slidenum">
              <a:rPr lang="en-US" smtClean="0"/>
              <a:t>4</a:t>
            </a:fld>
            <a:endParaRPr lang="en-US"/>
          </a:p>
        </p:txBody>
      </p:sp>
    </p:spTree>
    <p:extLst>
      <p:ext uri="{BB962C8B-B14F-4D97-AF65-F5344CB8AC3E}">
        <p14:creationId xmlns:p14="http://schemas.microsoft.com/office/powerpoint/2010/main" val="3058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7F36F-14A7-41F3-AADA-80283717F99B}" type="slidenum">
              <a:rPr lang="en-US" smtClean="0"/>
              <a:t>5</a:t>
            </a:fld>
            <a:endParaRPr lang="en-US"/>
          </a:p>
        </p:txBody>
      </p:sp>
    </p:spTree>
    <p:extLst>
      <p:ext uri="{BB962C8B-B14F-4D97-AF65-F5344CB8AC3E}">
        <p14:creationId xmlns:p14="http://schemas.microsoft.com/office/powerpoint/2010/main" val="1275696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ES_tradn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ES_tradnl"/>
          </a:p>
        </p:txBody>
      </p:sp>
      <p:sp>
        <p:nvSpPr>
          <p:cNvPr id="4" name="Date Placeholder 3"/>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93100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Date Placeholder 3"/>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46432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s-ES_tradn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Date Placeholder 3"/>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2199063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Date Placeholder 3"/>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3365497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s-ES_tradn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1396024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Date Placeholder 4"/>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167558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s-ES_tradn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7" name="Date Placeholder 6"/>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3651009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Date Placeholder 2"/>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2879668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342896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ES_tradn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410556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ES_tradn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707A87-38C5-4B6E-920C-22FB4DC48CE4}" type="datetimeFigureOut">
              <a:rPr lang="es-ES_tradnl" smtClean="0"/>
              <a:t>18/04/2015</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2097999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B03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s-ES_tradn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707A87-38C5-4B6E-920C-22FB4DC48CE4}" type="datetimeFigureOut">
              <a:rPr lang="es-ES_tradnl" smtClean="0"/>
              <a:t>18/04/2015</a:t>
            </a:fld>
            <a:endParaRPr lang="es-ES_trad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FC725-21E7-4A62-BF10-40D282A151F2}" type="slidenum">
              <a:rPr lang="es-ES_tradnl" smtClean="0"/>
              <a:t>‹#›</a:t>
            </a:fld>
            <a:endParaRPr lang="es-ES_tradnl"/>
          </a:p>
        </p:txBody>
      </p:sp>
    </p:spTree>
    <p:extLst>
      <p:ext uri="{BB962C8B-B14F-4D97-AF65-F5344CB8AC3E}">
        <p14:creationId xmlns:p14="http://schemas.microsoft.com/office/powerpoint/2010/main" val="41741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987800"/>
            <a:ext cx="12115800" cy="2387600"/>
          </a:xfrm>
        </p:spPr>
        <p:txBody>
          <a:bodyPr>
            <a:normAutofit fontScale="90000"/>
          </a:bodyPr>
          <a:lstStyle/>
          <a:p>
            <a:r>
              <a:rPr lang="es-ES_tradnl" sz="5300" b="1" dirty="0" smtClean="0"/>
              <a:t>¡</a:t>
            </a:r>
            <a:r>
              <a:rPr lang="es-ES_tradnl" sz="5300" b="1" dirty="0"/>
              <a:t>S</a:t>
            </a:r>
            <a:r>
              <a:rPr lang="es-ES_tradnl" sz="5300" b="1" dirty="0" smtClean="0"/>
              <a:t>u </a:t>
            </a:r>
            <a:r>
              <a:rPr lang="es-ES_tradnl" sz="5300" b="1" dirty="0"/>
              <a:t>doctor quiere que </a:t>
            </a:r>
            <a:r>
              <a:rPr lang="es-ES_tradnl" sz="5300" b="1" dirty="0" smtClean="0"/>
              <a:t>usted </a:t>
            </a:r>
            <a:r>
              <a:rPr lang="es-ES_tradnl" sz="5300" b="1" dirty="0">
                <a:solidFill>
                  <a:srgbClr val="2A0157"/>
                </a:solidFill>
              </a:rPr>
              <a:t>pregunte preguntas</a:t>
            </a:r>
            <a:r>
              <a:rPr lang="es-ES_tradnl" sz="5300" b="1" dirty="0"/>
              <a:t>!</a:t>
            </a:r>
            <a:br>
              <a:rPr lang="es-ES_tradnl" sz="5300" b="1" dirty="0"/>
            </a:br>
            <a:r>
              <a:rPr lang="es-ES_tradnl" sz="5300" b="1" dirty="0">
                <a:solidFill>
                  <a:srgbClr val="2A0157"/>
                </a:solidFill>
              </a:rPr>
              <a:t>Escriba sus preguntas </a:t>
            </a:r>
            <a:r>
              <a:rPr lang="es-ES_tradnl" sz="5300" b="1" dirty="0"/>
              <a:t>para que no las </a:t>
            </a:r>
            <a:r>
              <a:rPr lang="es-ES_tradnl" sz="5300" b="1" dirty="0" smtClean="0"/>
              <a:t>olvide</a:t>
            </a:r>
            <a:r>
              <a:rPr lang="es-ES_tradnl" dirty="0" smtClean="0"/>
              <a:t/>
            </a:r>
            <a:br>
              <a:rPr lang="es-ES_tradnl" dirty="0" smtClean="0"/>
            </a:br>
            <a:r>
              <a:rPr lang="es-ES_tradnl" dirty="0"/>
              <a:t/>
            </a:r>
            <a:br>
              <a:rPr lang="es-ES_tradnl" dirty="0"/>
            </a:br>
            <a:r>
              <a:rPr lang="es-ES_tradnl" sz="4000" b="1" dirty="0"/>
              <a:t>¿Tiene preguntas </a:t>
            </a:r>
            <a:r>
              <a:rPr lang="es-ES_tradnl" sz="4000" b="1" dirty="0" smtClean="0"/>
              <a:t>sobre </a:t>
            </a:r>
            <a:r>
              <a:rPr lang="es-ES_tradnl" sz="4000" b="1" dirty="0"/>
              <a:t>sus </a:t>
            </a:r>
            <a:r>
              <a:rPr lang="es-ES_tradnl" sz="4000" b="1" dirty="0" smtClean="0"/>
              <a:t>medicamentos?</a:t>
            </a:r>
            <a:r>
              <a:rPr lang="es-ES_tradnl" sz="4000" b="1" dirty="0"/>
              <a:t/>
            </a:r>
            <a:br>
              <a:rPr lang="es-ES_tradnl" sz="4000" b="1" dirty="0"/>
            </a:br>
            <a:r>
              <a:rPr lang="es-ES_tradnl" sz="4000" b="1" dirty="0" smtClean="0"/>
              <a:t>¿Puedo reducir </a:t>
            </a:r>
            <a:r>
              <a:rPr lang="es-ES_tradnl" sz="4000" b="1" dirty="0"/>
              <a:t>el número de pastillas que tomo </a:t>
            </a:r>
            <a:r>
              <a:rPr lang="es-ES_tradnl" sz="4000" b="1" dirty="0" smtClean="0"/>
              <a:t>cada día?”</a:t>
            </a:r>
            <a:r>
              <a:rPr lang="es-ES_tradnl" sz="4000" b="1" dirty="0"/>
              <a:t/>
            </a:r>
            <a:br>
              <a:rPr lang="es-ES_tradnl" sz="4000" b="1" dirty="0"/>
            </a:br>
            <a:r>
              <a:rPr lang="es-ES_tradnl" sz="4000" b="1" dirty="0" smtClean="0"/>
              <a:t>“¿Cuáles </a:t>
            </a:r>
            <a:r>
              <a:rPr lang="es-ES_tradnl" sz="4000" b="1" dirty="0"/>
              <a:t>son los efectos secundarios de mis medicamentos</a:t>
            </a:r>
            <a:r>
              <a:rPr lang="es-ES_tradnl" sz="4000" b="1" dirty="0" smtClean="0"/>
              <a:t>?”</a:t>
            </a:r>
            <a:br>
              <a:rPr lang="es-ES_tradnl" sz="4000" b="1" dirty="0" smtClean="0"/>
            </a:br>
            <a:r>
              <a:rPr lang="es-ES_tradnl" sz="4000" b="1" dirty="0" smtClean="0"/>
              <a:t>“¿</a:t>
            </a:r>
            <a:r>
              <a:rPr lang="es-ES_tradnl" sz="4000" b="1" dirty="0"/>
              <a:t>Con </a:t>
            </a:r>
            <a:r>
              <a:rPr lang="es-ES_tradnl" sz="4000" b="1" dirty="0" smtClean="0"/>
              <a:t>quién </a:t>
            </a:r>
            <a:r>
              <a:rPr lang="es-ES_tradnl" sz="4000" b="1" dirty="0"/>
              <a:t>puedo hablar si </a:t>
            </a:r>
            <a:r>
              <a:rPr lang="es-ES_tradnl" sz="4000" b="1" dirty="0" smtClean="0"/>
              <a:t>tengo </a:t>
            </a:r>
            <a:r>
              <a:rPr lang="es-ES_tradnl" sz="4000" b="1" dirty="0"/>
              <a:t>más preguntas después de mi cita?</a:t>
            </a:r>
            <a:br>
              <a:rPr lang="es-ES_tradnl" sz="4000" b="1" dirty="0"/>
            </a:br>
            <a:r>
              <a:rPr lang="es-ES_tradnl" sz="4000" b="1" dirty="0"/>
              <a:t>“¿Por </a:t>
            </a:r>
            <a:r>
              <a:rPr lang="es-ES_tradnl" sz="4000" b="1" dirty="0" smtClean="0"/>
              <a:t>cu</a:t>
            </a:r>
            <a:r>
              <a:rPr lang="es-ES_tradnl" sz="4000" b="1" dirty="0"/>
              <a:t>á</a:t>
            </a:r>
            <a:r>
              <a:rPr lang="es-ES_tradnl" sz="4000" b="1" dirty="0" smtClean="0"/>
              <a:t>nto </a:t>
            </a:r>
            <a:r>
              <a:rPr lang="es-ES_tradnl" sz="4000" b="1" dirty="0"/>
              <a:t>tiempo puedo vivir con SIDA?”</a:t>
            </a:r>
            <a:r>
              <a:rPr lang="es-ES_tradnl" b="1" dirty="0"/>
              <a:t/>
            </a:r>
            <a:br>
              <a:rPr lang="es-ES_tradnl" b="1" dirty="0"/>
            </a:br>
            <a:endParaRPr lang="es-ES_tradnl"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5600" y="5181600"/>
            <a:ext cx="1676400" cy="16764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5300472"/>
            <a:ext cx="1775981" cy="1438656"/>
          </a:xfrm>
          <a:prstGeom prst="rect">
            <a:avLst/>
          </a:prstGeom>
        </p:spPr>
      </p:pic>
    </p:spTree>
    <p:extLst>
      <p:ext uri="{BB962C8B-B14F-4D97-AF65-F5344CB8AC3E}">
        <p14:creationId xmlns:p14="http://schemas.microsoft.com/office/powerpoint/2010/main" val="4099148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087" y="2584450"/>
            <a:ext cx="12104913" cy="2387600"/>
          </a:xfrm>
        </p:spPr>
        <p:txBody>
          <a:bodyPr>
            <a:normAutofit fontScale="90000"/>
          </a:bodyPr>
          <a:lstStyle/>
          <a:p>
            <a:r>
              <a:rPr lang="es-ES_tradnl" sz="7300" b="1" dirty="0" smtClean="0"/>
              <a:t>Es importante ser </a:t>
            </a:r>
            <a:r>
              <a:rPr lang="es-ES_tradnl" sz="7300" b="1" dirty="0" smtClean="0">
                <a:solidFill>
                  <a:srgbClr val="2A0157"/>
                </a:solidFill>
              </a:rPr>
              <a:t>abierto y honesto </a:t>
            </a:r>
            <a:r>
              <a:rPr lang="es-ES_tradnl" sz="7300" b="1" dirty="0" smtClean="0"/>
              <a:t>con su médico </a:t>
            </a:r>
            <a:r>
              <a:rPr lang="es-ES_tradnl" b="1" dirty="0" smtClean="0"/>
              <a:t/>
            </a:r>
            <a:br>
              <a:rPr lang="es-ES_tradnl" b="1" dirty="0" smtClean="0"/>
            </a:br>
            <a:r>
              <a:rPr lang="es-ES_tradnl" sz="4400" b="1" dirty="0" smtClean="0"/>
              <a:t/>
            </a:r>
            <a:br>
              <a:rPr lang="es-ES_tradnl" sz="4400" b="1" dirty="0" smtClean="0"/>
            </a:br>
            <a:r>
              <a:rPr lang="es-ES_tradnl" sz="4400" b="1" dirty="0" smtClean="0"/>
              <a:t>Queremos trabajar juntos para mejorar su salud</a:t>
            </a:r>
            <a:br>
              <a:rPr lang="es-ES_tradnl" sz="4400" b="1" dirty="0" smtClean="0"/>
            </a:br>
            <a:r>
              <a:rPr lang="es-ES_tradnl" sz="4400" b="1" dirty="0" smtClean="0"/>
              <a:t>Su información es </a:t>
            </a:r>
            <a:r>
              <a:rPr lang="es-ES_tradnl" sz="4400" b="1" dirty="0" smtClean="0">
                <a:solidFill>
                  <a:srgbClr val="2A0157"/>
                </a:solidFill>
              </a:rPr>
              <a:t>confidencial</a:t>
            </a:r>
            <a:r>
              <a:rPr lang="es-ES_tradnl" dirty="0" smtClean="0"/>
              <a:t/>
            </a:r>
            <a:br>
              <a:rPr lang="es-ES_tradnl" dirty="0" smtClean="0"/>
            </a:br>
            <a:endParaRPr lang="es-ES_tradnl"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5600" y="5181600"/>
            <a:ext cx="1676400" cy="1676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087" y="4629150"/>
            <a:ext cx="1827950" cy="2032000"/>
          </a:xfrm>
          <a:prstGeom prst="rect">
            <a:avLst/>
          </a:prstGeom>
        </p:spPr>
      </p:pic>
    </p:spTree>
    <p:extLst>
      <p:ext uri="{BB962C8B-B14F-4D97-AF65-F5344CB8AC3E}">
        <p14:creationId xmlns:p14="http://schemas.microsoft.com/office/powerpoint/2010/main" val="3670375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087" y="3313113"/>
            <a:ext cx="12104913" cy="2387600"/>
          </a:xfrm>
        </p:spPr>
        <p:txBody>
          <a:bodyPr>
            <a:normAutofit fontScale="90000"/>
          </a:bodyPr>
          <a:lstStyle/>
          <a:p>
            <a:r>
              <a:rPr lang="es-ES" sz="7300" b="1" dirty="0" smtClean="0"/>
              <a:t/>
            </a:r>
            <a:br>
              <a:rPr lang="es-ES" sz="7300" b="1" dirty="0" smtClean="0"/>
            </a:br>
            <a:r>
              <a:rPr lang="es-ES" sz="7300" b="1" dirty="0"/>
              <a:t/>
            </a:r>
            <a:br>
              <a:rPr lang="es-ES" sz="7300" b="1" dirty="0"/>
            </a:br>
            <a:r>
              <a:rPr lang="es-ES" sz="7300" b="1" dirty="0" smtClean="0"/>
              <a:t/>
            </a:r>
            <a:br>
              <a:rPr lang="es-ES" sz="7300" b="1" dirty="0" smtClean="0"/>
            </a:br>
            <a:r>
              <a:rPr lang="en-US" sz="6600" b="1" dirty="0"/>
              <a:t>Si no ha </a:t>
            </a:r>
            <a:r>
              <a:rPr lang="es-AR" sz="6600" b="1" dirty="0" smtClean="0"/>
              <a:t>tomado</a:t>
            </a:r>
            <a:r>
              <a:rPr lang="en-US" sz="6600" b="1" dirty="0" smtClean="0"/>
              <a:t> </a:t>
            </a:r>
            <a:r>
              <a:rPr lang="es-SV" sz="6600" b="1" dirty="0" smtClean="0"/>
              <a:t>su</a:t>
            </a:r>
            <a:r>
              <a:rPr lang="en-US" sz="6600" b="1" dirty="0" smtClean="0"/>
              <a:t> </a:t>
            </a:r>
            <a:r>
              <a:rPr lang="en-US" sz="6600" b="1" dirty="0" err="1" smtClean="0"/>
              <a:t>medicina</a:t>
            </a:r>
            <a:r>
              <a:rPr lang="en-US" sz="6600" b="1" dirty="0" smtClean="0"/>
              <a:t> </a:t>
            </a:r>
            <a:r>
              <a:rPr lang="en-US" sz="6600" b="1" dirty="0" err="1"/>
              <a:t>regularmente</a:t>
            </a:r>
            <a:r>
              <a:rPr lang="en-US" sz="6600" b="1" dirty="0"/>
              <a:t> o no ha </a:t>
            </a:r>
            <a:r>
              <a:rPr lang="en-US" sz="6600" b="1" dirty="0" err="1"/>
              <a:t>podido</a:t>
            </a:r>
            <a:r>
              <a:rPr lang="en-US" sz="6600" b="1" dirty="0"/>
              <a:t> </a:t>
            </a:r>
            <a:r>
              <a:rPr lang="en-US" sz="6600" b="1" dirty="0" err="1"/>
              <a:t>seguir</a:t>
            </a:r>
            <a:r>
              <a:rPr lang="en-US" sz="6600" b="1" dirty="0"/>
              <a:t> </a:t>
            </a:r>
            <a:r>
              <a:rPr lang="en-US" sz="6600" b="1" dirty="0" err="1"/>
              <a:t>su</a:t>
            </a:r>
            <a:r>
              <a:rPr lang="en-US" sz="6600" b="1" dirty="0"/>
              <a:t> plan de </a:t>
            </a:r>
            <a:r>
              <a:rPr lang="en-US" sz="6600" b="1" dirty="0" err="1"/>
              <a:t>salud</a:t>
            </a:r>
            <a:r>
              <a:rPr lang="en-US" sz="6600" b="1" dirty="0"/>
              <a:t>, </a:t>
            </a:r>
            <a:r>
              <a:rPr lang="en-US" sz="6600" b="1" dirty="0" err="1">
                <a:solidFill>
                  <a:srgbClr val="490058"/>
                </a:solidFill>
              </a:rPr>
              <a:t>por</a:t>
            </a:r>
            <a:r>
              <a:rPr lang="en-US" sz="6600" b="1" dirty="0">
                <a:solidFill>
                  <a:srgbClr val="490058"/>
                </a:solidFill>
              </a:rPr>
              <a:t> favor, </a:t>
            </a:r>
            <a:r>
              <a:rPr lang="en-US" sz="6600" b="1" dirty="0" err="1" smtClean="0">
                <a:solidFill>
                  <a:srgbClr val="490058"/>
                </a:solidFill>
              </a:rPr>
              <a:t>inf</a:t>
            </a:r>
            <a:r>
              <a:rPr lang="en-US" b="1" dirty="0" err="1" smtClean="0">
                <a:solidFill>
                  <a:srgbClr val="490058"/>
                </a:solidFill>
              </a:rPr>
              <a:t>ó</a:t>
            </a:r>
            <a:r>
              <a:rPr lang="en-US" sz="6600" b="1" dirty="0" err="1" smtClean="0">
                <a:solidFill>
                  <a:srgbClr val="490058"/>
                </a:solidFill>
              </a:rPr>
              <a:t>rmanos</a:t>
            </a:r>
            <a:r>
              <a:rPr lang="en-US" sz="6600" b="1" dirty="0" smtClean="0"/>
              <a:t>.</a:t>
            </a:r>
            <a:r>
              <a:rPr lang="es-ES" sz="7200" dirty="0"/>
              <a:t/>
            </a:r>
            <a:br>
              <a:rPr lang="es-ES" sz="7200" dirty="0"/>
            </a:br>
            <a:r>
              <a:rPr lang="es-ES_tradnl" sz="4400" b="1" dirty="0" smtClean="0"/>
              <a:t/>
            </a:r>
            <a:br>
              <a:rPr lang="es-ES_tradnl" sz="4400" b="1" dirty="0" smtClean="0"/>
            </a:br>
            <a:r>
              <a:rPr lang="en-US" sz="4000" b="1" dirty="0" err="1"/>
              <a:t>Estamos</a:t>
            </a:r>
            <a:r>
              <a:rPr lang="en-US" sz="4000" b="1" dirty="0"/>
              <a:t> </a:t>
            </a:r>
            <a:r>
              <a:rPr lang="en-US" sz="4000" b="1" dirty="0" err="1" smtClean="0"/>
              <a:t>aqu</a:t>
            </a:r>
            <a:r>
              <a:rPr lang="en-US" sz="3600" b="1" dirty="0" err="1" smtClean="0"/>
              <a:t>í</a:t>
            </a:r>
            <a:r>
              <a:rPr lang="en-US" sz="4000" b="1" dirty="0" smtClean="0"/>
              <a:t> </a:t>
            </a:r>
            <a:r>
              <a:rPr lang="en-US" sz="4000" b="1" dirty="0"/>
              <a:t>para </a:t>
            </a:r>
            <a:r>
              <a:rPr lang="en-US" sz="4000" b="1" dirty="0" err="1"/>
              <a:t>ayudale</a:t>
            </a:r>
            <a:r>
              <a:rPr lang="en-US" sz="4000" b="1" dirty="0"/>
              <a:t> </a:t>
            </a:r>
            <a:r>
              <a:rPr lang="es-CR" sz="4000" b="1" dirty="0" smtClean="0">
                <a:solidFill>
                  <a:srgbClr val="490058"/>
                </a:solidFill>
              </a:rPr>
              <a:t>buscar</a:t>
            </a:r>
            <a:r>
              <a:rPr lang="en-US" sz="4000" b="1" dirty="0" smtClean="0">
                <a:solidFill>
                  <a:srgbClr val="490058"/>
                </a:solidFill>
              </a:rPr>
              <a:t> </a:t>
            </a:r>
            <a:r>
              <a:rPr lang="es-CR" sz="4000" b="1" dirty="0" smtClean="0">
                <a:solidFill>
                  <a:srgbClr val="490058"/>
                </a:solidFill>
              </a:rPr>
              <a:t>soluciones</a:t>
            </a:r>
            <a:r>
              <a:rPr lang="en-US" sz="4000" b="1" dirty="0" smtClean="0">
                <a:solidFill>
                  <a:srgbClr val="490058"/>
                </a:solidFill>
              </a:rPr>
              <a:t> </a:t>
            </a:r>
            <a:r>
              <a:rPr lang="en-US" sz="4000" b="1" dirty="0"/>
              <a:t>y </a:t>
            </a:r>
            <a:r>
              <a:rPr lang="es-419" sz="4000" b="1" dirty="0" smtClean="0"/>
              <a:t>nunca</a:t>
            </a:r>
            <a:r>
              <a:rPr lang="en-US" sz="4000" b="1" dirty="0" smtClean="0"/>
              <a:t> </a:t>
            </a:r>
            <a:r>
              <a:rPr lang="en-US" sz="4000" b="1" dirty="0"/>
              <a:t>para </a:t>
            </a:r>
            <a:r>
              <a:rPr lang="es-AR" sz="4000" b="1" dirty="0" smtClean="0"/>
              <a:t>juzgarle</a:t>
            </a:r>
            <a:r>
              <a:rPr lang="en-US" sz="4000" b="1" dirty="0" smtClean="0"/>
              <a:t>. </a:t>
            </a:r>
            <a:r>
              <a:rPr lang="en-US" sz="4400" dirty="0"/>
              <a:t/>
            </a:r>
            <a:br>
              <a:rPr lang="en-US" sz="4400" dirty="0"/>
            </a:br>
            <a:endParaRPr lang="es-ES_tradnl" sz="67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5600" y="5181600"/>
            <a:ext cx="1676400" cy="1676400"/>
          </a:xfrm>
          <a:prstGeom prst="rect">
            <a:avLst/>
          </a:prstGeom>
        </p:spPr>
      </p:pic>
    </p:spTree>
    <p:extLst>
      <p:ext uri="{BB962C8B-B14F-4D97-AF65-F5344CB8AC3E}">
        <p14:creationId xmlns:p14="http://schemas.microsoft.com/office/powerpoint/2010/main" val="308428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087" y="3313113"/>
            <a:ext cx="12104913" cy="2387600"/>
          </a:xfrm>
        </p:spPr>
        <p:txBody>
          <a:bodyPr>
            <a:normAutofit fontScale="90000"/>
          </a:bodyPr>
          <a:lstStyle/>
          <a:p>
            <a:r>
              <a:rPr lang="es-ES" sz="7300" b="1" dirty="0" smtClean="0"/>
              <a:t/>
            </a:r>
            <a:br>
              <a:rPr lang="es-ES" sz="7300" b="1" dirty="0" smtClean="0"/>
            </a:br>
            <a:r>
              <a:rPr lang="es-ES" sz="7300" b="1" dirty="0"/>
              <a:t/>
            </a:r>
            <a:br>
              <a:rPr lang="es-ES" sz="7300" b="1" dirty="0"/>
            </a:br>
            <a:r>
              <a:rPr lang="es-ES" sz="7300" b="1" dirty="0" smtClean="0"/>
              <a:t/>
            </a:r>
            <a:br>
              <a:rPr lang="es-ES" sz="7300" b="1" dirty="0" smtClean="0"/>
            </a:br>
            <a:r>
              <a:rPr lang="es-ES" sz="7300" b="1" dirty="0" smtClean="0"/>
              <a:t>Si usted no entiende lo que diga su doctor, </a:t>
            </a:r>
            <a:r>
              <a:rPr lang="es-ES" sz="7300" b="1" dirty="0" smtClean="0">
                <a:solidFill>
                  <a:srgbClr val="2A0157"/>
                </a:solidFill>
              </a:rPr>
              <a:t>avíselo</a:t>
            </a:r>
            <a:r>
              <a:rPr lang="es-ES" sz="7300" b="1" dirty="0" smtClean="0"/>
              <a:t>!</a:t>
            </a:r>
            <a:r>
              <a:rPr lang="es-ES" sz="7200" dirty="0"/>
              <a:t/>
            </a:r>
            <a:br>
              <a:rPr lang="es-ES" sz="7200" dirty="0"/>
            </a:br>
            <a:r>
              <a:rPr lang="es-ES_tradnl" sz="4400" b="1" dirty="0" smtClean="0"/>
              <a:t/>
            </a:r>
            <a:br>
              <a:rPr lang="es-ES_tradnl" sz="4400" b="1" dirty="0" smtClean="0"/>
            </a:br>
            <a:r>
              <a:rPr lang="es-ES" sz="4900" b="1" dirty="0" smtClean="0"/>
              <a:t>Traductores</a:t>
            </a:r>
            <a:r>
              <a:rPr lang="es-ES" sz="4400" b="1" dirty="0" smtClean="0"/>
              <a:t> están a su disposición por teléfono.</a:t>
            </a:r>
            <a:br>
              <a:rPr lang="es-ES" sz="4400" b="1" dirty="0" smtClean="0"/>
            </a:br>
            <a:r>
              <a:rPr lang="es-ES" sz="4400" b="1" dirty="0" smtClean="0"/>
              <a:t>Simplemente pida por el </a:t>
            </a:r>
            <a:r>
              <a:rPr lang="es-AR" sz="4400" b="1" dirty="0" err="1" smtClean="0">
                <a:solidFill>
                  <a:srgbClr val="2A0157"/>
                </a:solidFill>
              </a:rPr>
              <a:t>language</a:t>
            </a:r>
            <a:r>
              <a:rPr lang="es-ES" sz="4400" b="1" dirty="0" smtClean="0">
                <a:solidFill>
                  <a:srgbClr val="2A0157"/>
                </a:solidFill>
              </a:rPr>
              <a:t> </a:t>
            </a:r>
            <a:r>
              <a:rPr lang="es-ES" sz="4400" b="1" dirty="0" err="1" smtClean="0">
                <a:solidFill>
                  <a:srgbClr val="2A0157"/>
                </a:solidFill>
              </a:rPr>
              <a:t>phone</a:t>
            </a:r>
            <a:r>
              <a:rPr lang="es-ES" sz="4400" b="1" dirty="0" smtClean="0"/>
              <a:t>, </a:t>
            </a:r>
            <a:br>
              <a:rPr lang="es-ES" sz="4400" b="1" dirty="0" smtClean="0"/>
            </a:br>
            <a:r>
              <a:rPr lang="es-ES" sz="4400" b="1" dirty="0" smtClean="0"/>
              <a:t>y el doctor va a asistirle.</a:t>
            </a:r>
            <a:r>
              <a:rPr lang="en-US" sz="4400" dirty="0"/>
              <a:t/>
            </a:r>
            <a:br>
              <a:rPr lang="en-US" sz="4400" dirty="0"/>
            </a:br>
            <a:endParaRPr lang="es-ES_tradnl" sz="67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5600" y="5181600"/>
            <a:ext cx="1676400" cy="167640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850" y="4776597"/>
            <a:ext cx="1866900" cy="1848231"/>
          </a:xfrm>
          <a:prstGeom prst="rect">
            <a:avLst/>
          </a:prstGeom>
        </p:spPr>
      </p:pic>
    </p:spTree>
    <p:extLst>
      <p:ext uri="{BB962C8B-B14F-4D97-AF65-F5344CB8AC3E}">
        <p14:creationId xmlns:p14="http://schemas.microsoft.com/office/powerpoint/2010/main" val="1758517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3834" y="2293196"/>
            <a:ext cx="11033760" cy="3416320"/>
          </a:xfrm>
          <a:prstGeom prst="rect">
            <a:avLst/>
          </a:prstGeom>
        </p:spPr>
        <p:txBody>
          <a:bodyPr wrap="square">
            <a:spAutoFit/>
          </a:bodyPr>
          <a:lstStyle/>
          <a:p>
            <a:pPr algn="ctr"/>
            <a:r>
              <a:rPr lang="en-US" sz="3600" dirty="0"/>
              <a:t>¿Con </a:t>
            </a:r>
            <a:r>
              <a:rPr lang="en-US" sz="3600" dirty="0" err="1"/>
              <a:t>qué</a:t>
            </a:r>
            <a:r>
              <a:rPr lang="en-US" sz="3600" dirty="0"/>
              <a:t> </a:t>
            </a:r>
            <a:r>
              <a:rPr lang="en-US" sz="3600" dirty="0" err="1"/>
              <a:t>frecuencia</a:t>
            </a:r>
            <a:r>
              <a:rPr lang="en-US" sz="3600" dirty="0"/>
              <a:t> </a:t>
            </a:r>
            <a:r>
              <a:rPr lang="en-US" sz="3600" dirty="0" err="1"/>
              <a:t>su</a:t>
            </a:r>
            <a:r>
              <a:rPr lang="en-US" sz="3600" dirty="0"/>
              <a:t> </a:t>
            </a:r>
            <a:r>
              <a:rPr lang="en-US" sz="3600" dirty="0" err="1"/>
              <a:t>médico</a:t>
            </a:r>
            <a:r>
              <a:rPr lang="en-US" sz="3600" dirty="0"/>
              <a:t> </a:t>
            </a:r>
            <a:r>
              <a:rPr lang="en-US" sz="3600" dirty="0" err="1"/>
              <a:t>va</a:t>
            </a:r>
            <a:r>
              <a:rPr lang="en-US" sz="3600" dirty="0"/>
              <a:t> a verse</a:t>
            </a:r>
            <a:r>
              <a:rPr lang="en-US" sz="3600" dirty="0" smtClean="0"/>
              <a:t>?</a:t>
            </a:r>
          </a:p>
          <a:p>
            <a:pPr algn="ctr"/>
            <a:endParaRPr lang="en-US" sz="3600" dirty="0" smtClean="0"/>
          </a:p>
          <a:p>
            <a:pPr algn="ctr"/>
            <a:r>
              <a:rPr lang="es-ES" sz="3600" dirty="0" smtClean="0"/>
              <a:t>¿</a:t>
            </a:r>
            <a:r>
              <a:rPr lang="es-ES" sz="3600" dirty="0"/>
              <a:t>Qué sucede si se le pasa la cita?</a:t>
            </a:r>
            <a:endParaRPr lang="en-US" sz="3600" dirty="0"/>
          </a:p>
          <a:p>
            <a:pPr algn="ctr"/>
            <a:endParaRPr lang="en-US" sz="3600" dirty="0" smtClean="0"/>
          </a:p>
          <a:p>
            <a:pPr algn="ctr"/>
            <a:r>
              <a:rPr lang="en-US" sz="3600" dirty="0" smtClean="0"/>
              <a:t>Si </a:t>
            </a:r>
            <a:r>
              <a:rPr lang="en-US" sz="3600" dirty="0" err="1"/>
              <a:t>tiene</a:t>
            </a:r>
            <a:r>
              <a:rPr lang="en-US" sz="3600" dirty="0"/>
              <a:t> </a:t>
            </a:r>
            <a:r>
              <a:rPr lang="en-US" sz="3600" dirty="0" err="1"/>
              <a:t>más</a:t>
            </a:r>
            <a:r>
              <a:rPr lang="en-US" sz="3600" dirty="0"/>
              <a:t> </a:t>
            </a:r>
            <a:r>
              <a:rPr lang="en-US" sz="3600" dirty="0" err="1"/>
              <a:t>preguntas</a:t>
            </a:r>
            <a:r>
              <a:rPr lang="en-US" sz="3600" dirty="0"/>
              <a:t>, ¿a </a:t>
            </a:r>
            <a:r>
              <a:rPr lang="en-US" sz="3600" dirty="0" err="1"/>
              <a:t>quién</a:t>
            </a:r>
            <a:r>
              <a:rPr lang="en-US" sz="3600" dirty="0"/>
              <a:t> </a:t>
            </a:r>
            <a:r>
              <a:rPr lang="en-US" sz="3600" dirty="0" err="1"/>
              <a:t>nesecita</a:t>
            </a:r>
            <a:r>
              <a:rPr lang="en-US" sz="3600" dirty="0"/>
              <a:t> </a:t>
            </a:r>
            <a:r>
              <a:rPr lang="en-US" sz="3600" dirty="0" err="1"/>
              <a:t>contactar</a:t>
            </a:r>
            <a:r>
              <a:rPr lang="en-US" sz="3600" dirty="0" smtClean="0"/>
              <a:t>?</a:t>
            </a:r>
          </a:p>
          <a:p>
            <a:pPr algn="ctr"/>
            <a:endParaRPr lang="en-US" sz="3600" dirty="0"/>
          </a:p>
        </p:txBody>
      </p:sp>
      <p:sp>
        <p:nvSpPr>
          <p:cNvPr id="5" name="Rectangle 4"/>
          <p:cNvSpPr/>
          <p:nvPr/>
        </p:nvSpPr>
        <p:spPr>
          <a:xfrm>
            <a:off x="1283319" y="169538"/>
            <a:ext cx="9460667" cy="2123658"/>
          </a:xfrm>
          <a:prstGeom prst="rect">
            <a:avLst/>
          </a:prstGeom>
        </p:spPr>
        <p:txBody>
          <a:bodyPr wrap="none">
            <a:spAutoFit/>
          </a:bodyPr>
          <a:lstStyle/>
          <a:p>
            <a:r>
              <a:rPr lang="en-US" sz="6600" dirty="0" smtClean="0"/>
              <a:t>N</a:t>
            </a:r>
            <a:r>
              <a:rPr lang="en-US" sz="6600" smtClean="0"/>
              <a:t>o </a:t>
            </a:r>
            <a:r>
              <a:rPr lang="en-US" sz="6600" dirty="0"/>
              <a:t>se </a:t>
            </a:r>
            <a:r>
              <a:rPr lang="en-US" sz="6600" dirty="0" err="1"/>
              <a:t>olvide</a:t>
            </a:r>
            <a:r>
              <a:rPr lang="en-US" sz="6600" dirty="0"/>
              <a:t> de </a:t>
            </a:r>
            <a:r>
              <a:rPr lang="en-US" sz="6600" dirty="0" err="1"/>
              <a:t>programar</a:t>
            </a:r>
            <a:r>
              <a:rPr lang="en-US" sz="6600" dirty="0"/>
              <a:t> </a:t>
            </a:r>
            <a:endParaRPr lang="en-US" sz="6600" dirty="0" smtClean="0"/>
          </a:p>
          <a:p>
            <a:pPr algn="ctr"/>
            <a:r>
              <a:rPr lang="en-US" sz="6600" dirty="0" err="1" smtClean="0"/>
              <a:t>su</a:t>
            </a:r>
            <a:r>
              <a:rPr lang="en-US" sz="6600" dirty="0" smtClean="0"/>
              <a:t> </a:t>
            </a:r>
            <a:r>
              <a:rPr lang="en-US" sz="6600" dirty="0" err="1"/>
              <a:t>próxima</a:t>
            </a:r>
            <a:r>
              <a:rPr lang="en-US" sz="6600" dirty="0"/>
              <a:t> </a:t>
            </a:r>
            <a:r>
              <a:rPr lang="en-US" sz="6600" dirty="0" err="1"/>
              <a:t>cita</a:t>
            </a:r>
            <a:endParaRPr lang="en-US" sz="66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9751" y="5148262"/>
            <a:ext cx="1676400" cy="1676400"/>
          </a:xfrm>
          <a:prstGeom prst="rect">
            <a:avLst/>
          </a:prstGeom>
        </p:spPr>
      </p:pic>
      <p:pic>
        <p:nvPicPr>
          <p:cNvPr id="1026" name="Picture 2" descr="Image result for follow up appointment 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5148262"/>
            <a:ext cx="2569275" cy="1709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028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TotalTime>
  <Words>94</Words>
  <Application>Microsoft Office PowerPoint</Application>
  <PresentationFormat>Widescreen</PresentationFormat>
  <Paragraphs>17</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¡Su doctor quiere que usted pregunte preguntas! Escriba sus preguntas para que no las olvide  ¿Tiene preguntas sobre sus medicamentos? ¿Puedo reducir el número de pastillas que tomo cada día?” “¿Cuáles son los efectos secundarios de mis medicamentos?” “¿Con quién puedo hablar si tengo más preguntas después de mi cita? “¿Por cuánto tiempo puedo vivir con SIDA?” </vt:lpstr>
      <vt:lpstr>Es importante ser abierto y honesto con su médico   Queremos trabajar juntos para mejorar su salud Su información es confidencial </vt:lpstr>
      <vt:lpstr>   Si no ha tomado su medicina regularmente o no ha podido seguir su plan de salud, por favor, infórmanos.  Estamos aquí para ayudale buscar soluciones y nunca para juzgarle.  </vt:lpstr>
      <vt:lpstr>   Si usted no entiende lo que diga su doctor, avíselo!  Traductores están a su disposición por teléfono. Simplemente pida por el language phone,  y el doctor va a asistirle.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 importante ser honesto</dc:title>
  <dc:creator>Bissonnette, Rosella F.</dc:creator>
  <cp:lastModifiedBy>Noel, Jacob A.</cp:lastModifiedBy>
  <cp:revision>14</cp:revision>
  <dcterms:created xsi:type="dcterms:W3CDTF">2015-04-15T13:53:22Z</dcterms:created>
  <dcterms:modified xsi:type="dcterms:W3CDTF">2015-04-19T20:14:30Z</dcterms:modified>
</cp:coreProperties>
</file>