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90" r:id="rId31"/>
    <p:sldId id="284" r:id="rId32"/>
    <p:sldId id="286" r:id="rId33"/>
    <p:sldId id="287" r:id="rId34"/>
    <p:sldId id="288" r:id="rId35"/>
    <p:sldId id="289" r:id="rId3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398" autoAdjust="0"/>
  </p:normalViewPr>
  <p:slideViewPr>
    <p:cSldViewPr snapToGrid="0" snapToObjects="1">
      <p:cViewPr varScale="1">
        <p:scale>
          <a:sx n="111" d="100"/>
          <a:sy n="111" d="100"/>
        </p:scale>
        <p:origin x="60" y="198"/>
      </p:cViewPr>
      <p:guideLst/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47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B0F4B-5182-717F-1B95-F97867BB2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0D09A0-E856-99C3-963F-0F9F9D464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405320-FD7F-13CD-69B5-238D66A765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7B75A-A280-D529-65CE-EBE653246A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131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463040"/>
            <a:ext cx="9144000" cy="2103120"/>
          </a:xfrm>
          <a:prstGeom prst="rect">
            <a:avLst/>
          </a:prstGeom>
          <a:solidFill>
            <a:srgbClr val="2D1150"/>
          </a:solidFill>
          <a:ln w="12700">
            <a:solidFill>
              <a:srgbClr val="2D11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>
            <a:spLocks noGrp="1"/>
          </p:cNvSpPr>
          <p:nvPr>
            <p:ph type="title" idx="4294967295"/>
          </p:nvPr>
        </p:nvSpPr>
        <p:spPr>
          <a:xfrm>
            <a:off x="457200" y="1508760"/>
            <a:ext cx="8229600" cy="100584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Tigerfish HPC Cluster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4231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Workshop  —  Day 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Foundation: HPC, Linux, Conda &amp; Shell Scripting</a:t>
            </a:r>
            <a:endParaRPr lang="en-US" sz="15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3886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4206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58C11B-6CA0-0225-A871-D5E40C48A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612648"/>
            <a:ext cx="3509888" cy="8275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A671FF-2C7A-F004-F323-8F9C0C3EC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519283"/>
            <a:ext cx="1894114" cy="18077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Linux Command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Line Basics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Linux — Just Typing Instead of Clicking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Linux is the operating system running on Tigerfish. No graphical interface — just type commands!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88720"/>
            <a:ext cx="3474720" cy="457200"/>
          </a:xfrm>
          <a:prstGeom prst="rect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18872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🖱️  Windows (Click)</a:t>
            </a:r>
            <a:endParaRPr lang="en-US" sz="15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691640"/>
            <a:ext cx="3474720" cy="411480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16916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Double click folder</a:t>
            </a:r>
            <a:endParaRPr lang="en-US" sz="13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148840"/>
            <a:ext cx="3474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21488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click → New File</a:t>
            </a:r>
            <a:endParaRPr lang="en-US" sz="13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06040"/>
            <a:ext cx="3474720" cy="411480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26060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Drag to delete</a:t>
            </a:r>
            <a:endParaRPr lang="en-US" sz="13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063240"/>
            <a:ext cx="3474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30632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Rename file</a:t>
            </a:r>
            <a:endParaRPr lang="en-US" sz="13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20440"/>
            <a:ext cx="3474720" cy="411480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35204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file</a:t>
            </a:r>
            <a:endParaRPr lang="en-US" sz="13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77640"/>
            <a:ext cx="3474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39776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text editor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794760" y="16916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3794760" y="21488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794760" y="26060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3794760" y="30632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794760" y="35204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3794760" y="39776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8" name="Shap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1188720"/>
            <a:ext cx="4389120" cy="45720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480560" y="11887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⌨️  Linux (Type)</a:t>
            </a:r>
            <a:endParaRPr lang="en-US" sz="1500" dirty="0"/>
          </a:p>
        </p:txBody>
      </p:sp>
      <p:sp>
        <p:nvSpPr>
          <p:cNvPr id="30" name="Shap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1691640"/>
            <a:ext cx="43891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572000" y="16916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folder</a:t>
            </a:r>
            <a:endParaRPr lang="en-US" sz="1300" dirty="0"/>
          </a:p>
        </p:txBody>
      </p:sp>
      <p:sp>
        <p:nvSpPr>
          <p:cNvPr id="32" name="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2148840"/>
            <a:ext cx="43891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572000" y="21488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touch newfile.txt</a:t>
            </a:r>
            <a:endParaRPr lang="en-US" sz="1300" dirty="0"/>
          </a:p>
        </p:txBody>
      </p:sp>
      <p:sp>
        <p:nvSpPr>
          <p:cNvPr id="34" name="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2606040"/>
            <a:ext cx="43891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572000" y="26060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rm file.txt</a:t>
            </a:r>
            <a:endParaRPr lang="en-US" sz="1300" dirty="0"/>
          </a:p>
        </p:txBody>
      </p:sp>
      <p:sp>
        <p:nvSpPr>
          <p:cNvPr id="36" name="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3063240"/>
            <a:ext cx="43891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572000" y="30632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mv file newname</a:t>
            </a:r>
            <a:endParaRPr lang="en-US" sz="1300" dirty="0"/>
          </a:p>
        </p:txBody>
      </p:sp>
      <p:sp>
        <p:nvSpPr>
          <p:cNvPr id="38" name="Shape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3520440"/>
            <a:ext cx="43891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572000" y="35204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 file1 file2</a:t>
            </a:r>
            <a:endParaRPr lang="en-US" sz="1300" dirty="0"/>
          </a:p>
        </p:txBody>
      </p:sp>
      <p:sp>
        <p:nvSpPr>
          <p:cNvPr id="40" name="Shape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3977640"/>
            <a:ext cx="43891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572000" y="39776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61D7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nano file.txt</a:t>
            </a:r>
            <a:endParaRPr lang="en-US" sz="1300" dirty="0"/>
          </a:p>
        </p:txBody>
      </p:sp>
      <p:sp>
        <p:nvSpPr>
          <p:cNvPr id="42" name="Shap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572000"/>
            <a:ext cx="8595360" cy="10972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Linux Commands — Follow Along!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13232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each command in your terminal. Press Enter after each one:</a:t>
            </a:r>
            <a:endParaRPr lang="en-US" sz="14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15568"/>
            <a:ext cx="8595360" cy="34290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188720"/>
            <a:ext cx="8375904" cy="3282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pwd                  # Where am I right now?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ls                   # What files are in this folder?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ls -lh               # Same but with file sizes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my_folder      # Create a new folder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my_folder         # Go inside that folder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pwd                  # Where am I now?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..                # Go back up one level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touch test.txt       # Create an empty file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nano test.txt        # Open file to edit (Ctrl+O save, Ctrl+X exit)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cat test.txt         # Read the file contents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rm test.txt          # Delete the file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572000"/>
            <a:ext cx="8595360" cy="15544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4320" y="4572000"/>
            <a:ext cx="859536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👍  Thumbs up in Zoom chat when you are done!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Linux Command Reference — Screenshot This!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421316"/>
              </p:ext>
            </p:extLst>
          </p:nvPr>
        </p:nvGraphicFramePr>
        <p:xfrm>
          <a:off x="274320" y="713232"/>
          <a:ext cx="8595360" cy="3977636"/>
        </p:xfrm>
        <a:graphic>
          <a:graphicData uri="http://schemas.openxmlformats.org/drawingml/2006/table">
            <a:tbl>
              <a:tblPr first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COMMAND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DOES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EXAMPLE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pwd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Show current directory — where am I?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pwd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ls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List files in current folder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ls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ls -lh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List with details and file sizes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ls -lh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cd folder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Move into a folder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cd my_project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cd ..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back up one level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cd ..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mkdir folder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Create a new folder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mkdir logs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cp file1 file2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Copy a file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cp data.csv data_backup.csv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mv file1 file2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Move or rename a file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mv old.sh new.sh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rm file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Delete a file — no recycle bin!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rm old_file.txt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cat file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Read and print a file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cat results.txt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nano file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 file to edit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nano myjob.sh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9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61D7C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exit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Logout from Tigerfish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66666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exit</a:t>
                      </a:r>
                      <a:endParaRPr lang="en-US" sz="11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Understanding File Paths on Tigerfish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49808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home directory on Tigerfish:</a:t>
            </a:r>
            <a:endParaRPr lang="en-US" sz="14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097280"/>
            <a:ext cx="8595360" cy="4572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170432"/>
            <a:ext cx="837590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/mnt/beegfs/home/username/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691640"/>
            <a:ext cx="1371600" cy="54864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4320" y="169164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/mnt/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74320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 point</a:t>
            </a:r>
            <a:endParaRPr lang="en-US" sz="11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5920" y="1828800"/>
            <a:ext cx="45720" cy="27432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7360" y="1691640"/>
            <a:ext cx="1645920" cy="5486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737360" y="169164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beegfs/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737360" y="228600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BeeGFS storage</a:t>
            </a:r>
            <a:endParaRPr lang="en-US" sz="11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1828800"/>
            <a:ext cx="45720" cy="27432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4720" y="1691640"/>
            <a:ext cx="1371600" cy="54864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474720" y="169164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home/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474720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users folder</a:t>
            </a:r>
            <a:endParaRPr lang="en-US" sz="110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6320" y="1828800"/>
            <a:ext cx="45720" cy="27432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7760" y="1691640"/>
            <a:ext cx="1828800" cy="54864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937760" y="1691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username/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937760" y="22860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folder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74320" y="278892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full project path:</a:t>
            </a:r>
            <a:endParaRPr lang="en-US" sz="1300" dirty="0"/>
          </a:p>
        </p:txBody>
      </p:sp>
      <p:sp>
        <p:nvSpPr>
          <p:cNvPr id="28" name="Shap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127248"/>
            <a:ext cx="8595360" cy="41148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84048" y="3200400"/>
            <a:ext cx="8375904" cy="2651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/mnt/beegfs/home/user/cancer_project/scripts/analysis.py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74320" y="361188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it now in your terminal:</a:t>
            </a:r>
            <a:endParaRPr lang="en-US" sz="1300" dirty="0"/>
          </a:p>
        </p:txBody>
      </p:sp>
      <p:sp>
        <p:nvSpPr>
          <p:cNvPr id="31" name="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50208"/>
            <a:ext cx="8595360" cy="685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84048" y="4023360"/>
            <a:ext cx="8375904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/mnt/beegfs/home/   # go to home directory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ls                     # see all user folders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your_username       # go into your folder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User Environment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Tigerfish Cluster — How It All Connects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of Tigerfish like an apartment building: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4114800" cy="7772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39" y="1143000"/>
            <a:ext cx="1459523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005840" y="117957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Node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377440" y="1179576"/>
            <a:ext cx="1874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Where you check in Never work here!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011680"/>
            <a:ext cx="41148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" y="2011680"/>
            <a:ext cx="1371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5840" y="20482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 Nodes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271932" y="2048256"/>
            <a:ext cx="198002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Where real work happens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gives you a key!</a:t>
            </a:r>
            <a:endParaRPr lang="en-US" sz="11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80360"/>
            <a:ext cx="4114800" cy="77724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" y="288036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005840" y="291693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BeeGFS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328203" y="2916936"/>
            <a:ext cx="1923757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Files shared by everyone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accessible!</a:t>
            </a:r>
            <a:endParaRPr lang="en-US" sz="11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749040"/>
            <a:ext cx="41148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" y="3749040"/>
            <a:ext cx="145952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005840" y="378561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Scheduler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377440" y="3785616"/>
            <a:ext cx="1874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Manages who gets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which node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754880" y="713232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 Architecture:</a:t>
            </a:r>
            <a:endParaRPr lang="en-US" sz="1400" dirty="0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0" y="1143000"/>
            <a:ext cx="18288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486400" y="11430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Laptop</a:t>
            </a:r>
            <a:endParaRPr lang="en-US" sz="120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1645920"/>
            <a:ext cx="54864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400800" y="16916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SSH →</a:t>
            </a:r>
            <a:endParaRPr lang="en-US" sz="100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2057400"/>
            <a:ext cx="2743200" cy="50292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029200" y="20574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Node</a:t>
            </a:r>
            <a:endParaRPr lang="en-US" sz="1200" dirty="0"/>
          </a:p>
        </p:txBody>
      </p:sp>
      <p:sp>
        <p:nvSpPr>
          <p:cNvPr id="31" name="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2560320"/>
            <a:ext cx="54864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0" y="26060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SLURM →</a:t>
            </a:r>
            <a:endParaRPr lang="en-US" sz="1000" dirty="0"/>
          </a:p>
        </p:txBody>
      </p:sp>
      <p:sp>
        <p:nvSpPr>
          <p:cNvPr id="33" name="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971800"/>
            <a:ext cx="4114800" cy="68580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754880" y="2971800"/>
            <a:ext cx="4114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node01–36  |  gpu01  |  himem01</a:t>
            </a:r>
            <a:endParaRPr lang="en-US" sz="1100" dirty="0"/>
          </a:p>
        </p:txBody>
      </p:sp>
      <p:sp>
        <p:nvSpPr>
          <p:cNvPr id="35" name="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3749040"/>
            <a:ext cx="4114800" cy="5486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754880" y="374904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BeeGFS Shared Storage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BeeGFS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Shared Storage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73152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Facts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0040" y="1170432"/>
            <a:ext cx="40233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Accessible from ALL nodes simultaneously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copying files between nodes needed!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path: /mnt/beegfs/home/username/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NOT backed up — copy results yourself!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permanent storage — clean up after jobs!</a:t>
            </a:r>
            <a:endParaRPr lang="en-US" sz="125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20440"/>
            <a:ext cx="411480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4320" y="3341077"/>
            <a:ext cx="4114800" cy="545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Project Structure</a:t>
            </a:r>
            <a:endParaRPr lang="en-US" sz="13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04488"/>
            <a:ext cx="4114800" cy="8229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3831336"/>
            <a:ext cx="38953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my_project/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scripts/   ← your code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data/      ← input files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├── results/   ← output files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└── logs/      ← SLURM logs</a:t>
            </a:r>
            <a:endParaRPr lang="en-US" sz="11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These Now!</a:t>
            </a:r>
            <a:endParaRPr lang="en-US" sz="14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70432"/>
            <a:ext cx="4206240" cy="35661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73168" y="1243584"/>
            <a:ext cx="3986784" cy="34198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Check total cluster storage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 -h /mnt/beegfs/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Check YOUR storage usage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 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mnt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beegfs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/home/username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Create project structure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-p ~/my_project/scripts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-p ~/my_project/data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-p ~/my_project/results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mkdir -p ~/my_project/logs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Usage Guidelines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&amp; Best Practices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The 4 Golden Rules of Tigerfish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49808"/>
            <a:ext cx="4206240" cy="1965960"/>
          </a:xfrm>
          <a:prstGeom prst="rect">
            <a:avLst/>
          </a:prstGeom>
          <a:solidFill>
            <a:srgbClr val="FDECEA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11480" y="8412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🚫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051560" y="859536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PHI Ever!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1480" y="1344168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is NOT HIPAA-secure. Never store patient names, medical records, or any identifying information. De-identified data only!</a:t>
            </a:r>
            <a:endParaRPr lang="en-US" sz="12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749808"/>
            <a:ext cx="4206240" cy="1965960"/>
          </a:xfrm>
          <a:prstGeom prst="rect">
            <a:avLst/>
          </a:prstGeom>
          <a:solidFill>
            <a:srgbClr val="FFF3CD"/>
          </a:solidFill>
          <a:ln w="12700">
            <a:solidFill>
              <a:srgbClr val="F39C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00600" y="8412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💾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5440680" y="859536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Backup System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00600" y="1344168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data is NOT backed up! Hardware failures happen. Always copy your results to your own lab storage when analysis is complete.</a:t>
            </a:r>
            <a:endParaRPr lang="en-US" sz="12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80360"/>
            <a:ext cx="4206240" cy="196596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11480" y="29718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🤝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1051560" y="299008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a Good Citizen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11480" y="347472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is shared by everyone. Delete large data files after computing. Don't request more CPUs than you need. Monitor your storage!</a:t>
            </a:r>
            <a:endParaRPr lang="en-US" sz="12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880360"/>
            <a:ext cx="4206240" cy="1965960"/>
          </a:xfrm>
          <a:prstGeom prst="rect">
            <a:avLst/>
          </a:prstGeom>
          <a:solidFill>
            <a:srgbClr val="FDECEA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00600" y="29718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0680" y="299008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on Login Node!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00600" y="347472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login node is shared by ALL users. Never run heavy analysis here! Always submit jobs through SLURM to compute nodes.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Today's Agenda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7772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777240"/>
            <a:ext cx="80467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77724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HPC and Tigerfish</a:t>
            </a:r>
            <a:endParaRPr lang="en-US" sz="15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32588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4320" y="13258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1325880"/>
            <a:ext cx="8046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4400" y="132588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Connecting to Tigerfish via SSH</a:t>
            </a:r>
            <a:endParaRPr lang="en-US" sz="15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7452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1874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1874520"/>
            <a:ext cx="80467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187452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Linux Command Line Basics</a:t>
            </a:r>
            <a:endParaRPr lang="en-US" sz="15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42316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4320" y="24231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2423160"/>
            <a:ext cx="8046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14400" y="24231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Environment Overview</a:t>
            </a:r>
            <a:endParaRPr lang="en-US" sz="150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74320" y="29718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2971800"/>
            <a:ext cx="80467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4400" y="297180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 Guidelines and Best Practices</a:t>
            </a:r>
            <a:endParaRPr lang="en-US" sz="1500" dirty="0"/>
          </a:p>
        </p:txBody>
      </p:sp>
      <p:sp>
        <p:nvSpPr>
          <p:cNvPr id="27" name="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2044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74320" y="35204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3520440"/>
            <a:ext cx="804672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14400" y="352044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Shell Scripting</a:t>
            </a:r>
            <a:endParaRPr lang="en-US" sz="1500" dirty="0"/>
          </a:p>
        </p:txBody>
      </p:sp>
      <p:sp>
        <p:nvSpPr>
          <p:cNvPr id="31" name="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069080"/>
            <a:ext cx="4114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274320" y="40690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600" dirty="0"/>
          </a:p>
        </p:txBody>
      </p:sp>
      <p:sp>
        <p:nvSpPr>
          <p:cNvPr id="33" name="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" y="4069080"/>
            <a:ext cx="8046720" cy="411480"/>
          </a:xfrm>
          <a:prstGeom prst="rect">
            <a:avLst/>
          </a:prstGeom>
          <a:solidFill>
            <a:srgbClr val="EDE8F5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914400" y="406908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Conda Installation and Environment Setup</a:t>
            </a:r>
            <a:endParaRPr lang="en-US" sz="1500" dirty="0"/>
          </a:p>
        </p:txBody>
      </p:sp>
      <p:sp>
        <p:nvSpPr>
          <p:cNvPr id="35" name="Tex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8595360" cy="914400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7373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1945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517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7373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886200"/>
            <a:ext cx="8595360" cy="64008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177541"/>
            <a:ext cx="8595360" cy="640080"/>
          </a:xfrm>
          <a:prstGeom prst="rect">
            <a:avLst/>
          </a:prstGeom>
          <a:solidFill>
            <a:srgbClr val="D4EDDA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1945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651760"/>
            <a:ext cx="4206240" cy="384048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ADBE96F-7D7B-3364-BEA0-4FDA2CB05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5760" y="1737360"/>
            <a:ext cx="8595360" cy="2788920"/>
            <a:chOff x="365760" y="1737360"/>
            <a:chExt cx="8595360" cy="2788920"/>
          </a:xfrm>
        </p:grpSpPr>
        <p:sp>
          <p:nvSpPr>
            <p:cNvPr id="23" name="Text 21"/>
            <p:cNvSpPr/>
            <p:nvPr/>
          </p:nvSpPr>
          <p:spPr>
            <a:xfrm>
              <a:off x="548640" y="3140964"/>
              <a:ext cx="841248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300" b="1" dirty="0">
                  <a:solidFill>
                    <a:srgbClr val="155724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✅  Always use de-identified research data only!</a:t>
              </a:r>
              <a:endParaRPr lang="en-US" sz="1300" dirty="0"/>
            </a:p>
            <a:p>
              <a:pPr marL="0" indent="0">
                <a:buNone/>
              </a:pPr>
              <a:endParaRPr lang="en-US" sz="1300" dirty="0"/>
            </a:p>
          </p:txBody>
        </p:sp>
        <p:sp>
          <p:nvSpPr>
            <p:cNvPr id="25" name="Text 23"/>
            <p:cNvSpPr/>
            <p:nvPr/>
          </p:nvSpPr>
          <p:spPr>
            <a:xfrm>
              <a:off x="365760" y="3886200"/>
              <a:ext cx="841248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300" dirty="0">
                  <a:solidFill>
                    <a:srgbClr val="856404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If unsure whether your data is appropriate for Tigerfish — email me before uploading!</a:t>
              </a:r>
              <a:endParaRPr lang="en-US" sz="1300" dirty="0"/>
            </a:p>
            <a:p>
              <a:pPr marL="0" indent="0">
                <a:buNone/>
              </a:pPr>
              <a:r>
                <a:rPr lang="en-US" sz="1300" dirty="0">
                  <a:solidFill>
                    <a:srgbClr val="856404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dmadir@lsuhsc.edu</a:t>
              </a:r>
              <a:endParaRPr lang="en-US" sz="1300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326256C-D182-EF7B-426A-A6DAEBC1E9A7}"/>
                </a:ext>
              </a:extLst>
            </p:cNvPr>
            <p:cNvGrpSpPr/>
            <p:nvPr/>
          </p:nvGrpSpPr>
          <p:grpSpPr>
            <a:xfrm>
              <a:off x="365760" y="1737360"/>
              <a:ext cx="8412480" cy="1298448"/>
              <a:chOff x="365760" y="1737360"/>
              <a:chExt cx="8412480" cy="1298448"/>
            </a:xfrm>
          </p:grpSpPr>
          <p:sp>
            <p:nvSpPr>
              <p:cNvPr id="11" name="Text 9"/>
              <p:cNvSpPr/>
              <p:nvPr/>
            </p:nvSpPr>
            <p:spPr>
              <a:xfrm>
                <a:off x="365760" y="17373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Patient names or initials</a:t>
                </a:r>
                <a:endParaRPr lang="en-US" sz="1250" dirty="0"/>
              </a:p>
            </p:txBody>
          </p:sp>
          <p:sp>
            <p:nvSpPr>
              <p:cNvPr id="13" name="Text 11"/>
              <p:cNvSpPr/>
              <p:nvPr/>
            </p:nvSpPr>
            <p:spPr>
              <a:xfrm>
                <a:off x="365760" y="21945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Medical record numbers</a:t>
                </a:r>
                <a:endParaRPr lang="en-US" sz="1250" dirty="0"/>
              </a:p>
            </p:txBody>
          </p:sp>
          <p:sp>
            <p:nvSpPr>
              <p:cNvPr id="15" name="Text 13"/>
              <p:cNvSpPr/>
              <p:nvPr/>
            </p:nvSpPr>
            <p:spPr>
              <a:xfrm>
                <a:off x="365760" y="26517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Dates of birth or death</a:t>
                </a:r>
                <a:endParaRPr lang="en-US" sz="1250" dirty="0"/>
              </a:p>
            </p:txBody>
          </p:sp>
          <p:sp>
            <p:nvSpPr>
              <p:cNvPr id="17" name="Text 15"/>
              <p:cNvSpPr/>
              <p:nvPr/>
            </p:nvSpPr>
            <p:spPr>
              <a:xfrm>
                <a:off x="4754880" y="17373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Social security numbers</a:t>
                </a:r>
                <a:endParaRPr lang="en-US" sz="1250" dirty="0"/>
              </a:p>
            </p:txBody>
          </p:sp>
          <p:sp>
            <p:nvSpPr>
              <p:cNvPr id="19" name="Text 17"/>
              <p:cNvSpPr/>
              <p:nvPr/>
            </p:nvSpPr>
            <p:spPr>
              <a:xfrm>
                <a:off x="4754880" y="21945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Geographic identifiers (zip codes, addresses)</a:t>
                </a:r>
                <a:endParaRPr lang="en-US" sz="1250" dirty="0"/>
              </a:p>
            </p:txBody>
          </p:sp>
          <p:sp>
            <p:nvSpPr>
              <p:cNvPr id="21" name="Text 19"/>
              <p:cNvSpPr/>
              <p:nvPr/>
            </p:nvSpPr>
            <p:spPr>
              <a:xfrm>
                <a:off x="4754880" y="2651760"/>
                <a:ext cx="4023360" cy="38404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250" dirty="0">
                    <a:solidFill>
                      <a:srgbClr val="721C24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❌  Any directly identifying information</a:t>
                </a:r>
                <a:endParaRPr lang="en-US" sz="1250" dirty="0"/>
              </a:p>
            </p:txBody>
          </p:sp>
        </p:grpSp>
      </p:grpSp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 Protected Health Information — Very Important!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758952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🚫  NEVER store on Tigerfish:</a:t>
            </a:r>
            <a:endParaRPr lang="en-US" sz="1600" dirty="0"/>
          </a:p>
        </p:txBody>
      </p:sp>
      <p:sp>
        <p:nvSpPr>
          <p:cNvPr id="9" name="Text 7"/>
          <p:cNvSpPr>
            <a:spLocks/>
          </p:cNvSpPr>
          <p:nvPr/>
        </p:nvSpPr>
        <p:spPr>
          <a:xfrm>
            <a:off x="365760" y="1161288"/>
            <a:ext cx="8412480" cy="4114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21C2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Tigerfish does NOT have enterprise-level security. Data could be readable by others!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 NEVER Run Jobs on Login Node!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8595360" cy="731520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73152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21C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node is shared by ALL users simultaneously.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721C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heavy jobs here slows down EVERYONE — and admin will cancel your job!</a:t>
            </a:r>
            <a:endParaRPr lang="en-US" sz="13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54480"/>
            <a:ext cx="411480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4320" y="15544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WRONG — On Login Node</a:t>
            </a:r>
            <a:endParaRPr lang="en-US" sz="13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938528"/>
            <a:ext cx="4114800" cy="13716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4048" y="2011680"/>
            <a:ext cx="3895344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Never do this on login node!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analysis.py     ← WRONG!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Rscript analysis.R     ← WRONG!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java -jar pipeline.jar ← WRONG!</a:t>
            </a:r>
            <a:endParaRPr lang="en-US" sz="11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554480"/>
            <a:ext cx="4114800" cy="3657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54880" y="15544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CORRECT — Use SLURM</a:t>
            </a:r>
            <a:endParaRPr lang="en-US" sz="13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938528"/>
            <a:ext cx="4114800" cy="13716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64608" y="2011680"/>
            <a:ext cx="3895344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Always submit through SLURM!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sbatch myjob.sh       ← correct!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srun --pty bash       ← for interactive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74320" y="3401568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cluster nodes live — run this:</a:t>
            </a:r>
            <a:endParaRPr lang="en-US" sz="13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749040"/>
            <a:ext cx="8595360" cy="685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84048" y="3822192"/>
            <a:ext cx="8375904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sinfo                    # see all nodes and their status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sinfo -o "%N %t %C"     # nodes, state, and CPU availability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411480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31520"/>
            <a:ext cx="4114800" cy="3657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593592"/>
            <a:ext cx="8595360" cy="100584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 a Good Citizen — Storage Best Practices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74320" y="7315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Bad Citizen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0040" y="1143000"/>
            <a:ext cx="40233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Storing 2TB of raw data forever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Requesting 40 CPUs for 1-CPU job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analysis on login node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checking storage usage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Ignoring administrator warnings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754880" y="7315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Good Citizen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00600" y="1143000"/>
            <a:ext cx="40233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Delete input data after analysis done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results to own lab storage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only CPUs your code uses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seff after jobs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storage weekly with du -sh ~/</a:t>
            </a:r>
            <a:endParaRPr lang="en-US" sz="1250" dirty="0"/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4320" y="324612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storage now — run this live: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4048" y="3666744"/>
            <a:ext cx="8375904" cy="85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Check your own usage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 -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mnt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</a:t>
            </a:r>
            <a:r>
              <a:rPr lang="en-US" sz="1100" dirty="0" err="1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beegfs</a:t>
            </a: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/home/username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Introduction to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Shell Scripting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What is Shell Scripting?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3152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shell script is a text file containing commands that run automatically, one after another.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207008"/>
            <a:ext cx="411480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207008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Without Script — Manual Every Time</a:t>
            </a:r>
            <a:endParaRPr lang="en-US" sz="13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645920"/>
            <a:ext cx="4114800" cy="25603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719072"/>
            <a:ext cx="3895344" cy="241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source 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conda activate myenv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python analysis.py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Next day... type all again!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source conda.sh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conda activate myenv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python analysis.py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And again... and again...😫</a:t>
            </a:r>
            <a:endParaRPr lang="en-US" sz="11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207008"/>
            <a:ext cx="4114800" cy="41148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0" y="1207008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With Script — Run Once!</a:t>
            </a:r>
            <a:endParaRPr lang="en-US" sz="13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645920"/>
            <a:ext cx="4114800" cy="25603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64608" y="1719072"/>
            <a:ext cx="3895344" cy="241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bash run_analysis.sh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Done! 😊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Next day: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bash run_analysis.sh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Done again!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Any day, any time!</a:t>
            </a:r>
            <a:endParaRPr lang="en-US" sz="11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297680"/>
            <a:ext cx="8595360" cy="384048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429768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Every SLURM job script is a shell script — with special #SBATCH lines at the top!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Writing Your First Shell Script — Together!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49808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— Create the script file:</a:t>
            </a:r>
            <a:endParaRPr lang="en-US" sz="13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097280"/>
            <a:ext cx="8595360" cy="3657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170432"/>
            <a:ext cx="8375904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nano my_first_script.sh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74320" y="1536192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— Type this inside nano:</a:t>
            </a:r>
            <a:endParaRPr lang="en-US" sz="13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883664"/>
            <a:ext cx="8595360" cy="21031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4048" y="1956816"/>
            <a:ext cx="8375904" cy="19568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          # always first line — tells system this is bash script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My first script!  # comment — ignored when running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"Job started!"  # print message to screen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"I am running on Tigerfish!"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pwd                  # show where script is running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ls                   # list files in current folder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"Job finished!" # print when done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74320" y="4041648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— Save and run:</a:t>
            </a:r>
            <a:endParaRPr lang="en-US" sz="13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334256"/>
            <a:ext cx="8595360" cy="4572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84048" y="4407408"/>
            <a:ext cx="837590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Ctrl+O → Enter → Ctrl+X    # save and exit nano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my_first_script.sh    # run the script!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Shell Script → SLURM Script Connection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315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SLURM script is exactly a shell script — with #SBATCH lines added at the top!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70432"/>
            <a:ext cx="3931920" cy="384048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17043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Script</a:t>
            </a:r>
            <a:endParaRPr lang="en-US" sz="14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72768"/>
            <a:ext cx="3931920" cy="1645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1645920"/>
            <a:ext cx="3712464" cy="1499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"Hello!"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analysis.py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297680" y="20116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36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7760" y="1170432"/>
            <a:ext cx="393192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37760" y="117043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#SBATCH Lines</a:t>
            </a:r>
            <a:endParaRPr lang="en-US" sz="14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7760" y="1572768"/>
            <a:ext cx="3931920" cy="1645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47488" y="1645920"/>
            <a:ext cx="3712464" cy="1499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--job-name=myjob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--ntasks=1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--cpus-per-task=4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--mem=16G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#SBATCH --time=02:00:00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74320" y="338328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</a:t>
            </a:r>
            <a:endParaRPr lang="en-US" sz="36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31920"/>
            <a:ext cx="859536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74320" y="3931920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SLURM Script — Tomorrow we build this!</a:t>
            </a:r>
            <a:endParaRPr lang="en-US" sz="14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334256"/>
            <a:ext cx="8595360" cy="36576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84048" y="4407408"/>
            <a:ext cx="8375904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#!/bin/bash   #SBATCH --job-name=analysis   #SBATCH --mem=16G   python analysis.py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Conda Installation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&amp; Environment Setup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Why Do We Need Conda?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411480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73152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Without Conda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" y="1207008"/>
            <a:ext cx="40233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 has old system software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install packages system-wide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 admin access for everything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A needs Python 3.9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B needs Python 3.11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CONFLICT! One breaks the other!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31520"/>
            <a:ext cx="4114800" cy="41148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73152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With Conda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00600" y="1207008"/>
            <a:ext cx="40233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personal software manager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ANY software, ANY version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admin access needed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project gets own environment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conflicts between projects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Stored in your home directory!</a:t>
            </a:r>
            <a:endParaRPr lang="en-US" sz="12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840480"/>
            <a:ext cx="8595360" cy="8686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5760" y="3858768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🧰  Think of Conda as your personal toolbox on Tigerfish!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65760" y="42062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else touches your tools. Nobody else breaks your versions. Complete control over your software.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Installing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Miniconda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 – Do this only once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77724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cs typeface="Arial" pitchFamily="34" charset="-120"/>
              </a:rPr>
              <a:t>Download Miniconda installer</a:t>
            </a:r>
            <a:endParaRPr lang="en-US" sz="12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77724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447288" y="85039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Wget https://repo.anaconda.com/miniconda/Miniconda3-latest-Linux-x86_64.sh</a:t>
            </a:r>
            <a:endParaRPr lang="en-US" sz="110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41732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74320" y="14173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" y="141732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cs typeface="Arial" pitchFamily="34" charset="-120"/>
              </a:rPr>
              <a:t>Run the installer</a:t>
            </a:r>
            <a:endParaRPr lang="en-US" sz="12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141732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47288" y="149047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cs typeface="Courier New" pitchFamily="34" charset="-120"/>
              </a:rPr>
              <a:t>Bash Miniconda3-latest-Linux-x86_64.sh</a:t>
            </a:r>
            <a:endParaRPr lang="en-US" sz="11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05740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4320" y="2057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31520" y="20574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cs typeface="Arial" pitchFamily="34" charset="-120"/>
              </a:rPr>
              <a:t>Follow the prompts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64992" y="2040695"/>
            <a:ext cx="5532120" cy="100584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Press ENTER – read license</a:t>
            </a:r>
          </a:p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Type: yes – accept license</a:t>
            </a:r>
          </a:p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Press ENTER – confirm installation</a:t>
            </a:r>
          </a:p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Type: yes – initialize conda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3" name="Tex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288" y="2130552"/>
            <a:ext cx="5312664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5" name="Tex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974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26" name="Tex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26974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28" name="Tex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288" y="277063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33756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74320" y="33375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31520" y="33375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cs typeface="Arial" pitchFamily="34" charset="-120"/>
              </a:rPr>
              <a:t>Activate and confirm installation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3364992" y="3337560"/>
            <a:ext cx="5504688" cy="621792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 ~/ .bashrc</a:t>
            </a:r>
          </a:p>
          <a:p>
            <a:r>
              <a:rPr lang="en-US" sz="1100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Conda –version #should show conda x.xxxx</a:t>
            </a:r>
          </a:p>
        </p:txBody>
      </p:sp>
      <p:sp>
        <p:nvSpPr>
          <p:cNvPr id="33" name="Tex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288" y="341071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35" name="Tex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7764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36" name="Tex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39776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8" name="Tex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288" y="4038834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Introduction to HPC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and Tigerfish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A5EDC8-FDEC-820B-0889-6436D1140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1C84382-BC0B-B11C-7E35-EF9246E9B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E619050-5384-2D56-178E-72DD61D5B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94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C428FF8-8A7C-59E1-E391-0706B3353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B3E38EA-3590-B161-EEDA-6CB2E1BBA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EF8EB25-58C4-E507-0B72-577671610A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Creating Environments  (Screenshot This!)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4B292DB5-0C26-64D2-A9BA-57FAD0B8F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7724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685950B-CD5B-8C62-B423-2740ECF54259}"/>
              </a:ext>
            </a:extLst>
          </p:cNvPr>
          <p:cNvSpPr/>
          <p:nvPr/>
        </p:nvSpPr>
        <p:spPr>
          <a:xfrm>
            <a:off x="274320" y="77724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9DEF8C6-E7F3-6D65-8F6B-774DE1492AAE}"/>
              </a:ext>
            </a:extLst>
          </p:cNvPr>
          <p:cNvSpPr/>
          <p:nvPr/>
        </p:nvSpPr>
        <p:spPr>
          <a:xfrm>
            <a:off x="731520" y="7772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 Conda</a:t>
            </a:r>
            <a:endParaRPr lang="en-US" sz="12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0ED08361-7498-0DF2-AFE6-D6831A9E4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77724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D49ECA6-EAE2-3A05-F0F3-D319D4CC0A40}"/>
              </a:ext>
            </a:extLst>
          </p:cNvPr>
          <p:cNvSpPr/>
          <p:nvPr/>
        </p:nvSpPr>
        <p:spPr>
          <a:xfrm>
            <a:off x="3447288" y="85039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9CBEDA33-E976-9351-718C-56A752CC3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41732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E33F2DB-CFDB-9310-3EDE-C9F143C8F698}"/>
              </a:ext>
            </a:extLst>
          </p:cNvPr>
          <p:cNvSpPr/>
          <p:nvPr/>
        </p:nvSpPr>
        <p:spPr>
          <a:xfrm>
            <a:off x="274320" y="141732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F1751D4-19DD-58FA-30C6-57E9FCD08089}"/>
              </a:ext>
            </a:extLst>
          </p:cNvPr>
          <p:cNvSpPr/>
          <p:nvPr/>
        </p:nvSpPr>
        <p:spPr>
          <a:xfrm>
            <a:off x="731520" y="141732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environment</a:t>
            </a:r>
            <a:endParaRPr lang="en-US" sz="12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08CE6976-F12B-8E01-38DE-E4F63422F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141732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7580F4DE-DF26-C3F6-53C0-BA32742F8138}"/>
              </a:ext>
            </a:extLst>
          </p:cNvPr>
          <p:cNvSpPr/>
          <p:nvPr/>
        </p:nvSpPr>
        <p:spPr>
          <a:xfrm>
            <a:off x="3447288" y="149047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create -n myenv -c conda-forge python=3.11 -y</a:t>
            </a:r>
            <a:endParaRPr lang="en-US" sz="11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7DC05D83-BECB-27A1-9BCA-7701C2CC3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05740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5D5DBF55-9C84-8AE2-01CC-C909A46301C7}"/>
              </a:ext>
            </a:extLst>
          </p:cNvPr>
          <p:cNvSpPr/>
          <p:nvPr/>
        </p:nvSpPr>
        <p:spPr>
          <a:xfrm>
            <a:off x="274320" y="205740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A42D9AA-1155-53B5-6F54-38685CE90D07}"/>
              </a:ext>
            </a:extLst>
          </p:cNvPr>
          <p:cNvSpPr/>
          <p:nvPr/>
        </p:nvSpPr>
        <p:spPr>
          <a:xfrm>
            <a:off x="731520" y="20574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— prompt changes to (myenv)!</a:t>
            </a:r>
            <a:endParaRPr lang="en-US"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7FC37B24-8455-E097-5F4B-A576DD88A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205740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5D730EA4-18A5-961F-1455-F92CE3AA0A66}"/>
              </a:ext>
            </a:extLst>
          </p:cNvPr>
          <p:cNvSpPr/>
          <p:nvPr/>
        </p:nvSpPr>
        <p:spPr>
          <a:xfrm>
            <a:off x="3447288" y="213055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myenv</a:t>
            </a:r>
            <a:endParaRPr lang="en-US" sz="11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DBBFEBFA-3EE9-6B7C-CE8B-7F120709F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9748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142F72BA-3C59-CFA9-E9B7-98A5B650121B}"/>
              </a:ext>
            </a:extLst>
          </p:cNvPr>
          <p:cNvSpPr/>
          <p:nvPr/>
        </p:nvSpPr>
        <p:spPr>
          <a:xfrm>
            <a:off x="274320" y="269748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16DEA0A-444B-D54B-84DF-70CC9CB1424E}"/>
              </a:ext>
            </a:extLst>
          </p:cNvPr>
          <p:cNvSpPr/>
          <p:nvPr/>
        </p:nvSpPr>
        <p:spPr>
          <a:xfrm>
            <a:off x="731520" y="26974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packages</a:t>
            </a:r>
            <a:endParaRPr lang="en-US" sz="120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3B787B36-1412-4EDF-9426-6E2B4826E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269748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B3F4FC2-12D7-E0AF-F5FC-A744C03CDC62}"/>
              </a:ext>
            </a:extLst>
          </p:cNvPr>
          <p:cNvSpPr/>
          <p:nvPr/>
        </p:nvSpPr>
        <p:spPr>
          <a:xfrm>
            <a:off x="3447288" y="277063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install -c conda-forge pandas numpy -y</a:t>
            </a:r>
            <a:endParaRPr lang="en-US" sz="1100" dirty="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6AF750FF-E6EE-060A-F456-86DDB7D8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33756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2BFC3E39-7B30-C39E-4D51-D8DD72D4C21C}"/>
              </a:ext>
            </a:extLst>
          </p:cNvPr>
          <p:cNvSpPr/>
          <p:nvPr/>
        </p:nvSpPr>
        <p:spPr>
          <a:xfrm>
            <a:off x="274320" y="333756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0D108D3C-C84F-85ED-9DB0-CFA394DAE395}"/>
              </a:ext>
            </a:extLst>
          </p:cNvPr>
          <p:cNvSpPr/>
          <p:nvPr/>
        </p:nvSpPr>
        <p:spPr>
          <a:xfrm>
            <a:off x="731520" y="33375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what is installed</a:t>
            </a:r>
            <a:endParaRPr lang="en-US" sz="120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CACF88F2-25E4-55D8-6577-FBFB5DEBF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333756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1BFE5247-1455-2F6D-6218-28050247375B}"/>
              </a:ext>
            </a:extLst>
          </p:cNvPr>
          <p:cNvSpPr/>
          <p:nvPr/>
        </p:nvSpPr>
        <p:spPr>
          <a:xfrm>
            <a:off x="3447288" y="341071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list</a:t>
            </a:r>
            <a:endParaRPr lang="en-US" sz="1100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AE5CAA76-21F1-F32D-4E8D-BB6E7C8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977640"/>
            <a:ext cx="384048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9A05B0E2-924D-46F5-EF86-A7AD1DE371AE}"/>
              </a:ext>
            </a:extLst>
          </p:cNvPr>
          <p:cNvSpPr/>
          <p:nvPr/>
        </p:nvSpPr>
        <p:spPr>
          <a:xfrm>
            <a:off x="274320" y="3977640"/>
            <a:ext cx="3840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EBD3560F-1DB3-B4DA-DB41-9BC850AAE982}"/>
              </a:ext>
            </a:extLst>
          </p:cNvPr>
          <p:cNvSpPr/>
          <p:nvPr/>
        </p:nvSpPr>
        <p:spPr>
          <a:xfrm>
            <a:off x="731520" y="39776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Deactivate when done</a:t>
            </a:r>
            <a:endParaRPr lang="en-US" sz="1200" dirty="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F9F4D5DB-B6D2-5BAB-5AAD-F763030B4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3977640"/>
            <a:ext cx="5532120" cy="5029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31200113-D9D3-C9A7-0664-B927BE8E9F94}"/>
              </a:ext>
            </a:extLst>
          </p:cNvPr>
          <p:cNvSpPr/>
          <p:nvPr/>
        </p:nvSpPr>
        <p:spPr>
          <a:xfrm>
            <a:off x="3447288" y="4050792"/>
            <a:ext cx="5312664" cy="3566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deactivate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0723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One Environment Per Project!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315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mix software from different projects. Create one clean environment for each project: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70432"/>
            <a:ext cx="4114800" cy="1645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70432"/>
            <a:ext cx="4114800" cy="384048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17043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r_env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" y="158191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 4.5.0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11480" y="182880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r-survival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11480" y="207568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r-ggplot2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11480" y="2322576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r-dplyr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" y="258775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R statistics work</a:t>
            </a:r>
            <a:endParaRPr lang="en-US" sz="105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70432"/>
            <a:ext cx="4114800" cy="1645920"/>
          </a:xfrm>
          <a:prstGeom prst="rect">
            <a:avLst/>
          </a:prstGeom>
          <a:solidFill>
            <a:srgbClr val="EDE8F5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170432"/>
            <a:ext cx="411480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0" y="117043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python_env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00600" y="158191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Python 3.11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800600" y="182880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pandas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800600" y="207568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numpy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800600" y="2322576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scikit-learn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4800600" y="258775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Python analysis</a:t>
            </a:r>
            <a:endParaRPr lang="en-US" sz="105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4114800" cy="1645920"/>
          </a:xfrm>
          <a:prstGeom prst="rect">
            <a:avLst/>
          </a:prstGeom>
          <a:solidFill>
            <a:srgbClr val="EDE8F5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71800"/>
            <a:ext cx="41148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65760" y="297180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pytorch_env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11480" y="338328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Python 3.11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11480" y="363016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PyTorch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11480" y="3877056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CUDA toolkit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11480" y="4123944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torchvision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11480" y="438912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deep learning / GPU</a:t>
            </a:r>
            <a:endParaRPr lang="en-US" sz="1050" dirty="0"/>
          </a:p>
        </p:txBody>
      </p:sp>
      <p:sp>
        <p:nvSpPr>
          <p:cNvPr id="32" name="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971800"/>
            <a:ext cx="4114800" cy="1645920"/>
          </a:xfrm>
          <a:prstGeom prst="rect">
            <a:avLst/>
          </a:prstGeom>
          <a:solidFill>
            <a:srgbClr val="EDE8F5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2971800"/>
            <a:ext cx="4114800" cy="384048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754880" y="297180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gromacs_env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800600" y="338328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GROMACS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800600" y="363016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CUDA 11.2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4800600" y="3877056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MPI libraries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4800600" y="438912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molecular dynamics</a:t>
            </a:r>
            <a:endParaRPr lang="en-US" sz="1050" dirty="0"/>
          </a:p>
        </p:txBody>
      </p:sp>
      <p:sp>
        <p:nvSpPr>
          <p:cNvPr id="39" name="Shape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572000"/>
            <a:ext cx="8595360" cy="13716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 The Most Common Conda Mistake EVER!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LIVE DEMO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49808"/>
            <a:ext cx="8595360" cy="804672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 WRONG — space between conda and forge:</a:t>
            </a:r>
            <a:endParaRPr lang="en-US" sz="14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572768"/>
            <a:ext cx="8595360" cy="4572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1645920"/>
            <a:ext cx="837590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install -c conda forge pandas   ← SPACE! Package 'forge' not found!</a:t>
            </a:r>
            <a:endParaRPr lang="en-US" sz="11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121408"/>
            <a:ext cx="8595360" cy="804672"/>
          </a:xfrm>
          <a:prstGeom prst="rect">
            <a:avLst/>
          </a:prstGeom>
          <a:solidFill>
            <a:srgbClr val="D4EDDA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5760" y="2148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57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CORRECT — hyphen between conda and forge:</a:t>
            </a:r>
            <a:endParaRPr lang="en-US" sz="14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944368"/>
            <a:ext cx="8595360" cy="4572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84048" y="3017520"/>
            <a:ext cx="837590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install -c conda-forge pandas   ← HYPHEN! Works perfectly!</a:t>
            </a:r>
            <a:endParaRPr lang="en-US" sz="110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493008"/>
            <a:ext cx="8595360" cy="59436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65760" y="3493008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conda-forge = ONE word with hyphen — ALWAYS!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#1 mistake new users make. Now you will never forget it!</a:t>
            </a:r>
            <a:endParaRPr lang="en-US" sz="1300" dirty="0"/>
          </a:p>
        </p:txBody>
      </p:sp>
      <p:sp>
        <p:nvSpPr>
          <p:cNvPr id="19" name="Tex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16052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1" name="Tex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048" y="4572000"/>
            <a:ext cx="8375904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70432"/>
            <a:ext cx="8595360" cy="324612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" y="44805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🎉  Hands-On: Create Your First Environment!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LIVE DEMO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" y="749808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all do this together right now — follow along step by step: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84048" y="1243584"/>
            <a:ext cx="8375904" cy="30998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Step 1: Load Conda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 ~/miniconda3/etc/profile.d/conda.sh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Step 2: Create workshop environment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create -n workshop_env -c conda-forge python=3.11 -y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Step 3: Activate it — watch prompt change to (workshop_env)!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activate workshop_env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Step 4: Install pandas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conda install -c conda-forge pandas -y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Before Day 2 — Please Complete These!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4980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 makes perfect! Complete these before tomorrow's session:</a:t>
            </a:r>
            <a:endParaRPr lang="en-US" sz="14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88720"/>
            <a:ext cx="85953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88720"/>
            <a:ext cx="4572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18872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4672" y="1234440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to Tigerfish on your own:  ssh username@tigerfish.lsuhsc.edu</a:t>
            </a:r>
            <a:endParaRPr lang="en-US" sz="125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755648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755648"/>
            <a:ext cx="4572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74320" y="1755648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04672" y="1801368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your workshop environment:  conda activate workshop_env</a:t>
            </a:r>
            <a:endParaRPr lang="en-US" sz="125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322576"/>
            <a:ext cx="85953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322576"/>
            <a:ext cx="4572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74320" y="2322576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04672" y="2368296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your project folder structure:</a:t>
            </a:r>
            <a:endParaRPr lang="en-US" sz="125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89504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889504"/>
            <a:ext cx="4572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74320" y="2889504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04672" y="2935224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your storage usage:  du -sh ~/</a:t>
            </a:r>
            <a:endParaRPr lang="en-US" sz="125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456432"/>
            <a:ext cx="8595360" cy="5029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456432"/>
            <a:ext cx="457200" cy="50292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3456432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04672" y="3502152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me if you face any problems:  dmadir@lsuhsc.edu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74320" y="4206240"/>
            <a:ext cx="8595360" cy="32004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Tomorrow — Day 2: We submit REAL jobs on Tigerfish using SLURM!</a:t>
            </a:r>
            <a:endParaRPr lang="en-US" dirty="0"/>
          </a:p>
        </p:txBody>
      </p:sp>
      <p:sp>
        <p:nvSpPr>
          <p:cNvPr id="31" name="Tex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" y="452628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097280"/>
            <a:ext cx="8229600" cy="914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Thank You!</a:t>
            </a:r>
            <a:endParaRPr kumimoji="0" lang="en-US" sz="5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6000" y="2148840"/>
            <a:ext cx="4572000" cy="64008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you tomorrow for Day 2 — SLURM Job Scheduling!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288036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 Email anytime</a:t>
            </a:r>
            <a:endParaRPr lang="en-US" sz="1400" dirty="0"/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3246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43891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Why Do We Need HPC?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68580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yourself: Has any of these happened to you?</a:t>
            </a:r>
            <a:endParaRPr lang="en-US" sz="1500" dirty="0"/>
          </a:p>
        </p:txBody>
      </p:sp>
      <p:sp>
        <p:nvSpPr>
          <p:cNvPr id="8" name="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2743200" cy="30175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2743200" cy="6400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💻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6576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Laptop Crashed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5760" y="2286000"/>
            <a:ext cx="25603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 out of memory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a large analysis.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work lost!</a:t>
            </a:r>
            <a:endParaRPr lang="en-US" sz="13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143000"/>
            <a:ext cx="2743200" cy="30175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143000"/>
            <a:ext cx="2743200" cy="6400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0" y="114300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⏳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29184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Took Days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291840" y="2286000"/>
            <a:ext cx="25603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 running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3 days on laptop.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close it!</a:t>
            </a:r>
            <a:endParaRPr lang="en-US" sz="13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1143000"/>
            <a:ext cx="2743200" cy="301752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1143000"/>
            <a:ext cx="2743200" cy="6400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26480" y="114300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📊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6217920" y="18288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 Many Files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217920" y="2286000"/>
            <a:ext cx="25603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patient samples.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run all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same time!</a:t>
            </a:r>
            <a:endParaRPr lang="en-US" sz="1300" dirty="0"/>
          </a:p>
        </p:txBody>
      </p:sp>
      <p:sp>
        <p:nvSpPr>
          <p:cNvPr id="23" name="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4251960"/>
            <a:ext cx="8595360" cy="41148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65760" y="425196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Tigerfish solves ALL of this — and it is completely FREE for LSUHSC-NO researchers!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Your Laptop vs Tigerfish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715998"/>
              </p:ext>
            </p:extLst>
          </p:nvPr>
        </p:nvGraphicFramePr>
        <p:xfrm>
          <a:off x="274320" y="731520"/>
          <a:ext cx="8595360" cy="3931920"/>
        </p:xfrm>
        <a:graphic>
          <a:graphicData uri="http://schemas.openxmlformats.org/drawingml/2006/table">
            <a:tbl>
              <a:tblPr first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LAPTOP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DD0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TIGERFISH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1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CPUs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1,440 total (36 nodes × 40), </a:t>
                      </a:r>
                      <a:r>
                        <a:rPr lang="en-US" sz="1300" dirty="0" err="1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himem</a:t>
                      </a: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(1TB)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 GB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6,480 GB total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Storage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512 GB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Petabytes (BeeGFS)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Users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Just you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All LSUHSC-NO researchers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Availability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Crashes sometimes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Runs 24/7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GPU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Basic or none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Dedicated gpu01 node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 to you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own money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5572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Completely FREE!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What is Tigerfish?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31520"/>
            <a:ext cx="41148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 compute nodes — 40 CPUs, 180GB RAM each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GPU node — gpu01 (deep learning, CUDA)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High Memory node — himem01 (large datasets)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BeeGFS storage — accessible from all nodes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Connected to Open Science Grid (OSG) nationwide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Funded by NSF Grant #2018936</a:t>
            </a:r>
            <a:endParaRPr lang="en-US" sz="13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7724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" name="Tex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0" y="1325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754880" y="164592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Node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tigerfish.edu</a:t>
            </a:r>
            <a:endParaRPr lang="en-US" sz="1000" dirty="0"/>
          </a:p>
        </p:txBody>
      </p:sp>
      <p:sp>
        <p:nvSpPr>
          <p:cNvPr id="18" name="Tex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2834640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9" name="Tex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3127248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1" name="Tex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3566160"/>
            <a:ext cx="4206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3" name="Tex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" y="443484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Getting Your Tigerfish Account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402336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7315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Use Tigerfish?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1188720"/>
            <a:ext cx="3840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All LSUHSC-NO researchers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Research partners and collaborators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Students supporting research</a:t>
            </a:r>
            <a:endParaRPr lang="en-US" sz="1300" dirty="0"/>
          </a:p>
          <a:p>
            <a:pPr marL="190500" indent="-1905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Completely FREE to use!</a:t>
            </a:r>
            <a:endParaRPr lang="en-US" sz="13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731520"/>
            <a:ext cx="429768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0" y="7315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Request Account</a:t>
            </a:r>
            <a:endParaRPr lang="en-US" sz="1400" dirty="0"/>
          </a:p>
        </p:txBody>
      </p:sp>
      <p:sp>
        <p:nvSpPr>
          <p:cNvPr id="12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188720"/>
            <a:ext cx="4297680" cy="6400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188720"/>
            <a:ext cx="320040" cy="64008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0" y="1188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37760" y="123444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1: Email dmadir@lsuhsc.edu</a:t>
            </a:r>
            <a:endParaRPr lang="en-US" sz="115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993392"/>
            <a:ext cx="429768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993392"/>
            <a:ext cx="320040" cy="64008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0" y="1993392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37760" y="2039112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2: Include your full name,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 name, department,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purpose of use</a:t>
            </a:r>
            <a:endParaRPr lang="en-US" sz="115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2798064"/>
            <a:ext cx="4297680" cy="64008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2798064"/>
            <a:ext cx="320040" cy="64008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0" y="2798064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37760" y="2843784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3: Account created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1–2 business days</a:t>
            </a:r>
            <a:endParaRPr lang="en-US" sz="115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3602736"/>
            <a:ext cx="429768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3602736"/>
            <a:ext cx="320040" cy="640080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0" y="3602736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61D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937760" y="3648456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4: Login instructions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to your email</a:t>
            </a:r>
            <a:endParaRPr lang="en-US" sz="1150" dirty="0"/>
          </a:p>
        </p:txBody>
      </p:sp>
      <p:sp>
        <p:nvSpPr>
          <p:cNvPr id="29" name="Tex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" y="3182112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0" name="Tex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" y="3547872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61D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4294967295"/>
          </p:nvPr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Section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Connecting to Tigerfish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via SSH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9436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54880"/>
            <a:ext cx="9144000" cy="54864"/>
          </a:xfrm>
          <a:prstGeom prst="rect">
            <a:avLst/>
          </a:prstGeom>
          <a:solidFill>
            <a:srgbClr val="FDD023"/>
          </a:solidFill>
          <a:ln w="12700">
            <a:solidFill>
              <a:srgbClr val="FDD0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09744"/>
            <a:ext cx="9144000" cy="333756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>
            <a:spLocks noGrp="1"/>
          </p:cNvSpPr>
          <p:nvPr>
            <p:ph type="title" idx="4294967295"/>
          </p:nvPr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D02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Connecting to Tigerfish via SSH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731520"/>
            <a:ext cx="411480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73152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🏫  On Campus</a:t>
            </a:r>
            <a:endParaRPr lang="en-US" sz="14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1143000"/>
            <a:ext cx="4114800" cy="137160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17043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to LSU-Secure WiFi or Ethernet, then open terminal:</a:t>
            </a:r>
            <a:endParaRPr lang="en-US" sz="12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" y="1627632"/>
            <a:ext cx="4023360" cy="384048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29768" y="1700784"/>
            <a:ext cx="380390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ssh username@tigerfish.lsuhsc.edu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65760" y="2029968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'username' with your LSUHSC username</a:t>
            </a:r>
            <a:endParaRPr lang="en-US" sz="105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731520"/>
            <a:ext cx="4114800" cy="41148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754880" y="73152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🏠  Off Campus</a:t>
            </a:r>
            <a:endParaRPr lang="en-US" sz="14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143000"/>
            <a:ext cx="4114800" cy="1371600"/>
          </a:xfrm>
          <a:prstGeom prst="rect">
            <a:avLst/>
          </a:prstGeom>
          <a:solidFill>
            <a:srgbClr val="EDE8F5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846320" y="117043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1: Connect to VPN using Pulse Secure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2: Then SSH same as on campus:</a:t>
            </a:r>
            <a:endParaRPr lang="en-US" sz="1200" dirty="0"/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1691640"/>
            <a:ext cx="4023360" cy="384048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910328" y="1764792"/>
            <a:ext cx="380390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ssh username@tigerfish.lsuhsc.edu</a:t>
            </a:r>
            <a:endParaRPr lang="en-US" sz="110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2651760"/>
            <a:ext cx="8595360" cy="502920"/>
          </a:xfrm>
          <a:prstGeom prst="rect">
            <a:avLst/>
          </a:prstGeom>
          <a:solidFill>
            <a:srgbClr val="FFF3CD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26517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🖥️  Windows Users: Use MobaXterm, PowerShell, or Command Prompt — same command!</a:t>
            </a:r>
            <a:endParaRPr lang="en-US" sz="1300" dirty="0"/>
          </a:p>
        </p:txBody>
      </p:sp>
      <p:sp>
        <p:nvSpPr>
          <p:cNvPr id="22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246120"/>
            <a:ext cx="8595360" cy="365760"/>
          </a:xfrm>
          <a:prstGeom prst="rect">
            <a:avLst/>
          </a:prstGeom>
          <a:solidFill>
            <a:srgbClr val="461D7C"/>
          </a:solidFill>
          <a:ln w="12700">
            <a:solidFill>
              <a:srgbClr val="461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74320" y="32461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DD0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Login — Change Password Immediately!</a:t>
            </a:r>
            <a:endParaRPr lang="en-US" sz="140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" y="3639312"/>
            <a:ext cx="8595360" cy="685800"/>
          </a:xfrm>
          <a:prstGeom prst="rect">
            <a:avLst/>
          </a:prstGeom>
          <a:solidFill>
            <a:srgbClr val="1E1E1E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84048" y="3712464"/>
            <a:ext cx="8375904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passwd   # change your password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FF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exit     # logout when done</a:t>
            </a:r>
            <a:endParaRPr lang="en-US" sz="1100" dirty="0"/>
          </a:p>
        </p:txBody>
      </p:sp>
      <p:sp>
        <p:nvSpPr>
          <p:cNvPr id="27" name="Tex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6583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2637</Words>
  <Application>Microsoft Office PowerPoint</Application>
  <PresentationFormat>On-screen Show (16:9)</PresentationFormat>
  <Paragraphs>524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Courier New</vt:lpstr>
      <vt:lpstr>Office Theme</vt:lpstr>
      <vt:lpstr>Tigerfish HPC Cluster</vt:lpstr>
      <vt:lpstr>Today's Agenda</vt:lpstr>
      <vt:lpstr>Section 1 Introduction to HPC and Tigerfish</vt:lpstr>
      <vt:lpstr>Why Do We Need HPC?</vt:lpstr>
      <vt:lpstr>Your Laptop vs Tigerfish</vt:lpstr>
      <vt:lpstr>What is Tigerfish?</vt:lpstr>
      <vt:lpstr>Getting Your Tigerfish Account</vt:lpstr>
      <vt:lpstr>Section 2 Connecting to Tigerfish via SSH</vt:lpstr>
      <vt:lpstr>Connecting to Tigerfish via SSH</vt:lpstr>
      <vt:lpstr>Section 3 Linux Command Line Basics</vt:lpstr>
      <vt:lpstr>Linux — Just Typing Instead of Clicking</vt:lpstr>
      <vt:lpstr>Linux Commands — Follow Along!</vt:lpstr>
      <vt:lpstr>Linux Command Reference — Screenshot This!</vt:lpstr>
      <vt:lpstr>Understanding File Paths on Tigerfish</vt:lpstr>
      <vt:lpstr>Section 4 User Environment Overview</vt:lpstr>
      <vt:lpstr>Tigerfish Cluster — How It All Connects</vt:lpstr>
      <vt:lpstr>BeeGFS Shared Storage</vt:lpstr>
      <vt:lpstr>Section 5 Usage Guidelines &amp; Best Practices</vt:lpstr>
      <vt:lpstr>The 4 Golden Rules of Tigerfish</vt:lpstr>
      <vt:lpstr>⚠️  Protected Health Information — Very Important!</vt:lpstr>
      <vt:lpstr>⚠️  NEVER Run Jobs on Login Node!</vt:lpstr>
      <vt:lpstr>Be a Good Citizen — Storage Best Practices</vt:lpstr>
      <vt:lpstr>Section 6 Introduction to Shell Scripting</vt:lpstr>
      <vt:lpstr>What is Shell Scripting?</vt:lpstr>
      <vt:lpstr>Writing Your First Shell Script — Together!</vt:lpstr>
      <vt:lpstr>Shell Script → SLURM Script Connection</vt:lpstr>
      <vt:lpstr>Section 7 Conda Installation &amp; Environment Setup</vt:lpstr>
      <vt:lpstr>Why Do We Need Conda?</vt:lpstr>
      <vt:lpstr>Installing Miniconda – Do this only once</vt:lpstr>
      <vt:lpstr>Creating Environments  (Screenshot This!)</vt:lpstr>
      <vt:lpstr>One Environment Per Project!</vt:lpstr>
      <vt:lpstr>⚠️  The Most Common Conda Mistake EVER!</vt:lpstr>
      <vt:lpstr>🎉  Hands-On: Create Your First Environment!</vt:lpstr>
      <vt:lpstr>Before Day 2 — Please Complete These!</vt:lpstr>
      <vt:lpstr>Thank You!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Lallier, Thomas</cp:lastModifiedBy>
  <cp:revision>23</cp:revision>
  <dcterms:created xsi:type="dcterms:W3CDTF">2026-05-19T19:22:25Z</dcterms:created>
  <dcterms:modified xsi:type="dcterms:W3CDTF">2026-07-29T17:49:33Z</dcterms:modified>
</cp:coreProperties>
</file>