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93" r:id="rId25"/>
    <p:sldId id="281" r:id="rId26"/>
    <p:sldId id="282" r:id="rId27"/>
    <p:sldId id="283" r:id="rId28"/>
    <p:sldId id="284" r:id="rId29"/>
    <p:sldId id="292" r:id="rId30"/>
    <p:sldId id="285" r:id="rId31"/>
    <p:sldId id="286" r:id="rId32"/>
    <p:sldId id="287" r:id="rId33"/>
    <p:sldId id="288" r:id="rId34"/>
    <p:sldId id="291" r:id="rId3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500"/>
    <a:srgbClr val="237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5" autoAdjust="0"/>
    <p:restoredTop sz="86398" autoAdjust="0"/>
  </p:normalViewPr>
  <p:slideViewPr>
    <p:cSldViewPr snapToGrid="0" snapToObjects="1">
      <p:cViewPr varScale="1">
        <p:scale>
          <a:sx n="100" d="100"/>
          <a:sy n="100" d="100"/>
        </p:scale>
        <p:origin x="63" y="37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794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63C1E-EB00-F3F4-3B0E-D8C4E98CE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88C109-2165-C45D-CD6D-D5310A0F7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041558-1486-6805-0A97-06E303681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A6F9A-C705-B9B5-E3D5-DEE967B0F3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626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33FF0-87D1-65DD-3C5F-549140582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A29AA4-81AC-FF57-0639-435907E9A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ED0128-B316-798D-0346-DA7B587CCC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364BF-0183-2C31-1505-98C06FFFB4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89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11FA6-CF85-6ADA-0ECC-955A59BDD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C8841C-0065-F5BD-B62B-D56E3CC48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471F1-8F87-1BE2-B405-44D2E80FE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B42EF8-4828-590F-9423-BC1C7C9231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52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463040"/>
            <a:ext cx="9144000" cy="2103120"/>
          </a:xfrm>
          <a:prstGeom prst="rect">
            <a:avLst/>
          </a:prstGeom>
          <a:solidFill>
            <a:srgbClr val="2D1150"/>
          </a:solidFill>
          <a:ln w="12700">
            <a:solidFill>
              <a:srgbClr val="2D11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>
            <a:spLocks noGrp="1"/>
          </p:cNvSpPr>
          <p:nvPr>
            <p:ph type="title" idx="4294967295"/>
          </p:nvPr>
        </p:nvSpPr>
        <p:spPr>
          <a:xfrm>
            <a:off x="457200" y="1508760"/>
            <a:ext cx="8229600" cy="914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Tigerfish HPC Cluster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23774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 Workshop  —  Day 2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57200" y="30632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 Submission, SLURM Scripts and Workflows</a:t>
            </a:r>
            <a:endParaRPr lang="en-US" sz="15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0" y="3611880"/>
            <a:ext cx="3657600" cy="457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37490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300" dirty="0"/>
          </a:p>
        </p:txBody>
      </p:sp>
      <p:sp>
        <p:nvSpPr>
          <p:cNvPr id="10" name="Tex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4069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3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987CF5-5258-52BC-3131-41251B8CA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4785"/>
            <a:ext cx="1885071" cy="18850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D3DED9-9C2D-3E5A-A1F3-1FD594DFF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8495" y="583809"/>
            <a:ext cx="3327009" cy="8563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097280"/>
            <a:ext cx="8229600" cy="2743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Writing and Understanding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SLURM Scripts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Anatomy of a SLURM Script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SLURM script has exactly 3 parts — always in this order:</a:t>
            </a:r>
            <a:endParaRPr lang="en-US" sz="14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6217920" cy="352044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84048" y="1188720"/>
            <a:ext cx="5998464" cy="3374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                           # PART 1: Shell header — always first!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--job-name=my_analysis        # PART 2: SLURM instructions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--ntasks=1                    #   These look like comments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--cpus-per-task=4             #   but SLURM reads them!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--mem=16G                     #   Tell SLURM what you need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--time=02:00:00               #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--output=logs/%x_%j.out       #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--error=logs/%x_%j.err        #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  # PART 3: Your commands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myenv                         #   Load your environment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scripts/analysis.py                   #   Run your analysis!</a:t>
            </a:r>
            <a:endParaRPr lang="en-US" sz="11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9400" y="1234440"/>
            <a:ext cx="2286000" cy="34747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675120" y="1234440"/>
            <a:ext cx="2194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 Always first line!</a:t>
            </a:r>
            <a:endParaRPr lang="en-US" sz="115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9400" y="2029968"/>
            <a:ext cx="2286000" cy="34747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675120" y="2029968"/>
            <a:ext cx="2194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 SLURM reads these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629400" y="2941202"/>
            <a:ext cx="2286000" cy="34747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r>
              <a:rPr lang="en-US" sz="1150" b="1" dirty="0">
                <a:solidFill>
                  <a:srgbClr val="461D7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← Load Conda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5" name="Tex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75120" y="4160520"/>
            <a:ext cx="2194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632918" y="3528001"/>
            <a:ext cx="2286000" cy="34747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r>
              <a:rPr lang="en-US" sz="1150" b="1" dirty="0">
                <a:solidFill>
                  <a:srgbClr val="461D7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← Your command!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7" name="Tex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75120" y="4462272"/>
            <a:ext cx="2194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#SBATCH Options Explained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703061"/>
              </p:ext>
            </p:extLst>
          </p:nvPr>
        </p:nvGraphicFramePr>
        <p:xfrm>
          <a:off x="274320" y="713232"/>
          <a:ext cx="8595360" cy="4069080"/>
        </p:xfrm>
        <a:graphic>
          <a:graphicData uri="http://schemas.openxmlformats.org/drawingml/2006/table">
            <a:tbl>
              <a:tblPr firstRow="1"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MEANING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EXAMPLE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--job-name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Name shown when you check squeue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--job-name=cancer_analysis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--ntasks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Number of separate processes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--ntasks=1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--cpus-per-task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CPUs given to each process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--cpus-per-task=8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--mem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memory for the job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--mem=32G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--time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Maximum time allowed HH:MM:SS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--time=04:00:00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--partition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Which group of nodes to use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--partition=gpu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--output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Where to save printed output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--output=logs/%x_%j.out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--error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Where to save error messages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--error=logs/%x_%j.err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--array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Create multiple tasks at once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--array=1-50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--gres=gpu:1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Request a GPU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--gres=gpu:1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--dependency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Wait for another job first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--dependency=afterok:12345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How Many CPUs and How Much Memory to Request?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question from users! Follow these simple rules:</a:t>
            </a:r>
            <a:endParaRPr lang="en-US" sz="14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43000"/>
            <a:ext cx="4114800" cy="201168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43000"/>
            <a:ext cx="4114800" cy="3657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114300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🖥️  CPUs — How Many?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84048" y="1554480"/>
            <a:ext cx="3895344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Python or R script → 1 CPU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Parallel code (multiprocessing, parallel) → 8-16 CPUs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GPU job → 8 CPUs (to feed data to GPU)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sure? → Start with 4 CPUs!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job: check seff and adjust!</a:t>
            </a:r>
            <a:endParaRPr lang="en-US" sz="12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143000"/>
            <a:ext cx="4206240" cy="201168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143000"/>
            <a:ext cx="4206240" cy="3657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54880" y="114300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💾  Memory — How Much?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73168" y="1554480"/>
            <a:ext cx="3986784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rule:  data file size × 3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data &lt; 1GB → request 8G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 1–10GB  → request 32G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10–50GB  → request 64G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Huge 50GB+     → request 128G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sure? → Start with 16G!</a:t>
            </a:r>
            <a:endParaRPr lang="en-US" sz="12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246120"/>
            <a:ext cx="4114800" cy="14173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246120"/>
            <a:ext cx="4114800" cy="3657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65760" y="324612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⏰  Time — How Long?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84048" y="3657600"/>
            <a:ext cx="389534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rule:  laptop time × 0.5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Tigerfish is faster than your laptop!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add 30 minutes buffer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 killed if time runs out!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3246120"/>
            <a:ext cx="4206240" cy="1417320"/>
          </a:xfrm>
          <a:prstGeom prst="rect">
            <a:avLst/>
          </a:prstGeom>
          <a:solidFill>
            <a:srgbClr val="FFF3CD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54880" y="329184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Golden Rule: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754880" y="3639312"/>
            <a:ext cx="4023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small → run job → check seff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adjust for next run!</a:t>
            </a:r>
            <a:endParaRPr lang="en-US" sz="1250" dirty="0"/>
          </a:p>
          <a:p>
            <a:pPr marL="0" indent="0">
              <a:buNone/>
            </a:pP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2-3 runs you will know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exactly what your job needs!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097280"/>
            <a:ext cx="8229600" cy="2743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Submitting Jobs and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Monitoring Status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Submitting Your First SLURM Job!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77240"/>
            <a:ext cx="384048" cy="5303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777240"/>
            <a:ext cx="38404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31520" y="822960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logs folder first!</a:t>
            </a:r>
            <a:endParaRPr lang="en-US" sz="12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3280" y="777240"/>
            <a:ext cx="5440680" cy="530352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493008" y="850392"/>
            <a:ext cx="522122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mkdir -p logs</a:t>
            </a:r>
            <a:endParaRPr lang="en-US" sz="110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435608"/>
            <a:ext cx="384048" cy="5303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74320" y="1435608"/>
            <a:ext cx="38404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31520" y="148132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your SLURM script</a:t>
            </a:r>
            <a:endParaRPr lang="en-US" sz="12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3280" y="1435608"/>
            <a:ext cx="5440680" cy="530352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493008" y="1508760"/>
            <a:ext cx="522122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nano scripts/run_job.sh</a:t>
            </a:r>
            <a:endParaRPr lang="en-US" sz="110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093976"/>
            <a:ext cx="384048" cy="5303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74320" y="2093976"/>
            <a:ext cx="38404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31520" y="2139696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 the job</a:t>
            </a:r>
            <a:endParaRPr lang="en-US" sz="1200" dirty="0"/>
          </a:p>
        </p:txBody>
      </p:sp>
      <p:sp>
        <p:nvSpPr>
          <p:cNvPr id="22" name="Shap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3280" y="2093976"/>
            <a:ext cx="5440680" cy="530352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493008" y="2167128"/>
            <a:ext cx="522122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sbatch scripts/run_job.sh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Output: Submitted batch job 12345</a:t>
            </a:r>
            <a:endParaRPr lang="en-US" sz="1100" dirty="0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752344"/>
            <a:ext cx="384048" cy="5303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74320" y="2752344"/>
            <a:ext cx="38404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31520" y="2798064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job status</a:t>
            </a:r>
            <a:endParaRPr lang="en-US" sz="1200" dirty="0"/>
          </a:p>
        </p:txBody>
      </p:sp>
      <p:sp>
        <p:nvSpPr>
          <p:cNvPr id="27" name="Shap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3280" y="2752344"/>
            <a:ext cx="5440680" cy="530352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493008" y="2825496"/>
            <a:ext cx="522122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squeue -u username</a:t>
            </a:r>
            <a:endParaRPr lang="en-US" sz="1100" dirty="0"/>
          </a:p>
        </p:txBody>
      </p:sp>
      <p:sp>
        <p:nvSpPr>
          <p:cNvPr id="29" name="Shap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410712"/>
            <a:ext cx="384048" cy="5303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74320" y="3410712"/>
            <a:ext cx="38404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31520" y="3456432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output live while running</a:t>
            </a:r>
            <a:endParaRPr lang="en-US" sz="1200" dirty="0"/>
          </a:p>
        </p:txBody>
      </p:sp>
      <p:sp>
        <p:nvSpPr>
          <p:cNvPr id="32" name="Shap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3280" y="3410712"/>
            <a:ext cx="5440680" cy="530352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493008" y="3483864"/>
            <a:ext cx="522122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tail -f logs/myjob_12345.out     # Ctrl+C to stop</a:t>
            </a:r>
            <a:endParaRPr lang="en-US" sz="1100" dirty="0"/>
          </a:p>
        </p:txBody>
      </p:sp>
      <p:sp>
        <p:nvSpPr>
          <p:cNvPr id="34" name="Shap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069080"/>
            <a:ext cx="384048" cy="5303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274320" y="4069080"/>
            <a:ext cx="38404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731520" y="4114800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job finishes — check results</a:t>
            </a:r>
            <a:endParaRPr lang="en-US" sz="1200" dirty="0"/>
          </a:p>
        </p:txBody>
      </p:sp>
      <p:sp>
        <p:nvSpPr>
          <p:cNvPr id="37" name="Shape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3280" y="4069080"/>
            <a:ext cx="5440680" cy="530352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3493008" y="4142232"/>
            <a:ext cx="522122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seff 12345   # check efficiency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Understanding Job Status 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squeue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Run:  squeue -u username    to see your jobs. What do the status codes mean?</a:t>
            </a:r>
            <a:endParaRPr lang="en-US" sz="135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203105"/>
              </p:ext>
            </p:extLst>
          </p:nvPr>
        </p:nvGraphicFramePr>
        <p:xfrm>
          <a:off x="274320" y="1115568"/>
          <a:ext cx="8595360" cy="3528060"/>
        </p:xfrm>
        <a:graphic>
          <a:graphicData uri="http://schemas.openxmlformats.org/drawingml/2006/table">
            <a:tbl>
              <a:tblPr firstRow="1"/>
              <a:tblGrid>
                <a:gridCol w="109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STATE CODE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FULL NAME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IT MEANS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ACTION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1557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</a:t>
                      </a:r>
                      <a:endParaRPr lang="en-US" sz="14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D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Running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Job is running right now!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i="1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Wait for it to finish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85640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PD</a:t>
                      </a:r>
                      <a:endParaRPr lang="en-US" sz="14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Pending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Waiting in queue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i="1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Wait — see next slide!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CG</a:t>
                      </a:r>
                      <a:endParaRPr lang="en-US" sz="14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Completing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Almost done cleaning up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i="1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Wait a moment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F</a:t>
                      </a:r>
                      <a:endParaRPr lang="en-US" sz="14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Failed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Job failed with error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i="1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 error file!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TO</a:t>
                      </a:r>
                      <a:endParaRPr lang="en-US" sz="14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Timeout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Ran out of time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i="1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Increase --time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CA</a:t>
                      </a:r>
                      <a:endParaRPr lang="en-US" sz="14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Cancelled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Job was cancelled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i="1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Resubmit if needed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OOM</a:t>
                      </a:r>
                      <a:endParaRPr lang="en-US" sz="14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Out of Memory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Ran out of RAM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i="1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Increase --mem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645152"/>
            <a:ext cx="8595360" cy="914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Why is My Job Pending (PD)?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" y="713232"/>
            <a:ext cx="6400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 = Pending. Your job is waiting. But WHY? Check the REASON column in squeue:</a:t>
            </a:r>
            <a:endParaRPr lang="en-US" sz="135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557223"/>
              </p:ext>
            </p:extLst>
          </p:nvPr>
        </p:nvGraphicFramePr>
        <p:xfrm>
          <a:off x="274320" y="1115568"/>
          <a:ext cx="8595360" cy="3200400"/>
        </p:xfrm>
        <a:graphic>
          <a:graphicData uri="http://schemas.openxmlformats.org/drawingml/2006/table">
            <a:tbl>
              <a:tblPr firstRow="1"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REASON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IT MEANS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TO DO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Resources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 enough free nodes right now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Wait — nodes will free up soon!</a:t>
                      </a:r>
                      <a:endParaRPr lang="en-US" sz="110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Priority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Other jobs have higher priority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Wait your turn in the queue</a:t>
                      </a:r>
                      <a:endParaRPr lang="en-US" sz="11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Dependency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Waiting for another job to finish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Normal — check that job with squeue</a:t>
                      </a:r>
                      <a:endParaRPr lang="en-US" sz="110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JobArrayTaskLimit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Array throttle limiting tasks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 your --array=%N setting</a:t>
                      </a:r>
                      <a:endParaRPr lang="en-US" sz="110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BeginTime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Scheduled for a specific time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Will start automatically</a:t>
                      </a:r>
                      <a:endParaRPr lang="en-US" sz="110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QOSMaxCpuPerUser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 hit the CPU limit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Contact admin — dmadir@lsuhsc.edu</a:t>
                      </a:r>
                      <a:endParaRPr lang="en-US" sz="110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ReqNodeNotAvail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Requested node is unavailable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Contact admin to check nodes</a:t>
                      </a:r>
                      <a:endParaRPr lang="en-US" sz="110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Tex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389120"/>
            <a:ext cx="5943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3" name="Tex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048" y="4754880"/>
            <a:ext cx="8375904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097280"/>
            <a:ext cx="8229600" cy="2743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Errors — Types,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Checking and Fixing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Output and Error Files — Always Check Both!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job creates two files automatically. These tell you everything about what happened:</a:t>
            </a:r>
            <a:endParaRPr lang="en-US" sz="135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4114800" cy="292608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4114800" cy="3657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1115568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📄  Output File (.out)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84048" y="1527048"/>
            <a:ext cx="3895344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Contains everything that printed during job: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Your echo statements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Progress messages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Python/R print output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Shows job ran successfully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with: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 logs/jobname_12345.out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LIVE while running: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tail -f logs/jobname_12345.out</a:t>
            </a:r>
            <a:endParaRPr lang="en-US" sz="12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115568"/>
            <a:ext cx="4206240" cy="2926080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115568"/>
            <a:ext cx="4206240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54880" y="111556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 Error File (.err)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73168" y="1527048"/>
            <a:ext cx="3986784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Contains what went WRONG: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Error messages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Warnings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Missing files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Wrong conda env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Out of memory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with: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 logs/jobname_12345.err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empty → job probably succeeded! ✅</a:t>
            </a:r>
            <a:endParaRPr lang="en-US" sz="12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133088"/>
            <a:ext cx="8595360" cy="53035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65760" y="4133088"/>
            <a:ext cx="8412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Filename format:  %x = job name   %j = job ID   %A = array job ID   %a = task number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Example: cancer_analysis_12345.out  or  array_job_12345_3.err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Day 2 — Agenda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77240"/>
            <a:ext cx="411480" cy="438912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74320" y="777240"/>
            <a:ext cx="411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777240"/>
            <a:ext cx="8046720" cy="438912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0120" y="777240"/>
            <a:ext cx="7772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SLURM Scheduling</a:t>
            </a:r>
            <a:endParaRPr lang="en-US" sz="15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325880"/>
            <a:ext cx="411480" cy="438912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74320" y="1325880"/>
            <a:ext cx="411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1325880"/>
            <a:ext cx="804672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1325880"/>
            <a:ext cx="7772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Copying Files and Project Setup</a:t>
            </a:r>
            <a:endParaRPr lang="en-US" sz="15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874520"/>
            <a:ext cx="411480" cy="438912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74320" y="1874520"/>
            <a:ext cx="411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1874520"/>
            <a:ext cx="8046720" cy="438912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60120" y="1874520"/>
            <a:ext cx="7772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Writing and Understanding SLURM Scripts</a:t>
            </a:r>
            <a:endParaRPr lang="en-US" sz="150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423160"/>
            <a:ext cx="411480" cy="438912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74320" y="2423160"/>
            <a:ext cx="411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2423160"/>
            <a:ext cx="804672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60120" y="2423160"/>
            <a:ext cx="7772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Submitting Jobs and Monitoring Status</a:t>
            </a:r>
            <a:endParaRPr lang="en-US" sz="1500" dirty="0"/>
          </a:p>
        </p:txBody>
      </p:sp>
      <p:sp>
        <p:nvSpPr>
          <p:cNvPr id="23" name="Shap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971800"/>
            <a:ext cx="411480" cy="438912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274320" y="2971800"/>
            <a:ext cx="411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25" name="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2971800"/>
            <a:ext cx="8046720" cy="438912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60120" y="2971800"/>
            <a:ext cx="7772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Errors — Types, Checking and Fixing</a:t>
            </a:r>
            <a:endParaRPr lang="en-US" sz="1500" dirty="0"/>
          </a:p>
        </p:txBody>
      </p:sp>
      <p:sp>
        <p:nvSpPr>
          <p:cNvPr id="27" name="Shap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520440"/>
            <a:ext cx="411480" cy="438912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274320" y="3520440"/>
            <a:ext cx="411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600" dirty="0"/>
          </a:p>
        </p:txBody>
      </p:sp>
      <p:sp>
        <p:nvSpPr>
          <p:cNvPr id="29" name="Shap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3520440"/>
            <a:ext cx="804672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60120" y="3520440"/>
            <a:ext cx="7772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Job Types and Workflows</a:t>
            </a:r>
            <a:endParaRPr lang="en-US" sz="1500" dirty="0"/>
          </a:p>
        </p:txBody>
      </p:sp>
      <p:sp>
        <p:nvSpPr>
          <p:cNvPr id="31" name="Shap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069080"/>
            <a:ext cx="411480" cy="438912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274320" y="4069080"/>
            <a:ext cx="411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600" dirty="0"/>
          </a:p>
        </p:txBody>
      </p:sp>
      <p:sp>
        <p:nvSpPr>
          <p:cNvPr id="33" name="Shape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4069080"/>
            <a:ext cx="8046720" cy="438912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960120" y="4069080"/>
            <a:ext cx="7772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Conda in SLURM and Managing Environments</a:t>
            </a:r>
            <a:endParaRPr lang="en-US" sz="1500" dirty="0"/>
          </a:p>
        </p:txBody>
      </p:sp>
      <p:sp>
        <p:nvSpPr>
          <p:cNvPr id="35" name="Tex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828032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Common Errors and How to Fix Them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" y="713232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error file first:  cat logs/jobname_12345.err    Full list in documentation!</a:t>
            </a:r>
            <a:endParaRPr lang="en-US" sz="13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486989"/>
              </p:ext>
            </p:extLst>
          </p:nvPr>
        </p:nvGraphicFramePr>
        <p:xfrm>
          <a:off x="274320" y="1078992"/>
          <a:ext cx="8595360" cy="3611880"/>
        </p:xfrm>
        <a:graphic>
          <a:graphicData uri="http://schemas.openxmlformats.org/drawingml/2006/table">
            <a:tbl>
              <a:tblPr firstRow="1"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ERROR MESSAGE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CAUSE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conda: command not found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Forgot to source Conda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Add source ~/miniconda3/etc/profile.d/conda.sh</a:t>
                      </a:r>
                      <a:endParaRPr lang="en-US" sz="10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FileNotFoundError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Wrong file path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 full path is correct</a:t>
                      </a:r>
                      <a:endParaRPr lang="en-US" sz="10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MemoryError /  Killed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 enough memory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Increase --mem</a:t>
                      </a:r>
                      <a:endParaRPr lang="en-US" sz="10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CANCELLED at time limit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Job ran out of time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Increase --time</a:t>
                      </a:r>
                      <a:endParaRPr lang="en-US" sz="10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ModuleNotFoundError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Package not in environment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conda install -c conda-forge package</a:t>
                      </a:r>
                      <a:endParaRPr lang="en-US" sz="10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Permission denied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Wrong file permissions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chmod +x script.sh</a:t>
                      </a:r>
                      <a:endParaRPr lang="en-US" sz="10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 such file or directory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Wrong path or missing folder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 path and mkdir -p logs</a:t>
                      </a:r>
                      <a:endParaRPr lang="en-US" sz="10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721C2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Segmentation fault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Software crash or bug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Email dmadir@lsuhsc.edu with job ID</a:t>
                      </a:r>
                      <a:endParaRPr lang="en-US" sz="10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736592"/>
            <a:ext cx="859536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Test Your Script Interactively Before Submitting!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LIVE DEMO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test with a small dataset interactively BEFORE submitting a long job. Saves hours!</a:t>
            </a:r>
            <a:endParaRPr lang="en-US" sz="135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411480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4320" y="1115568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Interactive Session:</a:t>
            </a:r>
            <a:endParaRPr lang="en-US" sz="13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527048"/>
            <a:ext cx="4114800" cy="1919537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84048" y="1600200"/>
            <a:ext cx="3895344" cy="24140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srun --ntasks=1 \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--cpus-per-task=2 \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--mem=8G \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--time=00:30:00 \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--pty bash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Prompt changes!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[dmadir@tigerfish ~]$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becomes: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[dmadir@node05 ~]$</a:t>
            </a:r>
            <a:endParaRPr lang="en-US" sz="110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19" y="3464873"/>
            <a:ext cx="4206241" cy="1516497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84048" y="3611177"/>
            <a:ext cx="3895344" cy="10431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Now test your script: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myenv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scripts/analysis.py \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--input data/small_test.csv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Fix errors immediately!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When working → exit and sbatch!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exit</a:t>
            </a:r>
            <a:endParaRPr lang="en-US" sz="11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115568"/>
            <a:ext cx="420624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63440" y="1115568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Flowchart:</a:t>
            </a:r>
            <a:endParaRPr lang="en-US" sz="1300" dirty="0"/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0" y="1572768"/>
            <a:ext cx="2926080" cy="59436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303520" y="1572768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interactive session</a:t>
            </a:r>
            <a:endParaRPr lang="en-US" sz="125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20840" y="2167128"/>
            <a:ext cx="54864" cy="210312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0" y="2377440"/>
            <a:ext cx="2926080" cy="59436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303520" y="2377440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script with small data</a:t>
            </a:r>
            <a:endParaRPr lang="en-US" sz="1250" dirty="0"/>
          </a:p>
        </p:txBody>
      </p:sp>
      <p:sp>
        <p:nvSpPr>
          <p:cNvPr id="23" name="Shap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20840" y="2971800"/>
            <a:ext cx="54864" cy="210312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0" y="3182112"/>
            <a:ext cx="2926080" cy="59436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303520" y="3182112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it work?</a:t>
            </a:r>
            <a:endParaRPr lang="en-US" sz="1250" dirty="0"/>
          </a:p>
        </p:txBody>
      </p:sp>
      <p:sp>
        <p:nvSpPr>
          <p:cNvPr id="26" name="Shap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4041648"/>
            <a:ext cx="1828800" cy="548640"/>
          </a:xfrm>
          <a:prstGeom prst="rect">
            <a:avLst/>
          </a:prstGeom>
          <a:solidFill>
            <a:srgbClr val="D4EDDA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663440" y="404164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557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✅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1557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sbatch script.sh</a:t>
            </a:r>
            <a:endParaRPr lang="en-US" sz="1100" dirty="0"/>
          </a:p>
        </p:txBody>
      </p:sp>
      <p:sp>
        <p:nvSpPr>
          <p:cNvPr id="28" name="Shape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40880" y="4041648"/>
            <a:ext cx="1828800" cy="548640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040880" y="404164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721C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❌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721C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error → retry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Checking Job Efficiency with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seff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— Always Do This!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LIVE DEMO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seff after EVERY job finishes. It tells you if you requested too much or too little:</a:t>
            </a:r>
            <a:endParaRPr lang="en-US" sz="135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2743200" cy="384048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1188720"/>
            <a:ext cx="2523744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seff 12345</a:t>
            </a:r>
            <a:endParaRPr lang="en-US" sz="11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536192"/>
            <a:ext cx="8595360" cy="18288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84048" y="1609344"/>
            <a:ext cx="8375904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Job ID: 12345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Cores per node: 4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CPU Utilized: 00:45:00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CPU Efficiency: 22%         ← too many CPUs!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Memory Utilized: 8.50 GB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Memory Efficiency: 26.56%  ← too much memory!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Wallclock time: 00:51:03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Wall-clock efficiency: 85% ← good time estimate</a:t>
            </a:r>
            <a:endParaRPr lang="en-US" sz="11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78987"/>
              </p:ext>
            </p:extLst>
          </p:nvPr>
        </p:nvGraphicFramePr>
        <p:xfrm>
          <a:off x="274320" y="3429000"/>
          <a:ext cx="8595360" cy="1645920"/>
        </p:xfrm>
        <a:graphic>
          <a:graphicData uri="http://schemas.openxmlformats.org/drawingml/2006/table">
            <a:tbl>
              <a:tblPr firstRow="1"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EFFICIENCY READING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IT MEANS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ACTION FOR NEXT RUN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333333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CPU &lt; 50%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Too many CPUs requested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Reduce --cpus-per-task</a:t>
                      </a:r>
                      <a:endParaRPr lang="en-US" sz="11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333333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CPU 50-80%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Acceptable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2379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Keep same or slightly reduce</a:t>
                      </a:r>
                      <a:endParaRPr lang="en-US" sz="1150" dirty="0">
                        <a:solidFill>
                          <a:srgbClr val="2379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333333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CPU &gt; 80%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D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Great CPU usage!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D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1A75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Keep same ✅</a:t>
                      </a:r>
                      <a:endParaRPr lang="en-US" sz="1150" dirty="0">
                        <a:solidFill>
                          <a:srgbClr val="1A75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333333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Memory &lt; 30%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Too much memory requested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1A75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Reduce --mem</a:t>
                      </a:r>
                      <a:endParaRPr lang="en-US" sz="1150" dirty="0">
                        <a:solidFill>
                          <a:srgbClr val="1A75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333333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Memory &gt; 90%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Dangerously close to limit!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1A75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Increase --mem ⚠️</a:t>
                      </a:r>
                      <a:endParaRPr lang="en-US" sz="1150" dirty="0">
                        <a:solidFill>
                          <a:srgbClr val="1A75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097280"/>
            <a:ext cx="8229600" cy="2743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Common Job Types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and Workflows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F56EB7-64AC-0221-27D3-E01F2EA42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CF9DAAB-E02D-379D-8677-3D9C3C1FD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C23C23E-B410-AD40-72DF-4B8B45D04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D81D5A9-3AE4-B052-316B-9589913A0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BDB088B-B0BF-EBC4-7116-F5E399784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AE1113A-2A47-2DF2-AAC0-B3B61D32DE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Job Types Available on Tigerfish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C6AE997-43CC-2576-1887-493DF6AEB63E}"/>
              </a:ext>
            </a:extLst>
          </p:cNvPr>
          <p:cNvSpPr/>
          <p:nvPr/>
        </p:nvSpPr>
        <p:spPr>
          <a:xfrm>
            <a:off x="274320" y="713232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the right job type for your work:</a:t>
            </a:r>
            <a:endParaRPr lang="en-US" sz="14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B36E48F-5A3D-B6F4-B089-F7909C1E2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2743200" cy="169164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C6808CE8-8CE5-FBB5-C5B3-41926B77B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274320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82071EE4-E3E5-7F6C-BF01-BC22366E7F91}"/>
              </a:ext>
            </a:extLst>
          </p:cNvPr>
          <p:cNvSpPr/>
          <p:nvPr/>
        </p:nvSpPr>
        <p:spPr>
          <a:xfrm>
            <a:off x="365760" y="111556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🔵  Serial Job</a:t>
            </a:r>
            <a:endParaRPr lang="en-US" sz="13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C83624F-245B-5E1F-3D33-4F42B38F5FB3}"/>
              </a:ext>
            </a:extLst>
          </p:cNvPr>
          <p:cNvSpPr/>
          <p:nvPr/>
        </p:nvSpPr>
        <p:spPr>
          <a:xfrm>
            <a:off x="365760" y="161848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task, one CPU</a:t>
            </a:r>
            <a:endParaRPr lang="en-US" sz="125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4CF61B88-F41A-91D1-F130-D93B891EBC71}"/>
              </a:ext>
            </a:extLst>
          </p:cNvPr>
          <p:cNvSpPr/>
          <p:nvPr/>
        </p:nvSpPr>
        <p:spPr>
          <a:xfrm>
            <a:off x="365760" y="2121408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When: Simple Python/R scripts</a:t>
            </a:r>
            <a:endParaRPr lang="en-US" sz="115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6316EEA5-FF9F-1526-53A4-79334EC60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46120" y="1115568"/>
            <a:ext cx="2743200" cy="1691640"/>
          </a:xfrm>
          <a:prstGeom prst="rect">
            <a:avLst/>
          </a:prstGeom>
          <a:solidFill>
            <a:srgbClr val="EDE8F5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72048B53-0CF3-0D5C-CFE8-C2FF7ADF3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46120" y="1115568"/>
            <a:ext cx="2743200" cy="457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6CDE206-5FD5-FF2B-D262-A95EBCB82AA4}"/>
              </a:ext>
            </a:extLst>
          </p:cNvPr>
          <p:cNvSpPr/>
          <p:nvPr/>
        </p:nvSpPr>
        <p:spPr>
          <a:xfrm>
            <a:off x="3337560" y="111556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 Array Job</a:t>
            </a:r>
            <a:endParaRPr lang="en-US" sz="13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0A5096C1-820B-FDB6-4EA8-0771922A0550}"/>
              </a:ext>
            </a:extLst>
          </p:cNvPr>
          <p:cNvSpPr/>
          <p:nvPr/>
        </p:nvSpPr>
        <p:spPr>
          <a:xfrm>
            <a:off x="3337560" y="161848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script, many samples</a:t>
            </a:r>
            <a:endParaRPr lang="en-US" sz="125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6E98E498-D2F0-BA41-6849-A2107452A6A4}"/>
              </a:ext>
            </a:extLst>
          </p:cNvPr>
          <p:cNvSpPr/>
          <p:nvPr/>
        </p:nvSpPr>
        <p:spPr>
          <a:xfrm>
            <a:off x="3337560" y="2121408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50" b="1" i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When: 50 patient samples</a:t>
            </a:r>
            <a:endParaRPr lang="en-US" sz="115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23A28E41-B84F-7BE9-4438-4277D9163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0" y="1115568"/>
            <a:ext cx="2743200" cy="1691640"/>
          </a:xfrm>
          <a:prstGeom prst="rect">
            <a:avLst/>
          </a:prstGeom>
          <a:solidFill>
            <a:srgbClr val="EDE8F5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B124E428-2783-ACED-BBE4-D6DA34881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0" y="1115568"/>
            <a:ext cx="2743200" cy="45720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E1B77878-A534-7DC4-5E4C-9E7F5242B53B}"/>
              </a:ext>
            </a:extLst>
          </p:cNvPr>
          <p:cNvSpPr/>
          <p:nvPr/>
        </p:nvSpPr>
        <p:spPr>
          <a:xfrm>
            <a:off x="6309360" y="111556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🔁 Dependency Job</a:t>
            </a:r>
            <a:endParaRPr lang="en-US" sz="13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A16D9628-E040-3AC1-59E4-DBA6EFE9CA05}"/>
              </a:ext>
            </a:extLst>
          </p:cNvPr>
          <p:cNvSpPr/>
          <p:nvPr/>
        </p:nvSpPr>
        <p:spPr>
          <a:xfrm>
            <a:off x="6309360" y="161848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 waits for Step 1</a:t>
            </a:r>
            <a:endParaRPr lang="en-US" sz="125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7A781690-1A7A-4EC2-2EF4-C5577B40A32B}"/>
              </a:ext>
            </a:extLst>
          </p:cNvPr>
          <p:cNvSpPr/>
          <p:nvPr/>
        </p:nvSpPr>
        <p:spPr>
          <a:xfrm>
            <a:off x="6309360" y="2121408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50" b="1" i="1" dirty="0">
                <a:solidFill>
                  <a:srgbClr val="E67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When: Multi-step pipelines</a:t>
            </a:r>
            <a:endParaRPr lang="en-US" sz="1150" dirty="0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01894615-86DF-73C3-CA16-A9382BB5E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971800"/>
            <a:ext cx="2743200" cy="1691640"/>
          </a:xfrm>
          <a:prstGeom prst="rect">
            <a:avLst/>
          </a:prstGeom>
          <a:solidFill>
            <a:srgbClr val="EDE8F5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2C4AC798-6E4E-DBF0-C50E-DD01AB3B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971800"/>
            <a:ext cx="274320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13A07D2C-243A-0C11-261B-3516BB555597}"/>
              </a:ext>
            </a:extLst>
          </p:cNvPr>
          <p:cNvSpPr/>
          <p:nvPr/>
        </p:nvSpPr>
        <p:spPr>
          <a:xfrm>
            <a:off x="365760" y="29718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🎮  GPU Job</a:t>
            </a:r>
            <a:endParaRPr lang="en-US" sz="13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70C106ED-740A-40AF-F714-756145492DFE}"/>
              </a:ext>
            </a:extLst>
          </p:cNvPr>
          <p:cNvSpPr/>
          <p:nvPr/>
        </p:nvSpPr>
        <p:spPr>
          <a:xfrm>
            <a:off x="365760" y="347472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Uses gpu01 node</a:t>
            </a:r>
            <a:endParaRPr lang="en-US" sz="125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7D8C7AC5-18BB-A9C0-133F-FF2B93545A67}"/>
              </a:ext>
            </a:extLst>
          </p:cNvPr>
          <p:cNvSpPr/>
          <p:nvPr/>
        </p:nvSpPr>
        <p:spPr>
          <a:xfrm>
            <a:off x="365760" y="397764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When: Deep learning/PyTorch</a:t>
            </a:r>
            <a:endParaRPr lang="en-US" sz="1150" dirty="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DA9F4BA0-67ED-63B7-931C-8007B981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46120" y="2971800"/>
            <a:ext cx="2743200" cy="1691640"/>
          </a:xfrm>
          <a:prstGeom prst="rect">
            <a:avLst/>
          </a:prstGeom>
          <a:solidFill>
            <a:srgbClr val="EDE8F5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69FA2360-CA4F-3862-E22B-F9C66525E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46120" y="2971800"/>
            <a:ext cx="2743200" cy="45720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1C259983-A4E1-0609-A6C3-49BAB55D24D1}"/>
              </a:ext>
            </a:extLst>
          </p:cNvPr>
          <p:cNvSpPr/>
          <p:nvPr/>
        </p:nvSpPr>
        <p:spPr>
          <a:xfrm>
            <a:off x="3337560" y="29718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🔗 MPI Job</a:t>
            </a:r>
            <a:endParaRPr lang="en-US" sz="13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3D6928F9-CAAA-6D51-F02B-5A33EEAF9CA7}"/>
              </a:ext>
            </a:extLst>
          </p:cNvPr>
          <p:cNvSpPr/>
          <p:nvPr/>
        </p:nvSpPr>
        <p:spPr>
          <a:xfrm>
            <a:off x="3337560" y="347472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job across multiple nodes</a:t>
            </a:r>
            <a:endParaRPr lang="en-US" sz="125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42FBEE85-D9E0-E8E1-E26C-2DF604ED74C7}"/>
              </a:ext>
            </a:extLst>
          </p:cNvPr>
          <p:cNvSpPr/>
          <p:nvPr/>
        </p:nvSpPr>
        <p:spPr>
          <a:xfrm>
            <a:off x="3337560" y="397764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E67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When: Molecular dynamics, GROMACS, NAMD..</a:t>
            </a:r>
            <a:endParaRPr lang="en-US" sz="1150" dirty="0"/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44C32480-145C-9555-5E43-094471363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0" y="2971800"/>
            <a:ext cx="2743200" cy="1691640"/>
          </a:xfrm>
          <a:prstGeom prst="rect">
            <a:avLst/>
          </a:prstGeom>
          <a:solidFill>
            <a:srgbClr val="EDE8F5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7548D291-D959-6F74-2FDF-FE8AA18CA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0" y="2971800"/>
            <a:ext cx="2743200" cy="45720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253C48F5-6ED6-8830-BFA9-63F7DB8E5659}"/>
              </a:ext>
            </a:extLst>
          </p:cNvPr>
          <p:cNvSpPr/>
          <p:nvPr/>
        </p:nvSpPr>
        <p:spPr>
          <a:xfrm>
            <a:off x="6309360" y="29718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 Interactive Job</a:t>
            </a:r>
            <a:endParaRPr lang="en-US" sz="1300" dirty="0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38B27D61-F5C8-10EB-5DF7-EA145AE4AC7D}"/>
              </a:ext>
            </a:extLst>
          </p:cNvPr>
          <p:cNvSpPr/>
          <p:nvPr/>
        </p:nvSpPr>
        <p:spPr>
          <a:xfrm>
            <a:off x="6309360" y="347472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terminal on node</a:t>
            </a:r>
            <a:endParaRPr lang="en-US" sz="1250" dirty="0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39257B14-3D4E-5FE4-EC87-63D7452247B1}"/>
              </a:ext>
            </a:extLst>
          </p:cNvPr>
          <p:cNvSpPr/>
          <p:nvPr/>
        </p:nvSpPr>
        <p:spPr>
          <a:xfrm>
            <a:off x="6309360" y="397764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6C348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When: Testing and debugging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2859390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Serial Job — Most Common Job Type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🖥️  LIVE DEMO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713232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task  •  One CPU  •  Runs from start to finish  •  Most users start here!</a:t>
            </a:r>
            <a:endParaRPr lang="en-US" sz="13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5943600" cy="329184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84048" y="1188720"/>
            <a:ext cx="5724144" cy="31455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--job-name=r_analysis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--ntasks=1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--cpus-per-task=1          # serial = always 1!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--mem=32G                  # data file size × 3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--time=04:00:00            # laptop time × 0.5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--output=logs/%x_%j.out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--error=logs/%x_%j.err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r_env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Rscript /mnt/beegfs/home/username/project/scripts/analysis.R</a:t>
            </a:r>
            <a:endParaRPr lang="en-US" sz="11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0" y="1115568"/>
            <a:ext cx="246888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0" y="1115568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Scenario:</a:t>
            </a:r>
            <a:endParaRPr lang="en-US" sz="12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0" y="1527048"/>
            <a:ext cx="2468880" cy="192024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492240" y="1572768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script analyzing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survival data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crashes on laptop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not enough RAM!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Serial job on Tigerfish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32GB RAM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Works perfectly! ✅</a:t>
            </a:r>
            <a:endParaRPr lang="en-US" sz="12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0" y="3520440"/>
            <a:ext cx="246888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400800" y="352044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Rules: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92240" y="3807069"/>
            <a:ext cx="2377440" cy="10564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= data × 3</a:t>
            </a:r>
            <a:endParaRPr lang="en-US" sz="1150" dirty="0"/>
          </a:p>
          <a:p>
            <a:pPr marL="190500" indent="-190500"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= laptop × 0.5</a:t>
            </a:r>
            <a:endParaRPr lang="en-US" sz="1150" dirty="0"/>
          </a:p>
          <a:p>
            <a:pPr marL="190500" indent="-190500"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cpus = always 1</a:t>
            </a:r>
            <a:endParaRPr lang="en-US" sz="1150" dirty="0"/>
          </a:p>
          <a:p>
            <a:pPr marL="190500" indent="-190500"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seff after!</a:t>
            </a:r>
            <a:endParaRPr lang="en-US" sz="11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Array Job — Same Script, Many Samples at Once!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🖥️  LIVE DEMO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713232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 patient samples? Without array: 100 hours.  With array job: 2 hours! ✅</a:t>
            </a:r>
            <a:endParaRPr lang="en-US" sz="13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5669280" cy="361188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84048" y="1188720"/>
            <a:ext cx="5449824" cy="34655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--job-name=sample_analysis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--array=1-50               # 50 tasks automatically!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--ntasks=1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--cpus-per-task=4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--mem=16G                  # memory PER task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--time=02:00:00            # time PER task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--output=logs/%x_%A_%a.out # %A=jobID %a=taskID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--error=logs/%x_%A_%a.err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myenv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Each task reads its own line from inputs.txt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SAMPLE=$(sed -n "${SLURM_ARRAY_TASK_ID}p" inputs.txt)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scripts/analysis.py ${SAMPLE}</a:t>
            </a:r>
            <a:endParaRPr lang="en-US" sz="11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1115568"/>
            <a:ext cx="2788920" cy="384048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080760" y="1115568"/>
            <a:ext cx="2788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inputs.txt:</a:t>
            </a:r>
            <a:endParaRPr lang="en-US" sz="13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1527048"/>
            <a:ext cx="2788920" cy="150876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190488" y="1600200"/>
            <a:ext cx="2569464" cy="1362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sample1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sample2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sample3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...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sample50</a:t>
            </a:r>
            <a:endParaRPr lang="en-US" sz="11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3108960"/>
            <a:ext cx="278892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080760" y="3108960"/>
            <a:ext cx="2788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Tips: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126480" y="3547872"/>
            <a:ext cx="26974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 simultaneous: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--array=1-50%10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%A = array job ID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%a = task number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task gets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log file!</a:t>
            </a:r>
            <a:endParaRPr lang="en-US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GPU Job — Deep Learning and GPU Computing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713232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on CPU: 3 days.  Training on GPU (gpu01): 4 hours!  Three things make it a GPU job:</a:t>
            </a:r>
            <a:endParaRPr lang="en-US" sz="13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5669280" cy="361188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84048" y="1188720"/>
            <a:ext cx="5449824" cy="34655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--job-name=gpu_training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--partition=gpu            # ← sends to gpu01 node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--ntasks=1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--cpus-per-task=8          # feed data to GPU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--mem=64G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--gres=gpu:1               # ← requests the GPU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--time=12:00:00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--output=logs/%x_%j.out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--error=logs/%x_%j.err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pytorch_env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nvidia-smi                         # ← confirms GPU assigned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scripts/train_model.py</a:t>
            </a:r>
            <a:endParaRPr lang="en-US" sz="11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1115568"/>
            <a:ext cx="2788920" cy="1024128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1115568"/>
            <a:ext cx="411480" cy="102412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80760" y="1115568"/>
            <a:ext cx="41148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537960" y="1225296"/>
            <a:ext cx="22860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--partition=gpu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Routes to gpu01 node</a:t>
            </a:r>
            <a:endParaRPr lang="en-US" sz="12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2258568"/>
            <a:ext cx="2788920" cy="1024128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2258568"/>
            <a:ext cx="411480" cy="102412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080760" y="2258568"/>
            <a:ext cx="41148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537960" y="2368296"/>
            <a:ext cx="22860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--gres=gpu:1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requests GPU</a:t>
            </a:r>
            <a:endParaRPr lang="en-US" sz="120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3401568"/>
            <a:ext cx="2788920" cy="1024128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3401568"/>
            <a:ext cx="411480" cy="102412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080760" y="3401568"/>
            <a:ext cx="41148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537960" y="3511296"/>
            <a:ext cx="22860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nvidia-smi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Confirms GPU assigned</a:t>
            </a:r>
            <a:endParaRPr lang="en-US" sz="1200" dirty="0"/>
          </a:p>
        </p:txBody>
      </p:sp>
      <p:sp>
        <p:nvSpPr>
          <p:cNvPr id="24" name="Tex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192" y="448056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Dependency Job — Multi-Step Pipelines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713232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step needs different resources? Step 2 uses Step 1 output? Use dependency jobs!</a:t>
            </a:r>
            <a:endParaRPr lang="en-US" sz="13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265176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1115568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1: Quality Control</a:t>
            </a:r>
            <a:endParaRPr lang="en-US" sz="12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572768"/>
            <a:ext cx="2651760" cy="5029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5760" y="1572768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CPUs, 16GB, 1hr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971800" y="1234440"/>
            <a:ext cx="228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2944368" y="1572768"/>
            <a:ext cx="2926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afterok</a:t>
            </a:r>
            <a:endParaRPr lang="en-US" sz="9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1115568"/>
            <a:ext cx="265176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91840" y="1115568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2: Alignment</a:t>
            </a:r>
            <a:endParaRPr lang="en-US" sz="12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1572768"/>
            <a:ext cx="2651760" cy="5029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291840" y="1572768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CPUs, 64GB, 4hrs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897880" y="1234440"/>
            <a:ext cx="228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870448" y="1572768"/>
            <a:ext cx="2926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afterok</a:t>
            </a:r>
            <a:endParaRPr lang="en-US" sz="900" dirty="0"/>
          </a:p>
        </p:txBody>
      </p:sp>
      <p:sp>
        <p:nvSpPr>
          <p:cNvPr id="21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6480" y="1115568"/>
            <a:ext cx="265176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217920" y="1115568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3: Variant Calling</a:t>
            </a:r>
            <a:endParaRPr lang="en-US" sz="1200" dirty="0"/>
          </a:p>
        </p:txBody>
      </p:sp>
      <p:sp>
        <p:nvSpPr>
          <p:cNvPr id="23" name="Shap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6480" y="1572768"/>
            <a:ext cx="2651760" cy="5029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217920" y="1572768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CPUs, 32GB + GPU</a:t>
            </a:r>
            <a:endParaRPr lang="en-US" sz="1150" dirty="0"/>
          </a:p>
        </p:txBody>
      </p:sp>
      <p:sp>
        <p:nvSpPr>
          <p:cNvPr id="25" name="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176272"/>
            <a:ext cx="859536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74320" y="217627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submit_all.sh — Submit all jobs at once!</a:t>
            </a:r>
            <a:endParaRPr lang="en-US" sz="1400" dirty="0"/>
          </a:p>
        </p:txBody>
      </p:sp>
      <p:sp>
        <p:nvSpPr>
          <p:cNvPr id="27" name="Shap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606040"/>
            <a:ext cx="8792308" cy="253746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84048" y="2679192"/>
            <a:ext cx="8375904" cy="1911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Submit Step 1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JOB1=$(sbatch scripts/step1.sh | awk '{print $4}')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"Step 1 submitted: Job $JOB1"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Submit Step 2 — waits for Step 1 to SUCCEED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JOB2=$(sbatch --dependency=afterok:$JOB1 scripts/step2.sh | awk '{print $4}')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"Step 2 submitted: Job $JOB2 waiting for $JOB1"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Submit Step 3 — waits for Step 2 to SUCCEED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JOB3=$(sbatch --dependency=afterok:$JOB2 scripts/step3.sh | awk '{print $4}')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"Step 3 submitted: Job $JOB3 waiting for $JOB2"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"All submitted! Run: squeue -u username"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72C72E-C698-F180-58FB-70E58C634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6BF0-9752-2C22-B132-75450C49B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1A1879A-E97B-67E9-F716-8841750C6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CB2605C-EACD-9EE4-C8F0-FD22CB152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FEFF082-8570-00CF-0DC4-DA50DD721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EF63F08-2070-8678-9E5F-B9227091D0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MPI Job – Large Scale Simulations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80AF46B2-74F0-1428-11B6-F17FD04BE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6032" y="713232"/>
            <a:ext cx="8595360" cy="347472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30C09C8-2B0A-33E4-CD7A-53748AB2133C}"/>
              </a:ext>
            </a:extLst>
          </p:cNvPr>
          <p:cNvSpPr/>
          <p:nvPr/>
        </p:nvSpPr>
        <p:spPr>
          <a:xfrm>
            <a:off x="365760" y="713232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61D7C"/>
                </a:solidFill>
                <a:latin typeface="Arial" pitchFamily="34" charset="0"/>
                <a:cs typeface="Arial" pitchFamily="34" charset="-120"/>
              </a:rPr>
              <a:t>Job too big for one node? Needs more than 180GB RAM or  40 CPUS?. Use MPI across multiple nodes.</a:t>
            </a:r>
            <a:endParaRPr lang="en-US" sz="130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63398F53-3B1E-E69D-B043-EF557F846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5669280" cy="361188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4B41D93B-0846-5A49-B3E3-5FA305A6FD20}"/>
              </a:ext>
            </a:extLst>
          </p:cNvPr>
          <p:cNvSpPr/>
          <p:nvPr/>
        </p:nvSpPr>
        <p:spPr>
          <a:xfrm>
            <a:off x="384048" y="1188720"/>
            <a:ext cx="5449824" cy="34655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--job-name=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protein_sim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#SBATCH –nodes=4                   # 4 Compute nodes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–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ntasks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-per-node=10        # 10 tasks per node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cpus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-per-task=4          # CPUs per task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–mem-per-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cpu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=4G      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gres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=gpu:1               # ← requests the GPU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--time=24:00:00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--output=logs/%x_%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j.out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--error=logs/%x_%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j.err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gromacs_env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Srun 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gmx_mpi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mdrun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\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     -v \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     -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deffnm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 simulation \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     -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ntomp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 $SLURM_CPUS_PER_TASK</a:t>
            </a:r>
            <a:endParaRPr lang="en-US" sz="11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FD903311-A93F-A0F3-8EF3-99EC44543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1115568"/>
            <a:ext cx="2788920" cy="1024128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14C2046F-770F-C3E2-AA3C-0E621D27E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1115568"/>
            <a:ext cx="411480" cy="102412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CE69C891-2771-A6B6-8A62-694901DE2C7A}"/>
              </a:ext>
            </a:extLst>
          </p:cNvPr>
          <p:cNvSpPr/>
          <p:nvPr/>
        </p:nvSpPr>
        <p:spPr>
          <a:xfrm>
            <a:off x="6080760" y="1115568"/>
            <a:ext cx="41148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FE2DB9C-8FDB-32B7-74DF-6C0172F43CA8}"/>
              </a:ext>
            </a:extLst>
          </p:cNvPr>
          <p:cNvSpPr/>
          <p:nvPr/>
        </p:nvSpPr>
        <p:spPr>
          <a:xfrm>
            <a:off x="6537960" y="1225296"/>
            <a:ext cx="22860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--nodes=4 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cs typeface="Courier New" pitchFamily="34" charset="-120"/>
              </a:rPr>
              <a:t>Multiple nodes together</a:t>
            </a:r>
            <a:endParaRPr lang="en-US" sz="12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CAF2E5A6-0E68-5D33-7BED-5F1BC8D2A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2258568"/>
            <a:ext cx="2788920" cy="1024128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5374EF1C-C7F9-409C-AF94-B1A1BEAEC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2258568"/>
            <a:ext cx="411480" cy="102412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AA16B416-2584-00BE-EC73-A1D67F58DB13}"/>
              </a:ext>
            </a:extLst>
          </p:cNvPr>
          <p:cNvSpPr/>
          <p:nvPr/>
        </p:nvSpPr>
        <p:spPr>
          <a:xfrm>
            <a:off x="6080760" y="2258568"/>
            <a:ext cx="41148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D8A909C3-5778-4CC7-8354-7AF1B77F9F10}"/>
              </a:ext>
            </a:extLst>
          </p:cNvPr>
          <p:cNvSpPr/>
          <p:nvPr/>
        </p:nvSpPr>
        <p:spPr>
          <a:xfrm>
            <a:off x="6537960" y="2368296"/>
            <a:ext cx="22860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</a:t>
            </a:r>
            <a:r>
              <a:rPr lang="en-US" sz="1200" dirty="0" err="1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ntasks</a:t>
            </a: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-per-node 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cs typeface="Courier New" pitchFamily="34" charset="-120"/>
              </a:rPr>
              <a:t>Tasks spread across nodes</a:t>
            </a:r>
            <a:endParaRPr lang="en-US" sz="120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A36DBC57-8310-3220-F8AC-2EBD61732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3401568"/>
            <a:ext cx="2788920" cy="1024128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FD79D365-C859-2B24-45F4-D9258DC23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60" y="3401568"/>
            <a:ext cx="411480" cy="102412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6579844A-9128-B314-443E-45BC0039AED2}"/>
              </a:ext>
            </a:extLst>
          </p:cNvPr>
          <p:cNvSpPr/>
          <p:nvPr/>
        </p:nvSpPr>
        <p:spPr>
          <a:xfrm>
            <a:off x="6080760" y="3401568"/>
            <a:ext cx="41148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68B43EAD-B5B7-92C4-E237-4CC2978C6642}"/>
              </a:ext>
            </a:extLst>
          </p:cNvPr>
          <p:cNvSpPr/>
          <p:nvPr/>
        </p:nvSpPr>
        <p:spPr>
          <a:xfrm>
            <a:off x="6537960" y="3511296"/>
            <a:ext cx="22860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Srun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Launches across all nodes</a:t>
            </a: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7B1A901F-1AB3-82DF-117D-2FA8B695A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192" y="448056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74710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Quick Recap — What We Learned in Day 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77240"/>
            <a:ext cx="8595360" cy="457200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77240"/>
            <a:ext cx="50292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74320" y="77724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68680" y="813816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Tigerfish and HPC — and why we need it</a:t>
            </a:r>
            <a:endParaRPr lang="en-US" sz="135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298448"/>
            <a:ext cx="859536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298448"/>
            <a:ext cx="50292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74320" y="1298448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68680" y="1335024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connect via SSH — from campus and home</a:t>
            </a:r>
            <a:endParaRPr lang="en-US" sz="135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819656"/>
            <a:ext cx="8595360" cy="457200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819656"/>
            <a:ext cx="50292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74320" y="1819656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68680" y="1856232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Linux command line basics — the 10 essential commands</a:t>
            </a:r>
            <a:endParaRPr lang="en-US" sz="135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340864"/>
            <a:ext cx="859536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340864"/>
            <a:ext cx="50292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74320" y="2340864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68680" y="2377440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paths on Tigerfish — /mnt/beegfs/home/username/</a:t>
            </a:r>
            <a:endParaRPr lang="en-US" sz="1350" dirty="0"/>
          </a:p>
        </p:txBody>
      </p:sp>
      <p:sp>
        <p:nvSpPr>
          <p:cNvPr id="23" name="Shap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862072"/>
            <a:ext cx="8595360" cy="457200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862072"/>
            <a:ext cx="50292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74320" y="2862072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68680" y="2898648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Usage guidelines — No PHI, not a backup, be a good citizen</a:t>
            </a:r>
            <a:endParaRPr lang="en-US" sz="1350" dirty="0"/>
          </a:p>
        </p:txBody>
      </p:sp>
      <p:sp>
        <p:nvSpPr>
          <p:cNvPr id="27" name="Shap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383280"/>
            <a:ext cx="859536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383280"/>
            <a:ext cx="50292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74320" y="338328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868680" y="3419856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Shell scripting basics — what a script is and how it runs</a:t>
            </a:r>
            <a:endParaRPr lang="en-US" sz="1350" dirty="0"/>
          </a:p>
        </p:txBody>
      </p:sp>
      <p:sp>
        <p:nvSpPr>
          <p:cNvPr id="31" name="Shap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904488"/>
            <a:ext cx="8595360" cy="457200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904488"/>
            <a:ext cx="50292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74320" y="3904488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868680" y="3941064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Conda environments — create, activate, install packages</a:t>
            </a:r>
            <a:endParaRPr lang="en-US" sz="1350" dirty="0"/>
          </a:p>
        </p:txBody>
      </p:sp>
      <p:sp>
        <p:nvSpPr>
          <p:cNvPr id="35" name="Shap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480560"/>
            <a:ext cx="8595360" cy="20116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365760" y="448056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 we put it all together and submit REAL jobs on Tigerfish!</a:t>
            </a:r>
            <a:endParaRPr lang="en-US" sz="1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097280"/>
            <a:ext cx="8229600" cy="2743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Conda in SLURM and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Managing Environments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 descr=".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Loading Conda Inside SLURM Scripts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Compute nodes do NOT load Conda automatically! You must source it in every SLURM script:</a:t>
            </a:r>
            <a:endParaRPr lang="en-US" sz="135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411480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74320" y="1115568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WRONG — Conda not loaded</a:t>
            </a:r>
            <a:endParaRPr lang="en-US" sz="13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527048"/>
            <a:ext cx="4114800" cy="18288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1600200"/>
            <a:ext cx="3895344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--job-name=myjob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--mem=16G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myenv    # ← FAILS!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analysis.py      # conda not found!</a:t>
            </a:r>
            <a:endParaRPr lang="en-US" sz="11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115568"/>
            <a:ext cx="4114800" cy="384048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54880" y="1115568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CORRECT — Always source first!</a:t>
            </a:r>
            <a:endParaRPr lang="en-US" sz="130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527048"/>
            <a:ext cx="4114800" cy="18288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864608" y="1600200"/>
            <a:ext cx="3895344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--job-name=myjob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--mem=16G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myenv    # ← works! ✅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analysis.py</a:t>
            </a:r>
            <a:endParaRPr lang="en-US" sz="11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429000"/>
            <a:ext cx="8595360" cy="384048"/>
          </a:xfrm>
          <a:prstGeom prst="rect">
            <a:avLst/>
          </a:prstGeom>
          <a:solidFill>
            <a:srgbClr val="FFF3CD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65760" y="342900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 These TWO lines must be in EVERY SLURM script — no exceptions!</a:t>
            </a:r>
            <a:endParaRPr lang="en-US" sz="1300" dirty="0"/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858768"/>
            <a:ext cx="8595360" cy="6858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84048" y="3931920"/>
            <a:ext cx="8375904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   # Line 1: loads Conda on compute node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myenv                          # Line 2: activates your environment</a:t>
            </a:r>
            <a:endParaRPr lang="en-US" sz="1100" dirty="0"/>
          </a:p>
        </p:txBody>
      </p:sp>
      <p:sp>
        <p:nvSpPr>
          <p:cNvPr id="21" name="Tex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5760" y="4572000"/>
            <a:ext cx="8412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Managing Conda Environments — Quick Reference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</a:t>
            </a:r>
            <a:endParaRPr lang="en-US" sz="1200" dirty="0"/>
          </a:p>
        </p:txBody>
      </p:sp>
      <p:graphicFrame>
        <p:nvGraphicFramePr>
          <p:cNvPr id="3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120310"/>
              </p:ext>
            </p:extLst>
          </p:nvPr>
        </p:nvGraphicFramePr>
        <p:xfrm>
          <a:off x="371756" y="736317"/>
          <a:ext cx="8595360" cy="3977640"/>
        </p:xfrm>
        <a:graphic>
          <a:graphicData uri="http://schemas.openxmlformats.org/drawingml/2006/table">
            <a:tbl>
              <a:tblPr firstRow="1"/>
              <a:tblGrid>
                <a:gridCol w="384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TASK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COMMAND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See all your environments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 env list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Activate environment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 activate myenv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See installed packages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 list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Add package to existing env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 install -c conda-forge pandas -y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Install bioinformatics tool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 install -c bioconda fastqc -y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Install with pip (if not in conda)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pip install somepackage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Export environment to file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 env export &gt; myenv.yml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Recreate from file (share with colleague)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 env create -f myenv.yml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Delete old environment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 env remove -n old_env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 storage used by environments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du -sh ~/miniconda3/envs/*/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Deactivate environment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conda deactivate</a:t>
                      </a:r>
                      <a:endParaRPr lang="en-US" sz="11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Documentation and Getting Help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49808"/>
            <a:ext cx="8595360" cy="100584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7772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📚  Tigerfish Documentation covers everything from today: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10972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SLURM script templates for every job type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errors and fixes — full list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Conda environment guide — step by step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 best practices and commands</a:t>
            </a:r>
            <a:endParaRPr lang="en-US" sz="125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874520"/>
            <a:ext cx="411480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4320" y="187452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📧  Getting Help from Me</a:t>
            </a:r>
            <a:endParaRPr lang="en-US" sz="14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286000"/>
            <a:ext cx="4114800" cy="23317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5760" y="2331720"/>
            <a:ext cx="393192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Email: dmadir@lsuhsc.edu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include: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Your username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Job ID number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Error message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What you were trying to do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to schedule meeting anytime.</a:t>
            </a:r>
            <a:endParaRPr lang="en-US" sz="125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874520"/>
            <a:ext cx="420624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663440" y="1874520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🌐  Online Resources</a:t>
            </a:r>
            <a:endParaRPr lang="en-US" sz="14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2286000"/>
            <a:ext cx="4206240" cy="23317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754880" y="2331720"/>
            <a:ext cx="402336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Tigerfish website:</a:t>
            </a:r>
            <a:endParaRPr lang="en-US" sz="1200" dirty="0"/>
          </a:p>
          <a:p>
            <a:pPr>
              <a:buSzPct val="100000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lsuhsc.edu/admin/it/hpc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 official docs: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slurm.schedmd.com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Princeton HPC guides:</a:t>
            </a:r>
            <a:endParaRPr lang="en-US" sz="1200" dirty="0"/>
          </a:p>
          <a:p>
            <a:pPr>
              <a:buSzPct val="100000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researchcomputing.princeton.edu</a:t>
            </a:r>
            <a:endParaRPr lang="en-US" sz="1200" dirty="0"/>
          </a:p>
          <a:p>
            <a:pPr>
              <a:buSzPct val="100000"/>
            </a:pP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D7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D2EC6B-8861-E524-31B8-B55F15BD0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FD4EFCF-C690-6931-E2EF-4BA17B977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08678FE-6BCF-32CF-9923-6E95B7E98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DA15D5B-D973-5F7F-4A82-BD4E7D6883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548640"/>
            <a:ext cx="8229600" cy="29964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THANK YOU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7881284-F000-24D1-5FB1-18D5EA9CC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1600" y="1051560"/>
            <a:ext cx="64008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endParaRPr lang="en-US" sz="15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6A9A9E50-1614-2881-AA4D-4E72DFD93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6000" y="3840480"/>
            <a:ext cx="4572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3B22F15-25FD-875E-CCCF-7DE25BE45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39776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C64C8BE-A7C3-18F4-E32F-C3797CE6D16D}"/>
              </a:ext>
            </a:extLst>
          </p:cNvPr>
          <p:cNvSpPr/>
          <p:nvPr/>
        </p:nvSpPr>
        <p:spPr>
          <a:xfrm>
            <a:off x="457200" y="452628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Tigerfish HPC  |  LSUHSC-NO  |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90914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097280"/>
            <a:ext cx="8229600" cy="2743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Introduction to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SLURM Scheduling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What is SLURM and How Does it Work?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13232"/>
            <a:ext cx="4297680" cy="554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 = Simple Linux Utility for Resource Management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74320" y="1115568"/>
            <a:ext cx="41148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 nodes shared by ALL researchers simultaneously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Without SLURM → everyone fights for same nodes = chaos!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 receives your job request and queues it fairly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resources free → SLURM runs your job automatically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get results without managing nodes yourself!</a:t>
            </a:r>
            <a:endParaRPr lang="en-US" sz="13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777240"/>
            <a:ext cx="4114800" cy="45720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0" y="77724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Researcher 1, 2, 3...</a:t>
            </a:r>
            <a:endParaRPr lang="en-US" sz="13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0" y="1234440"/>
            <a:ext cx="54864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691640"/>
            <a:ext cx="4114800" cy="54864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54880" y="169164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 Scheduler</a:t>
            </a:r>
            <a:endParaRPr lang="en-US" sz="140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0" y="2240280"/>
            <a:ext cx="54864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2651760"/>
            <a:ext cx="4114800" cy="68580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54880" y="2651760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node01–36  |  gpu01  |  himem01</a:t>
            </a:r>
            <a:endParaRPr lang="en-US" sz="12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3429000"/>
            <a:ext cx="4114800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54880" y="342900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BeeGFS Shared Storage</a:t>
            </a:r>
            <a:endParaRPr lang="en-US" sz="120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749040"/>
            <a:ext cx="4114800" cy="868680"/>
          </a:xfrm>
          <a:prstGeom prst="rect">
            <a:avLst/>
          </a:prstGeom>
          <a:solidFill>
            <a:srgbClr val="FFF3CD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65760" y="3749040"/>
            <a:ext cx="3931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 Never run heavy jobs on login node!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submit through SLURM!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Key SLURM Commands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340530"/>
              </p:ext>
            </p:extLst>
          </p:nvPr>
        </p:nvGraphicFramePr>
        <p:xfrm>
          <a:off x="274320" y="713232"/>
          <a:ext cx="8539089" cy="3986780"/>
        </p:xfrm>
        <a:graphic>
          <a:graphicData uri="http://schemas.openxmlformats.org/drawingml/2006/table">
            <a:tbl>
              <a:tblPr firstRow="1"/>
              <a:tblGrid>
                <a:gridCol w="2543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01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COMMAND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IT DOES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EXAMPLE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sbatch script.sh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Submit a batch job to SLURM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sbatch run_job.sh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squeue -u username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 YOUR jobs in queue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squeue -u dmadir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squeue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See ALL jobs on cluster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squeue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scancel JOBID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Cancel a running or pending job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scancel 12345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sinfo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Show cluster node status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sinfo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sinfo -p gpu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Show specific partition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sinfo -p gpu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seff JOBID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 job efficiency after finish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seff 12345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scontrol show job JOBID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See detailed job information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scontrol show job 12345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097280"/>
            <a:ext cx="8229600" cy="2743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Copying Files and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Project Setup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49808"/>
            <a:ext cx="411480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61288"/>
            <a:ext cx="4114800" cy="23317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749808"/>
            <a:ext cx="411480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161288"/>
            <a:ext cx="4114800" cy="23317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584448"/>
            <a:ext cx="8595360" cy="502920"/>
          </a:xfrm>
          <a:prstGeom prst="rect">
            <a:avLst/>
          </a:prstGeom>
          <a:solidFill>
            <a:srgbClr val="FFF3CD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462272"/>
            <a:ext cx="8595360" cy="384048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Copying Files — Desktop to Tigerfish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74320" y="749808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⌨️  Command Line (SCP)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1234440"/>
            <a:ext cx="3895344" cy="2185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Copy ONE file to Tigerfish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scp myfile.csv username@tigerfish.lsuhsc.edu:/mnt/beegfs/home/username/data/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Copy entire FOLDER to Tigerfish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scp -r my_project/ username@tigerfish.lsuhsc.edu:/mnt/beegfs/home/username/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Copy results BACK to your laptop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scp -r username@tigerfish.lsuhsc.edu:/mnt/beegfs/home/username/results/ ./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754880" y="749808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🖱️  FileZilla (Windows Friendly)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846320" y="1207008"/>
            <a:ext cx="393192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Download FileZilla — free!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filezilla-project.org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settings: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Host: tigerfish.lsuhsc.edu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Username: your LSUHSC username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Password: your password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Port: 22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drag and drop files!</a:t>
            </a:r>
            <a:endParaRPr lang="en-US" sz="1200" dirty="0"/>
          </a:p>
          <a:p>
            <a:pPr marL="190500" indent="-190500"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commands needed!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65760" y="3584448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 Always copy data TO Tigerfish BEFORE submitting jobs!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copy results BACK to your laptop AFTER jobs finish!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274320" y="4160520"/>
            <a:ext cx="8595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this now — copy a test file to Tigerfish: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84048" y="4535424"/>
            <a:ext cx="8375904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scp myfile.csv username@tigerfish.lsuhsc.edu:/mnt/beegfs/home/username/data/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Project Folder Structure — Always Do This First!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LIVE DEMO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" y="71323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Organize your project BEFORE submitting any job. This keeps everything clean and easy to find!</a:t>
            </a:r>
            <a:endParaRPr lang="en-US" sz="135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411480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4320" y="1115568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Structure</a:t>
            </a:r>
            <a:endParaRPr lang="en-US" sz="14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527048"/>
            <a:ext cx="4206240" cy="2761488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384048" y="1600200"/>
            <a:ext cx="3895344" cy="15910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my_project/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├── scripts/    ← your code and SLURM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.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py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 and .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sh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 files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├── data/       ← input data files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├── results/    ← output files saved here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└── logs/       ← SLURM output and error files</a:t>
            </a:r>
            <a:endParaRPr lang="en-US" sz="1100" dirty="0"/>
          </a:p>
        </p:txBody>
      </p:sp>
      <p:sp>
        <p:nvSpPr>
          <p:cNvPr id="15" name="Tex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33756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17" name="Tex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048" y="3822192"/>
            <a:ext cx="389534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115568"/>
            <a:ext cx="4206240" cy="77724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754880" y="116128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📁  Scripts folder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754880" y="146304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code separate from data. Easy to find your SLURM scripts!</a:t>
            </a:r>
            <a:endParaRPr lang="en-US" sz="1150" dirty="0"/>
          </a:p>
        </p:txBody>
      </p:sp>
      <p:sp>
        <p:nvSpPr>
          <p:cNvPr id="21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2011680"/>
            <a:ext cx="42062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754880" y="205740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📊  Data folder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754880" y="2359152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 data lives here. Delete after analysis is done!</a:t>
            </a:r>
            <a:endParaRPr lang="en-US" sz="1150" dirty="0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2907792"/>
            <a:ext cx="4206240" cy="77724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754880" y="295351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📈  Results folder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754880" y="3255264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output files here. Copy back to laptop when done!</a:t>
            </a:r>
            <a:endParaRPr lang="en-US" sz="1150" dirty="0"/>
          </a:p>
        </p:txBody>
      </p:sp>
      <p:sp>
        <p:nvSpPr>
          <p:cNvPr id="27" name="Shap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3803904"/>
            <a:ext cx="42062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754880" y="3849624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 Logs folder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754880" y="4151376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SLURM output and error files. Check here when job fails!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3657</Words>
  <Application>Microsoft Office PowerPoint</Application>
  <PresentationFormat>On-screen Show (16:9)</PresentationFormat>
  <Paragraphs>693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Courier New</vt:lpstr>
      <vt:lpstr>Office Theme</vt:lpstr>
      <vt:lpstr>Tigerfish HPC Cluster</vt:lpstr>
      <vt:lpstr>Day 2 — Agenda</vt:lpstr>
      <vt:lpstr>Quick Recap — What We Learned in Day 1</vt:lpstr>
      <vt:lpstr>Section 1 Introduction to SLURM Scheduling</vt:lpstr>
      <vt:lpstr>What is SLURM and How Does it Work?</vt:lpstr>
      <vt:lpstr>Key SLURM Commands</vt:lpstr>
      <vt:lpstr>Section 2 Copying Files and Project Setup</vt:lpstr>
      <vt:lpstr>Copying Files — Desktop to Tigerfish</vt:lpstr>
      <vt:lpstr>Project Folder Structure — Always Do This First!</vt:lpstr>
      <vt:lpstr>Section 3 Writing and Understanding SLURM Scripts</vt:lpstr>
      <vt:lpstr>Anatomy of a SLURM Script</vt:lpstr>
      <vt:lpstr>#SBATCH Options Explained </vt:lpstr>
      <vt:lpstr>How Many CPUs and How Much Memory to Request?</vt:lpstr>
      <vt:lpstr>Section 4 Submitting Jobs and Monitoring Status</vt:lpstr>
      <vt:lpstr>Submitting Your First SLURM Job!</vt:lpstr>
      <vt:lpstr>Understanding Job Status in squeue</vt:lpstr>
      <vt:lpstr>Why is My Job Pending (PD)?</vt:lpstr>
      <vt:lpstr>Section 5 Errors — Types, Checking and Fixing</vt:lpstr>
      <vt:lpstr>Output and Error Files — Always Check Both!</vt:lpstr>
      <vt:lpstr>Common Errors and How to Fix Them</vt:lpstr>
      <vt:lpstr>Test Your Script Interactively Before Submitting!</vt:lpstr>
      <vt:lpstr>Checking Job Efficiency with seff — Always Do This!</vt:lpstr>
      <vt:lpstr>Section 6 Common Job Types and Workflows</vt:lpstr>
      <vt:lpstr>Job Types Available on Tigerfish</vt:lpstr>
      <vt:lpstr>Serial Job — Most Common Job Type</vt:lpstr>
      <vt:lpstr>Array Job — Same Script, Many Samples at Once!</vt:lpstr>
      <vt:lpstr>GPU Job — Deep Learning and GPU Computing</vt:lpstr>
      <vt:lpstr>Dependency Job — Multi-Step Pipelines</vt:lpstr>
      <vt:lpstr>MPI Job – Large Scale Simulations</vt:lpstr>
      <vt:lpstr>Section 7 Conda in SLURM and Managing Environments</vt:lpstr>
      <vt:lpstr>Loading Conda Inside SLURM Scripts</vt:lpstr>
      <vt:lpstr>Managing Conda Environments — Quick Reference</vt:lpstr>
      <vt:lpstr>Documentation and Getting Help</vt:lpstr>
      <vt:lpstr>THANK YOU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Lallier, Thomas</cp:lastModifiedBy>
  <cp:revision>31</cp:revision>
  <dcterms:created xsi:type="dcterms:W3CDTF">2026-05-21T16:41:34Z</dcterms:created>
  <dcterms:modified xsi:type="dcterms:W3CDTF">2026-07-29T17:55:49Z</dcterms:modified>
</cp:coreProperties>
</file>