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64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A731F-B77E-4ADC-B14B-2ECDA3F36287}" type="datetimeFigureOut">
              <a:rPr lang="en-US" smtClean="0"/>
              <a:pPr/>
              <a:t>8/5/2013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B5F6EBA-1858-41CE-A4F6-2F9D549752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A731F-B77E-4ADC-B14B-2ECDA3F36287}" type="datetimeFigureOut">
              <a:rPr lang="en-US" smtClean="0"/>
              <a:pPr/>
              <a:t>8/5/2013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F6EBA-1858-41CE-A4F6-2F9D549752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A731F-B77E-4ADC-B14B-2ECDA3F36287}" type="datetimeFigureOut">
              <a:rPr lang="en-US" smtClean="0"/>
              <a:pPr/>
              <a:t>8/5/2013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F6EBA-1858-41CE-A4F6-2F9D549752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A731F-B77E-4ADC-B14B-2ECDA3F36287}" type="datetimeFigureOut">
              <a:rPr lang="en-US" smtClean="0"/>
              <a:pPr/>
              <a:t>8/5/2013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F6EBA-1858-41CE-A4F6-2F9D549752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A731F-B77E-4ADC-B14B-2ECDA3F36287}" type="datetimeFigureOut">
              <a:rPr lang="en-US" smtClean="0"/>
              <a:pPr/>
              <a:t>8/5/2013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F6EBA-1858-41CE-A4F6-2F9D549752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A731F-B77E-4ADC-B14B-2ECDA3F36287}" type="datetimeFigureOut">
              <a:rPr lang="en-US" smtClean="0"/>
              <a:pPr/>
              <a:t>8/5/2013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F6EBA-1858-41CE-A4F6-2F9D549752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A731F-B77E-4ADC-B14B-2ECDA3F36287}" type="datetimeFigureOut">
              <a:rPr lang="en-US" smtClean="0"/>
              <a:pPr/>
              <a:t>8/5/2013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F6EBA-1858-41CE-A4F6-2F9D549752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A731F-B77E-4ADC-B14B-2ECDA3F36287}" type="datetimeFigureOut">
              <a:rPr lang="en-US" smtClean="0"/>
              <a:pPr/>
              <a:t>8/5/2013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F6EBA-1858-41CE-A4F6-2F9D549752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A731F-B77E-4ADC-B14B-2ECDA3F36287}" type="datetimeFigureOut">
              <a:rPr lang="en-US" smtClean="0"/>
              <a:pPr/>
              <a:t>8/5/2013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F6EBA-1858-41CE-A4F6-2F9D549752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A731F-B77E-4ADC-B14B-2ECDA3F36287}" type="datetimeFigureOut">
              <a:rPr lang="en-US" smtClean="0"/>
              <a:pPr/>
              <a:t>8/5/2013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F6EBA-1858-41CE-A4F6-2F9D549752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A731F-B77E-4ADC-B14B-2ECDA3F36287}" type="datetimeFigureOut">
              <a:rPr lang="en-US" smtClean="0"/>
              <a:pPr/>
              <a:t>8/5/2013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F6EBA-1858-41CE-A4F6-2F9D549752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633A731F-B77E-4ADC-B14B-2ECDA3F36287}" type="datetimeFigureOut">
              <a:rPr lang="en-US" smtClean="0"/>
              <a:pPr/>
              <a:t>8/5/2013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CB5F6EBA-1858-41CE-A4F6-2F9D549752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pymol.org/educational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pymol.org/ep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76300" y="152400"/>
            <a:ext cx="7391400" cy="838200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 err="1" smtClean="0"/>
              <a:t>PyMol</a:t>
            </a:r>
            <a:r>
              <a:rPr lang="en-US" sz="4400" b="1" dirty="0" smtClean="0"/>
              <a:t> Installation</a:t>
            </a:r>
            <a:endParaRPr lang="en-US" sz="4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5713368"/>
            <a:ext cx="7239000" cy="1144632"/>
          </a:xfrm>
        </p:spPr>
        <p:txBody>
          <a:bodyPr>
            <a:normAutofit/>
          </a:bodyPr>
          <a:lstStyle/>
          <a:p>
            <a:pPr algn="ctr"/>
            <a:r>
              <a:rPr lang="en-US" sz="3200" u="sng" dirty="0" smtClean="0">
                <a:solidFill>
                  <a:schemeClr val="tx2"/>
                </a:solidFill>
                <a:hlinkClick r:id="rId2"/>
              </a:rPr>
              <a:t>http://pymol.org/educational/</a:t>
            </a:r>
            <a:endParaRPr lang="en-US" sz="3200" u="sng" dirty="0">
              <a:solidFill>
                <a:schemeClr val="tx2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371600"/>
            <a:ext cx="9144000" cy="4347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32869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7315200" cy="1154097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Scroll to the bottom of the Educational-Use-Only </a:t>
            </a:r>
            <a:r>
              <a:rPr lang="en-US" sz="3600" dirty="0" err="1" smtClean="0"/>
              <a:t>Pymol</a:t>
            </a:r>
            <a:r>
              <a:rPr lang="en-US" sz="3600" dirty="0" smtClean="0"/>
              <a:t> webpage and click “</a:t>
            </a:r>
            <a:r>
              <a:rPr lang="en-US" sz="3600" u="sng" dirty="0" smtClean="0"/>
              <a:t>register here</a:t>
            </a:r>
            <a:r>
              <a:rPr lang="en-US" sz="3600" dirty="0" smtClean="0"/>
              <a:t>”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981200"/>
            <a:ext cx="7315200" cy="4495800"/>
          </a:xfrm>
        </p:spPr>
        <p:txBody>
          <a:bodyPr/>
          <a:lstStyle/>
          <a:p>
            <a:pPr marL="45720" indent="0">
              <a:buNone/>
            </a:pPr>
            <a:r>
              <a:rPr lang="en-US" sz="3600" dirty="0" smtClean="0">
                <a:solidFill>
                  <a:srgbClr val="FFFF00"/>
                </a:solidFill>
              </a:rPr>
              <a:t>Fill out the requested Information:</a:t>
            </a:r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2400" y="2649035"/>
            <a:ext cx="8887691" cy="4084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60562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315200" cy="12192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Read License agreement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200" y="3048000"/>
            <a:ext cx="8995137" cy="1981200"/>
          </a:xfrm>
        </p:spPr>
      </p:pic>
      <p:sp>
        <p:nvSpPr>
          <p:cNvPr id="4" name="TextBox 3"/>
          <p:cNvSpPr txBox="1"/>
          <p:nvPr/>
        </p:nvSpPr>
        <p:spPr>
          <a:xfrm>
            <a:off x="1143000" y="1371600"/>
            <a:ext cx="7010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	</a:t>
            </a:r>
            <a:r>
              <a:rPr lang="en-US" sz="2800" dirty="0" smtClean="0">
                <a:solidFill>
                  <a:srgbClr val="FFFF00"/>
                </a:solidFill>
              </a:rPr>
              <a:t>Scroll to the bottom of the page                  confirm agreement by entering the given characters: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1091877" y="1484699"/>
            <a:ext cx="978408" cy="2943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29475" y="1484699"/>
            <a:ext cx="1000125" cy="347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182090" y="5352687"/>
            <a:ext cx="480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tx2"/>
                </a:solidFill>
              </a:rPr>
              <a:t>Click “I Agree”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7162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-228600"/>
            <a:ext cx="7315200" cy="20574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Download credentials are sent to your email address: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4876800"/>
            <a:ext cx="7315200" cy="1981200"/>
          </a:xfrm>
        </p:spPr>
        <p:txBody>
          <a:bodyPr>
            <a:normAutofit fontScale="92500" lnSpcReduction="20000"/>
          </a:bodyPr>
          <a:lstStyle/>
          <a:p>
            <a:r>
              <a:rPr lang="en-US" sz="3000" dirty="0" smtClean="0">
                <a:solidFill>
                  <a:srgbClr val="FFFF00"/>
                </a:solidFill>
              </a:rPr>
              <a:t>Follow the URL link (</a:t>
            </a:r>
            <a:r>
              <a:rPr lang="en-US" sz="3000" u="sng" dirty="0" smtClean="0">
                <a:solidFill>
                  <a:srgbClr val="FFFF00"/>
                </a:solidFill>
                <a:hlinkClick r:id="rId2"/>
              </a:rPr>
              <a:t>http://pymol.org/ep</a:t>
            </a:r>
            <a:r>
              <a:rPr lang="en-US" sz="3000" dirty="0" smtClean="0">
                <a:solidFill>
                  <a:srgbClr val="FFFF00"/>
                </a:solidFill>
              </a:rPr>
              <a:t>) provided at the bottom of the email</a:t>
            </a:r>
          </a:p>
          <a:p>
            <a:r>
              <a:rPr lang="en-US" sz="3000" dirty="0" smtClean="0">
                <a:solidFill>
                  <a:srgbClr val="FFFF00"/>
                </a:solidFill>
              </a:rPr>
              <a:t>You will be prompted to enter </a:t>
            </a:r>
            <a:r>
              <a:rPr lang="en-US" sz="3000" dirty="0" smtClean="0">
                <a:solidFill>
                  <a:srgbClr val="FFFF00"/>
                </a:solidFill>
              </a:rPr>
              <a:t>your </a:t>
            </a:r>
            <a:r>
              <a:rPr lang="en-US" sz="3000" dirty="0" smtClean="0">
                <a:solidFill>
                  <a:srgbClr val="FFFF00"/>
                </a:solidFill>
              </a:rPr>
              <a:t>username and password provided in the email (</a:t>
            </a:r>
            <a:r>
              <a:rPr lang="en-US" sz="3000" u="sng" dirty="0" smtClean="0">
                <a:solidFill>
                  <a:srgbClr val="FFFF00"/>
                </a:solidFill>
              </a:rPr>
              <a:t>Case sensitive</a:t>
            </a:r>
            <a:r>
              <a:rPr lang="en-US" sz="3000" dirty="0" smtClean="0">
                <a:solidFill>
                  <a:srgbClr val="FFFF00"/>
                </a:solidFill>
              </a:rPr>
              <a:t>)</a:t>
            </a:r>
          </a:p>
          <a:p>
            <a:pPr marL="4572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5800" y="1237944"/>
            <a:ext cx="7587243" cy="3562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76184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315200" cy="9144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err="1" smtClean="0"/>
              <a:t>PyMol</a:t>
            </a:r>
            <a:r>
              <a:rPr lang="en-US" dirty="0" smtClean="0"/>
              <a:t> Education Products Webpage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032473"/>
            <a:ext cx="7315200" cy="3539527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FFFF00"/>
                </a:solidFill>
              </a:rPr>
              <a:t>Downloadable products are located at the bottom half of the page.</a:t>
            </a:r>
          </a:p>
          <a:p>
            <a:r>
              <a:rPr lang="en-US" sz="2800" dirty="0" smtClean="0">
                <a:solidFill>
                  <a:srgbClr val="FFFF00"/>
                </a:solidFill>
              </a:rPr>
              <a:t>Choose the most current release that is compatible with your operating system</a:t>
            </a:r>
            <a:endParaRPr lang="en-US" sz="2800" dirty="0">
              <a:solidFill>
                <a:srgbClr val="FFFF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8600" y="2895600"/>
            <a:ext cx="8728364" cy="3911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1460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494169"/>
            <a:ext cx="7315200" cy="3696831"/>
          </a:xfrm>
        </p:spPr>
        <p:txBody>
          <a:bodyPr>
            <a:normAutofit lnSpcReduction="10000"/>
          </a:bodyPr>
          <a:lstStyle/>
          <a:p>
            <a:pPr marL="560070" indent="-514350">
              <a:buFont typeface="+mj-lt"/>
              <a:buAutoNum type="arabicPeriod"/>
            </a:pPr>
            <a:r>
              <a:rPr lang="en-US" sz="2800" dirty="0" smtClean="0">
                <a:solidFill>
                  <a:srgbClr val="FFFF00"/>
                </a:solidFill>
              </a:rPr>
              <a:t>Click “Run” to begin setup </a:t>
            </a:r>
          </a:p>
          <a:p>
            <a:pPr marL="560070" indent="-514350">
              <a:buFont typeface="+mj-lt"/>
              <a:buAutoNum type="arabicPeriod"/>
            </a:pPr>
            <a:r>
              <a:rPr lang="en-US" sz="2800" dirty="0" smtClean="0">
                <a:solidFill>
                  <a:srgbClr val="FFFF00"/>
                </a:solidFill>
              </a:rPr>
              <a:t>Follow the prompt and click “next” to begin installation</a:t>
            </a:r>
          </a:p>
          <a:p>
            <a:pPr marL="560070" indent="-514350">
              <a:buFont typeface="+mj-lt"/>
              <a:buAutoNum type="arabicPeriod"/>
            </a:pPr>
            <a:r>
              <a:rPr lang="en-US" sz="2800" dirty="0">
                <a:solidFill>
                  <a:srgbClr val="FFFF00"/>
                </a:solidFill>
              </a:rPr>
              <a:t>Click “next” to install </a:t>
            </a:r>
            <a:r>
              <a:rPr lang="en-US" sz="2800" dirty="0" err="1">
                <a:solidFill>
                  <a:srgbClr val="FFFF00"/>
                </a:solidFill>
              </a:rPr>
              <a:t>Pymol</a:t>
            </a:r>
            <a:r>
              <a:rPr lang="en-US" sz="2800" dirty="0">
                <a:solidFill>
                  <a:srgbClr val="FFFF00"/>
                </a:solidFill>
              </a:rPr>
              <a:t> to the default folder</a:t>
            </a:r>
          </a:p>
          <a:p>
            <a:pPr marL="560070" indent="-514350">
              <a:buFont typeface="+mj-lt"/>
              <a:buAutoNum type="arabicPeriod"/>
            </a:pPr>
            <a:r>
              <a:rPr lang="en-US" sz="2800" dirty="0">
                <a:solidFill>
                  <a:srgbClr val="FFFF00"/>
                </a:solidFill>
              </a:rPr>
              <a:t>Select all </a:t>
            </a:r>
            <a:r>
              <a:rPr lang="en-US" sz="2800" dirty="0" err="1">
                <a:solidFill>
                  <a:srgbClr val="FFFF00"/>
                </a:solidFill>
              </a:rPr>
              <a:t>Pymol</a:t>
            </a:r>
            <a:r>
              <a:rPr lang="en-US" sz="2800" dirty="0">
                <a:solidFill>
                  <a:srgbClr val="FFFF00"/>
                </a:solidFill>
              </a:rPr>
              <a:t> file types, public file types, and 3</a:t>
            </a:r>
            <a:r>
              <a:rPr lang="en-US" sz="2800" baseline="30000" dirty="0">
                <a:solidFill>
                  <a:srgbClr val="FFFF00"/>
                </a:solidFill>
              </a:rPr>
              <a:t>rd</a:t>
            </a:r>
            <a:r>
              <a:rPr lang="en-US" sz="2800" dirty="0">
                <a:solidFill>
                  <a:srgbClr val="FFFF00"/>
                </a:solidFill>
              </a:rPr>
              <a:t> party file types to open by default into the </a:t>
            </a:r>
            <a:r>
              <a:rPr lang="en-US" sz="2800" dirty="0" err="1">
                <a:solidFill>
                  <a:srgbClr val="FFFF00"/>
                </a:solidFill>
              </a:rPr>
              <a:t>Pymol</a:t>
            </a:r>
            <a:r>
              <a:rPr lang="en-US" sz="2800" dirty="0">
                <a:solidFill>
                  <a:srgbClr val="FFFF00"/>
                </a:solidFill>
              </a:rPr>
              <a:t> install.  Click “next”</a:t>
            </a:r>
          </a:p>
          <a:p>
            <a:pPr marL="45720" indent="0">
              <a:buNone/>
            </a:pPr>
            <a:endParaRPr lang="en-US" sz="2800" dirty="0" smtClean="0">
              <a:solidFill>
                <a:srgbClr val="FFFF00"/>
              </a:solidFill>
            </a:endParaRPr>
          </a:p>
          <a:p>
            <a:pPr marL="45720" indent="0">
              <a:buNone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38200" y="4495800"/>
            <a:ext cx="754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**For Macintosh operating systems, </a:t>
            </a:r>
            <a:r>
              <a:rPr lang="en-US" dirty="0" err="1" smtClean="0"/>
              <a:t>Pymol</a:t>
            </a:r>
            <a:r>
              <a:rPr lang="en-US" dirty="0" smtClean="0"/>
              <a:t> will automatically install upon selecting the Macintosh compatible </a:t>
            </a:r>
            <a:r>
              <a:rPr lang="en-US" dirty="0" err="1" smtClean="0"/>
              <a:t>Pymol</a:t>
            </a:r>
            <a:r>
              <a:rPr lang="en-US" dirty="0" smtClean="0"/>
              <a:t> build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65159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28600"/>
            <a:ext cx="7315200" cy="925497"/>
          </a:xfrm>
        </p:spPr>
        <p:txBody>
          <a:bodyPr/>
          <a:lstStyle/>
          <a:p>
            <a:pPr algn="ctr"/>
            <a:r>
              <a:rPr lang="en-US" dirty="0" smtClean="0"/>
              <a:t>Complete Installation: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19200"/>
            <a:ext cx="7315200" cy="3539527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FFFF00"/>
                </a:solidFill>
              </a:rPr>
              <a:t>Click “Install” at the Ready to install </a:t>
            </a:r>
            <a:r>
              <a:rPr lang="en-US" sz="2800" dirty="0" err="1" smtClean="0">
                <a:solidFill>
                  <a:srgbClr val="FFFF00"/>
                </a:solidFill>
              </a:rPr>
              <a:t>Pymol</a:t>
            </a:r>
            <a:r>
              <a:rPr lang="en-US" sz="2800" dirty="0" smtClean="0">
                <a:solidFill>
                  <a:srgbClr val="FFFF00"/>
                </a:solidFill>
              </a:rPr>
              <a:t> window</a:t>
            </a:r>
          </a:p>
          <a:p>
            <a:r>
              <a:rPr lang="en-US" sz="2800" dirty="0" smtClean="0">
                <a:solidFill>
                  <a:srgbClr val="FFFF00"/>
                </a:solidFill>
              </a:rPr>
              <a:t>Click “Finish” to complete Installation</a:t>
            </a:r>
            <a:endParaRPr lang="en-US" sz="2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37457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erspective">
  <a:themeElements>
    <a:clrScheme name="Custom 5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DEDEF6"/>
      </a:hlink>
      <a:folHlink>
        <a:srgbClr val="DEDEF6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c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</TotalTime>
  <Words>201</Words>
  <Application>Microsoft Office PowerPoint</Application>
  <PresentationFormat>On-screen Show (4:3)</PresentationFormat>
  <Paragraphs>21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Perspective</vt:lpstr>
      <vt:lpstr>PyMol Installation</vt:lpstr>
      <vt:lpstr>Scroll to the bottom of the Educational-Use-Only Pymol webpage and click “register here”</vt:lpstr>
      <vt:lpstr>Read License agreement </vt:lpstr>
      <vt:lpstr>Download credentials are sent to your email address:  </vt:lpstr>
      <vt:lpstr>PyMol Education Products Webpage</vt:lpstr>
      <vt:lpstr>Slide 6</vt:lpstr>
      <vt:lpstr>Complete Installation: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PyMol Installation</dc:title>
  <dc:creator>Administrator</dc:creator>
  <cp:lastModifiedBy>Arthur L. Haas</cp:lastModifiedBy>
  <cp:revision>17</cp:revision>
  <dcterms:created xsi:type="dcterms:W3CDTF">2013-07-19T20:31:57Z</dcterms:created>
  <dcterms:modified xsi:type="dcterms:W3CDTF">2013-08-05T17:16:01Z</dcterms:modified>
</cp:coreProperties>
</file>