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2" r:id="rId3"/>
    <p:sldId id="276" r:id="rId4"/>
    <p:sldId id="277" r:id="rId5"/>
    <p:sldId id="278" r:id="rId6"/>
    <p:sldId id="279" r:id="rId7"/>
    <p:sldId id="281" r:id="rId8"/>
    <p:sldId id="283" r:id="rId9"/>
    <p:sldId id="284" r:id="rId10"/>
    <p:sldId id="285" r:id="rId11"/>
    <p:sldId id="286" r:id="rId12"/>
    <p:sldId id="287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43"/>
  </p:normalViewPr>
  <p:slideViewPr>
    <p:cSldViewPr>
      <p:cViewPr varScale="1">
        <p:scale>
          <a:sx n="90" d="100"/>
          <a:sy n="90" d="100"/>
        </p:scale>
        <p:origin x="8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33A47E-F60D-5944-9F33-EFDE0188A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72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B563C-D994-074C-A8FD-43C6D24562A8}" type="datetimeFigureOut">
              <a:rPr lang="en-US" smtClean="0"/>
              <a:t>7/21/17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EB0E2-1EF8-404F-A58F-9BF31E1B9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0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E27172-F5EA-1B45-8BA4-2E8D8C77BE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3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1F579-4ED3-3D40-BED4-9BF3FD06E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9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C2649-8192-A041-B8BC-D9112734AF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3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FA683-AB62-5849-AD16-6D6FA4F1D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9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9E2DB-238C-DE4B-99B8-E37EE41171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71BC2-A187-A748-A796-F5BD4C2B4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2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6D66-E00F-9B45-8CBF-877EB0CCDC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4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3EC29-AF46-4648-92B8-2238B73E27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72358-007E-3C47-8F79-2E44CD998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4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0EB55-10F6-DE49-A708-43F8CF8349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63D98-FD48-CD40-8831-59BABCF93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7EC9FDB-C0AC-7B4A-9C4A-3D5C55DCC9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1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¡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¡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7239000" cy="1524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atin typeface="Calisto MT" charset="0"/>
              </a:rPr>
              <a:t>CSI </a:t>
            </a:r>
            <a:r>
              <a:rPr lang="en-US" sz="5400" b="1" dirty="0" smtClean="0">
                <a:latin typeface="Calisto MT" charset="0"/>
              </a:rPr>
              <a:t>202 </a:t>
            </a:r>
            <a:r>
              <a:rPr lang="en-US" sz="5400" b="1" dirty="0" smtClean="0">
                <a:latin typeface="Calisto MT" charset="0"/>
              </a:rPr>
              <a:t>- Skills </a:t>
            </a:r>
            <a:r>
              <a:rPr lang="en-US" sz="5400" b="1" dirty="0">
                <a:latin typeface="Calisto MT" charset="0"/>
              </a:rPr>
              <a:t>Lab </a:t>
            </a:r>
            <a:r>
              <a:rPr lang="en-US" sz="5400" b="1" dirty="0">
                <a:latin typeface="Calisto MT" charset="0"/>
              </a:rPr>
              <a:t>4</a:t>
            </a:r>
            <a:endParaRPr lang="en-US" sz="5400" b="1" dirty="0">
              <a:latin typeface="Calisto MT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81400"/>
            <a:ext cx="7010400" cy="1828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5400" dirty="0" smtClean="0">
                <a:latin typeface="Calisto MT" charset="0"/>
              </a:rPr>
              <a:t>Abnormal Heart Sound</a:t>
            </a:r>
            <a:endParaRPr lang="en-US" sz="5400" dirty="0">
              <a:latin typeface="Calisto MT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Calisto MT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Calisto MT" charset="0"/>
              </a:rPr>
              <a:t>Daryl P. Lofaso, </a:t>
            </a:r>
            <a:r>
              <a:rPr lang="en-US" sz="2000" dirty="0" err="1">
                <a:latin typeface="Calisto MT" charset="0"/>
              </a:rPr>
              <a:t>M.Ed</a:t>
            </a:r>
            <a:r>
              <a:rPr lang="en-US" sz="2000" dirty="0">
                <a:latin typeface="Calisto MT" charset="0"/>
              </a:rPr>
              <a:t>, RRT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Systolic Murmur</a:t>
            </a:r>
            <a:br>
              <a:rPr lang="en-US" dirty="0" smtClean="0"/>
            </a:br>
            <a:r>
              <a:rPr lang="en-US" dirty="0" err="1" smtClean="0"/>
              <a:t>Holo</a:t>
            </a:r>
            <a:r>
              <a:rPr lang="en-US" dirty="0" smtClean="0"/>
              <a:t>-systolic murmurs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2286000"/>
            <a:ext cx="7661275" cy="3810000"/>
          </a:xfrm>
        </p:spPr>
        <p:txBody>
          <a:bodyPr/>
          <a:lstStyle/>
          <a:p>
            <a:r>
              <a:rPr lang="en-US" dirty="0" smtClean="0"/>
              <a:t>Mitral regurgitation</a:t>
            </a:r>
          </a:p>
          <a:p>
            <a:pPr lvl="1"/>
            <a:r>
              <a:rPr lang="en-US" dirty="0" smtClean="0"/>
              <a:t>Medium-pitched blowing</a:t>
            </a:r>
          </a:p>
          <a:p>
            <a:r>
              <a:rPr lang="en-US" dirty="0" smtClean="0"/>
              <a:t>Tricuspid regurgitation</a:t>
            </a:r>
          </a:p>
          <a:p>
            <a:r>
              <a:rPr lang="en-US" dirty="0" smtClean="0"/>
              <a:t>Ventricular septal defect (VSD)</a:t>
            </a:r>
            <a:endParaRPr lang="en-US" sz="1900" i="1" dirty="0" smtClean="0"/>
          </a:p>
          <a:p>
            <a:pPr marL="441325" lvl="1" indent="0">
              <a:buNone/>
            </a:pPr>
            <a:endParaRPr lang="en-US" sz="1900" i="1" dirty="0" smtClean="0"/>
          </a:p>
          <a:p>
            <a:pPr marL="0" indent="0">
              <a:buNone/>
            </a:pPr>
            <a:r>
              <a:rPr lang="en-US" sz="1900" i="1" dirty="0" smtClean="0"/>
              <a:t>Note: blood flowing the wrong way when the ventricle contracts</a:t>
            </a:r>
            <a:endParaRPr lang="en-US" sz="1900" i="1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49325" y="4800600"/>
            <a:ext cx="76612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1968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Diastolic Murmurs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Diastolic </a:t>
            </a:r>
            <a:r>
              <a:rPr lang="en-US" dirty="0"/>
              <a:t>murmurs can be </a:t>
            </a:r>
            <a:r>
              <a:rPr lang="en-US" dirty="0" smtClean="0"/>
              <a:t>divided into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Early diastolic murmurs</a:t>
            </a:r>
          </a:p>
          <a:p>
            <a:endParaRPr lang="en-US" dirty="0"/>
          </a:p>
          <a:p>
            <a:r>
              <a:rPr lang="en-US" dirty="0" smtClean="0"/>
              <a:t>Diastolic rumbles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46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Diastolic murmur</a:t>
            </a:r>
            <a:br>
              <a:rPr lang="en-US" dirty="0" smtClean="0"/>
            </a:br>
            <a:r>
              <a:rPr lang="en-US" dirty="0" smtClean="0"/>
              <a:t>Early Diastolic Murmurs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2133600"/>
            <a:ext cx="7661275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Early Diastolic Murmurs </a:t>
            </a:r>
            <a:r>
              <a:rPr lang="en-US" i="1" dirty="0" smtClean="0"/>
              <a:t>(decrescendo) </a:t>
            </a:r>
            <a:endParaRPr lang="en-US" dirty="0" smtClean="0"/>
          </a:p>
          <a:p>
            <a:r>
              <a:rPr lang="en-US" dirty="0" smtClean="0"/>
              <a:t>Aortic Insufficiency (Regurgitation)</a:t>
            </a:r>
          </a:p>
          <a:p>
            <a:pPr lvl="1"/>
            <a:r>
              <a:rPr lang="en-US" dirty="0" smtClean="0"/>
              <a:t>Blowing early diastolic</a:t>
            </a:r>
            <a:endParaRPr lang="en-US" dirty="0"/>
          </a:p>
          <a:p>
            <a:r>
              <a:rPr lang="en-US" dirty="0" smtClean="0"/>
              <a:t>Pulmonic Insufficiency</a:t>
            </a:r>
          </a:p>
          <a:p>
            <a:pPr lvl="1"/>
            <a:r>
              <a:rPr lang="en-US" dirty="0" smtClean="0"/>
              <a:t>Accentuated P2</a:t>
            </a:r>
            <a:endParaRPr lang="en-US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1900" i="1" dirty="0" smtClean="0"/>
              <a:t>Note: blood flowing the wrong way (backwards) during diastole</a:t>
            </a:r>
            <a:endParaRPr lang="en-US" sz="1900" i="1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49325" y="5181600"/>
            <a:ext cx="76612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29356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Diastolic Murmurs</a:t>
            </a:r>
            <a:br>
              <a:rPr lang="en-US" dirty="0" smtClean="0"/>
            </a:br>
            <a:r>
              <a:rPr lang="en-US" dirty="0" smtClean="0"/>
              <a:t>Diastolic Rumbles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Diastolic Rumbles (low-pitched rumble)</a:t>
            </a:r>
          </a:p>
          <a:p>
            <a:r>
              <a:rPr lang="en-US" dirty="0" smtClean="0"/>
              <a:t>Mitral stenosis</a:t>
            </a:r>
          </a:p>
          <a:p>
            <a:pPr lvl="1"/>
            <a:r>
              <a:rPr lang="en-US" dirty="0" smtClean="0"/>
              <a:t>Opening snap with mid-diastolic rumble</a:t>
            </a:r>
            <a:endParaRPr lang="en-US" dirty="0"/>
          </a:p>
          <a:p>
            <a:r>
              <a:rPr lang="en-US" dirty="0"/>
              <a:t>Tricuspid </a:t>
            </a:r>
            <a:r>
              <a:rPr lang="en-US" dirty="0" smtClean="0"/>
              <a:t>stenosis </a:t>
            </a:r>
          </a:p>
          <a:p>
            <a:pPr lvl="1"/>
            <a:r>
              <a:rPr lang="en-US" dirty="0" smtClean="0"/>
              <a:t>Mid-diastolic rumble, louder with inspiration &amp; decrease with exhalation</a:t>
            </a:r>
          </a:p>
          <a:p>
            <a:pPr marL="441325" lvl="1" indent="0">
              <a:buNone/>
            </a:pPr>
            <a:endParaRPr lang="en-US" sz="1900" i="1" dirty="0" smtClean="0"/>
          </a:p>
          <a:p>
            <a:pPr marL="0" indent="0">
              <a:buNone/>
            </a:pPr>
            <a:r>
              <a:rPr lang="en-US" sz="1900" i="1" dirty="0" smtClean="0"/>
              <a:t>Note: blood flow is normal, but across a narrowed valve opening</a:t>
            </a:r>
            <a:endParaRPr lang="en-US" sz="1900" i="1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49325" y="5410200"/>
            <a:ext cx="76612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0335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Heart Sound Locations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199"/>
            <a:ext cx="5061082" cy="4602651"/>
          </a:xfrm>
        </p:spPr>
      </p:pic>
    </p:spTree>
    <p:extLst>
      <p:ext uri="{BB962C8B-B14F-4D97-AF65-F5344CB8AC3E}">
        <p14:creationId xmlns:p14="http://schemas.microsoft.com/office/powerpoint/2010/main" val="1243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Calisto MT" charset="0"/>
              </a:rPr>
              <a:t>Heart Sounds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495800"/>
          </a:xfrm>
        </p:spPr>
        <p:txBody>
          <a:bodyPr/>
          <a:lstStyle/>
          <a:p>
            <a:pPr eaLnBrk="1" hangingPunct="1"/>
            <a:r>
              <a:rPr lang="en-US" dirty="0">
                <a:latin typeface="Calisto MT" charset="0"/>
              </a:rPr>
              <a:t>S</a:t>
            </a:r>
            <a:r>
              <a:rPr lang="en-US" baseline="-25000" dirty="0">
                <a:latin typeface="Calisto MT" charset="0"/>
              </a:rPr>
              <a:t>1</a:t>
            </a:r>
            <a:r>
              <a:rPr lang="en-US" dirty="0">
                <a:latin typeface="Calisto MT" charset="0"/>
              </a:rPr>
              <a:t>: </a:t>
            </a:r>
            <a:r>
              <a:rPr lang="ja-JP" altLang="en-US" dirty="0" smtClean="0">
                <a:latin typeface="Calisto MT" charset="0"/>
              </a:rPr>
              <a:t>“</a:t>
            </a:r>
            <a:r>
              <a:rPr lang="en-US" dirty="0" err="1" smtClean="0">
                <a:latin typeface="Calisto MT" charset="0"/>
              </a:rPr>
              <a:t>lub</a:t>
            </a:r>
            <a:r>
              <a:rPr lang="ja-JP" altLang="en-US" dirty="0">
                <a:latin typeface="Calisto MT" charset="0"/>
              </a:rPr>
              <a:t>”</a:t>
            </a:r>
            <a:r>
              <a:rPr lang="en-US" dirty="0">
                <a:latin typeface="Calisto MT" charset="0"/>
              </a:rPr>
              <a:t> occurs at the beginning of 		systole (mitral and tricuspid close)</a:t>
            </a:r>
          </a:p>
          <a:p>
            <a:pPr eaLnBrk="1" hangingPunct="1"/>
            <a:r>
              <a:rPr lang="en-US" dirty="0">
                <a:latin typeface="Calisto MT" charset="0"/>
              </a:rPr>
              <a:t>S</a:t>
            </a:r>
            <a:r>
              <a:rPr lang="en-US" baseline="-25000" dirty="0">
                <a:latin typeface="Calisto MT" charset="0"/>
              </a:rPr>
              <a:t>2</a:t>
            </a:r>
            <a:r>
              <a:rPr lang="en-US" dirty="0">
                <a:latin typeface="Calisto MT" charset="0"/>
              </a:rPr>
              <a:t>: </a:t>
            </a:r>
            <a:r>
              <a:rPr lang="ja-JP" altLang="en-US" dirty="0">
                <a:latin typeface="Calisto MT" charset="0"/>
              </a:rPr>
              <a:t>“</a:t>
            </a:r>
            <a:r>
              <a:rPr lang="en-US" dirty="0">
                <a:latin typeface="Calisto MT" charset="0"/>
              </a:rPr>
              <a:t>dub</a:t>
            </a:r>
            <a:r>
              <a:rPr lang="ja-JP" altLang="en-US" dirty="0">
                <a:latin typeface="Calisto MT" charset="0"/>
              </a:rPr>
              <a:t>”</a:t>
            </a:r>
            <a:r>
              <a:rPr lang="en-US" dirty="0">
                <a:latin typeface="Calisto MT" charset="0"/>
              </a:rPr>
              <a:t> marks the start of diastole, </a:t>
            </a:r>
          </a:p>
          <a:p>
            <a:pPr lvl="2" eaLnBrk="1" hangingPunct="1">
              <a:buFont typeface="Wingdings" charset="0"/>
              <a:buNone/>
            </a:pPr>
            <a:r>
              <a:rPr lang="en-US" sz="3200" dirty="0">
                <a:latin typeface="Calisto MT" charset="0"/>
                <a:ea typeface="ＭＳ Ｐゴシック" charset="0"/>
              </a:rPr>
              <a:t>(aortic and pulmonic close)</a:t>
            </a:r>
          </a:p>
          <a:p>
            <a:pPr eaLnBrk="1" hangingPunct="1"/>
            <a:r>
              <a:rPr lang="en-US" dirty="0">
                <a:latin typeface="Calisto MT" charset="0"/>
              </a:rPr>
              <a:t>S</a:t>
            </a:r>
            <a:r>
              <a:rPr lang="en-US" baseline="-25000" dirty="0">
                <a:latin typeface="Calisto MT" charset="0"/>
              </a:rPr>
              <a:t>3</a:t>
            </a:r>
            <a:r>
              <a:rPr lang="en-US" dirty="0">
                <a:latin typeface="Calisto MT" charset="0"/>
              </a:rPr>
              <a:t>: </a:t>
            </a:r>
            <a:r>
              <a:rPr lang="en-US" dirty="0" smtClean="0">
                <a:latin typeface="Calisto MT" charset="0"/>
              </a:rPr>
              <a:t>early </a:t>
            </a:r>
            <a:r>
              <a:rPr lang="en-US" dirty="0">
                <a:latin typeface="Calisto MT" charset="0"/>
              </a:rPr>
              <a:t>signs of </a:t>
            </a:r>
            <a:r>
              <a:rPr lang="en-US" dirty="0" smtClean="0">
                <a:latin typeface="Calisto MT" charset="0"/>
              </a:rPr>
              <a:t>CHF (ventricular gallop) </a:t>
            </a:r>
            <a:endParaRPr lang="en-US" dirty="0">
              <a:latin typeface="Calisto MT" charset="0"/>
            </a:endParaRPr>
          </a:p>
          <a:p>
            <a:pPr eaLnBrk="1" hangingPunct="1"/>
            <a:r>
              <a:rPr lang="en-US" dirty="0">
                <a:latin typeface="Calisto MT" charset="0"/>
              </a:rPr>
              <a:t>S</a:t>
            </a:r>
            <a:r>
              <a:rPr lang="en-US" baseline="-25000" dirty="0">
                <a:latin typeface="Calisto MT" charset="0"/>
              </a:rPr>
              <a:t>4</a:t>
            </a:r>
            <a:r>
              <a:rPr lang="en-US" dirty="0">
                <a:latin typeface="Calisto MT" charset="0"/>
              </a:rPr>
              <a:t>: </a:t>
            </a:r>
            <a:r>
              <a:rPr lang="en-US" dirty="0" smtClean="0">
                <a:latin typeface="Calisto MT" charset="0"/>
              </a:rPr>
              <a:t>pulmonic </a:t>
            </a:r>
            <a:r>
              <a:rPr lang="en-US" dirty="0">
                <a:latin typeface="Calisto MT" charset="0"/>
              </a:rPr>
              <a:t>stenosis, aortic stenosis, </a:t>
            </a:r>
            <a:r>
              <a:rPr lang="en-US" dirty="0" smtClean="0">
                <a:latin typeface="Calisto MT" charset="0"/>
              </a:rPr>
              <a:t>		hypertension</a:t>
            </a:r>
            <a:r>
              <a:rPr lang="en-US" dirty="0">
                <a:latin typeface="Calisto MT" charset="0"/>
              </a:rPr>
              <a:t>, MI &amp; </a:t>
            </a:r>
            <a:r>
              <a:rPr lang="en-US" dirty="0" smtClean="0">
                <a:latin typeface="Calisto MT" charset="0"/>
              </a:rPr>
              <a:t>cardiomyopathy 	(atrial gallop)</a:t>
            </a:r>
            <a:endParaRPr lang="en-US" dirty="0">
              <a:latin typeface="Calisto MT" charset="0"/>
            </a:endParaRPr>
          </a:p>
          <a:p>
            <a:pPr eaLnBrk="1" hangingPunct="1"/>
            <a:endParaRPr lang="en-US" dirty="0">
              <a:latin typeface="Calisto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49325" y="381001"/>
            <a:ext cx="7158037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Calisto MT" charset="0"/>
              </a:rPr>
              <a:t>Cardiac Murmurs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sto MT" charset="0"/>
              </a:rPr>
              <a:t>Three Main Factors</a:t>
            </a:r>
          </a:p>
          <a:p>
            <a:pPr lvl="2" eaLnBrk="1" hangingPunct="1"/>
            <a:r>
              <a:rPr lang="en-US">
                <a:latin typeface="Calisto MT" charset="0"/>
                <a:ea typeface="ＭＳ Ｐゴシック" charset="0"/>
              </a:rPr>
              <a:t>High flow rate through normal or abnormal orifices</a:t>
            </a:r>
          </a:p>
          <a:p>
            <a:pPr lvl="2" eaLnBrk="1" hangingPunct="1"/>
            <a:r>
              <a:rPr lang="en-US">
                <a:latin typeface="Calisto MT" charset="0"/>
                <a:ea typeface="ＭＳ Ｐゴシック" charset="0"/>
              </a:rPr>
              <a:t>Forward flow through a constricted or irregular orifice or into a dilated vessel or chamber</a:t>
            </a:r>
          </a:p>
          <a:p>
            <a:pPr lvl="2" eaLnBrk="1" hangingPunct="1"/>
            <a:r>
              <a:rPr lang="en-US">
                <a:latin typeface="Calisto MT" charset="0"/>
                <a:ea typeface="ＭＳ Ｐゴシック" charset="0"/>
              </a:rPr>
              <a:t>Backward or regurgitant flow through an incompetent valve, septal defect, or patent ductus arteriosus.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Timing of Heart Sounds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Systolic: Between S</a:t>
            </a:r>
            <a:r>
              <a:rPr lang="en-US" baseline="-25000" dirty="0" smtClean="0"/>
              <a:t>1</a:t>
            </a:r>
            <a:r>
              <a:rPr lang="en-US" dirty="0" smtClean="0"/>
              <a:t> and S</a:t>
            </a:r>
            <a:r>
              <a:rPr lang="en-US" baseline="-25000" dirty="0" smtClean="0"/>
              <a:t>2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Diastolic: Between S</a:t>
            </a:r>
            <a:r>
              <a:rPr lang="en-US" baseline="-25000" dirty="0"/>
              <a:t>2</a:t>
            </a:r>
            <a:r>
              <a:rPr lang="en-US" dirty="0"/>
              <a:t> and S</a:t>
            </a:r>
            <a:r>
              <a:rPr lang="en-US" baseline="-25000" dirty="0"/>
              <a:t>1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 err="1" smtClean="0"/>
              <a:t>Holosystolic</a:t>
            </a:r>
            <a:r>
              <a:rPr lang="en-US" dirty="0" smtClean="0"/>
              <a:t>: continuous throughout systole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33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Loudness Scale: 1-6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1: Very faint</a:t>
            </a:r>
          </a:p>
          <a:p>
            <a:endParaRPr lang="en-US" dirty="0"/>
          </a:p>
          <a:p>
            <a:r>
              <a:rPr lang="en-US" dirty="0" smtClean="0"/>
              <a:t>Grade 5: Loud with palpable </a:t>
            </a:r>
            <a:r>
              <a:rPr lang="en-US" dirty="0" err="1" smtClean="0"/>
              <a:t>precardical</a:t>
            </a:r>
            <a:r>
              <a:rPr lang="en-US" dirty="0" smtClean="0"/>
              <a:t> thrill</a:t>
            </a:r>
          </a:p>
          <a:p>
            <a:endParaRPr lang="en-US" dirty="0"/>
          </a:p>
          <a:p>
            <a:r>
              <a:rPr lang="en-US" dirty="0" smtClean="0"/>
              <a:t>Grade 6: Audible even when the stethoscope is lifted off chest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0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Heart Sounds: Pitch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Low-velocity – low pitched rumbling (mitral stenosis)</a:t>
            </a:r>
          </a:p>
          <a:p>
            <a:endParaRPr lang="en-US" dirty="0"/>
          </a:p>
          <a:p>
            <a:r>
              <a:rPr lang="en-US" dirty="0" smtClean="0"/>
              <a:t>Large diastolic pressure gradient – high pitched murmur (aortic regurgitation)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Systolic Murmurs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Systolic murmurs can be divided into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/>
              <a:t>Mid-systolic</a:t>
            </a:r>
          </a:p>
          <a:p>
            <a:endParaRPr lang="en-US" sz="3600" dirty="0"/>
          </a:p>
          <a:p>
            <a:r>
              <a:rPr lang="en-US" sz="3600" dirty="0" err="1" smtClean="0"/>
              <a:t>Holo</a:t>
            </a:r>
            <a:r>
              <a:rPr lang="en-US" sz="3600" dirty="0" smtClean="0"/>
              <a:t>-systolic (pan-systolic)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305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Systolic Murmur</a:t>
            </a:r>
            <a:br>
              <a:rPr lang="en-US" dirty="0" smtClean="0"/>
            </a:br>
            <a:r>
              <a:rPr lang="en-US" dirty="0" smtClean="0"/>
              <a:t>Mid-Systolic Murmurs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8042275" cy="4572000"/>
          </a:xfrm>
        </p:spPr>
        <p:txBody>
          <a:bodyPr/>
          <a:lstStyle/>
          <a:p>
            <a:r>
              <a:rPr lang="en-US" dirty="0" smtClean="0"/>
              <a:t>Aortic Stenosis </a:t>
            </a:r>
          </a:p>
          <a:p>
            <a:pPr lvl="1"/>
            <a:r>
              <a:rPr lang="en-US" sz="2400" dirty="0" smtClean="0"/>
              <a:t>Radiates to carotid arteries; harsh or barking</a:t>
            </a:r>
          </a:p>
          <a:p>
            <a:r>
              <a:rPr lang="en-US" dirty="0" smtClean="0"/>
              <a:t>Pulmonic Stenosis</a:t>
            </a:r>
          </a:p>
          <a:p>
            <a:pPr marL="0" indent="0">
              <a:buNone/>
            </a:pPr>
            <a:r>
              <a:rPr lang="en-US" sz="1900" i="1" dirty="0" smtClean="0"/>
              <a:t>Note: blood flow in a normal direction across a valve that is narrowed or calcified</a:t>
            </a:r>
            <a:r>
              <a:rPr lang="en-US" sz="1600" i="1" dirty="0" smtClean="0"/>
              <a:t>.</a:t>
            </a:r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endParaRPr lang="en-US" sz="1600" i="1" dirty="0" smtClean="0"/>
          </a:p>
          <a:p>
            <a:r>
              <a:rPr lang="en-US" dirty="0" smtClean="0"/>
              <a:t>Hypertrophic cardiomyopathy</a:t>
            </a:r>
          </a:p>
          <a:p>
            <a:r>
              <a:rPr lang="en-US" dirty="0" smtClean="0"/>
              <a:t>Flow murmur</a:t>
            </a:r>
            <a:endParaRPr lang="en-US" dirty="0"/>
          </a:p>
          <a:p>
            <a:pPr marL="0" indent="0">
              <a:buNone/>
            </a:pPr>
            <a:r>
              <a:rPr lang="en-US" sz="1900" i="1" dirty="0" smtClean="0"/>
              <a:t>Note: valve is normal but the flow is increased and this causes turbulence.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949325" y="3581400"/>
            <a:ext cx="76612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931863" y="5715000"/>
            <a:ext cx="76612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68541742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519</TotalTime>
  <Words>325</Words>
  <Application>Microsoft Macintosh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Calisto MT</vt:lpstr>
      <vt:lpstr>ＭＳ Ｐゴシック</vt:lpstr>
      <vt:lpstr>Times New Roman</vt:lpstr>
      <vt:lpstr>Wingdings</vt:lpstr>
      <vt:lpstr>Axis</vt:lpstr>
      <vt:lpstr>CSI 202 - Skills Lab 4</vt:lpstr>
      <vt:lpstr>Heart Sound Locations</vt:lpstr>
      <vt:lpstr>Heart Sounds</vt:lpstr>
      <vt:lpstr>Cardiac Murmurs</vt:lpstr>
      <vt:lpstr>Timing of Heart Sounds</vt:lpstr>
      <vt:lpstr>Loudness Scale: 1-6</vt:lpstr>
      <vt:lpstr>Heart Sounds: Pitch</vt:lpstr>
      <vt:lpstr>Systolic Murmurs</vt:lpstr>
      <vt:lpstr>Systolic Murmur Mid-Systolic Murmurs</vt:lpstr>
      <vt:lpstr>Systolic Murmur Holo-systolic murmurs</vt:lpstr>
      <vt:lpstr>Diastolic Murmurs</vt:lpstr>
      <vt:lpstr>Diastolic murmur Early Diastolic Murmurs</vt:lpstr>
      <vt:lpstr>Diastolic Murmurs Diastolic Rumbles</vt:lpstr>
    </vt:vector>
  </TitlesOfParts>
  <Company>lsuhsc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SPM 200  Skills Lab 1</dc:title>
  <dc:creator>Daryl Lofaso</dc:creator>
  <cp:lastModifiedBy>Microsoft Office User</cp:lastModifiedBy>
  <cp:revision>71</cp:revision>
  <dcterms:created xsi:type="dcterms:W3CDTF">2012-06-04T14:55:14Z</dcterms:created>
  <dcterms:modified xsi:type="dcterms:W3CDTF">2017-07-21T18:51:37Z</dcterms:modified>
</cp:coreProperties>
</file>