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59" r:id="rId7"/>
    <p:sldId id="275" r:id="rId8"/>
    <p:sldId id="260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6AF81-6D8E-49A9-AD1D-2440B3B8FDE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C1F4-1238-48F2-9E28-DE9C2A3D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grigs@lsuhs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7696200" cy="4495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One of the most important aspects of any CME activity is evaluation, or outcomes measurement.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CME Compliance: Evaluation</a:t>
            </a:r>
            <a:endParaRPr lang="en-US" dirty="0"/>
          </a:p>
        </p:txBody>
      </p:sp>
      <p:pic>
        <p:nvPicPr>
          <p:cNvPr id="5" name="Picture 4" descr="Pl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590800"/>
            <a:ext cx="3852994" cy="37393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971800"/>
            <a:ext cx="4038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Measuring the educational outcomes of your activity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an essential part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Plan, Do, Study, Act cycle: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Post-Test:  Evaluation</a:t>
            </a:r>
          </a:p>
          <a:p>
            <a:pPr>
              <a:buNone/>
            </a:pPr>
            <a:r>
              <a:rPr lang="en-US" dirty="0" smtClean="0"/>
              <a:t>Which of the following is NOT the kind of data CME evaluation is meant to collect?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Whether the learning objectives were met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How comfortable the meeting space is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The faculty’s knowledge and presentation skills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If any commercial bias was perceived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Post-Test:  Evaluation</a:t>
            </a:r>
          </a:p>
          <a:p>
            <a:pPr>
              <a:buNone/>
            </a:pPr>
            <a:r>
              <a:rPr lang="en-US" dirty="0" smtClean="0"/>
              <a:t>Which of the following is NOT the kind of data CME evaluation is meant to collect?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Whether the learning objectives were met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How comfortable the meeting space is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The faculty’s knowledge and presentation skills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If any commercial bias was perceived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276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Post-Test:  Evaluation</a:t>
            </a:r>
          </a:p>
          <a:p>
            <a:pPr>
              <a:buNone/>
            </a:pPr>
            <a:r>
              <a:rPr lang="en-US" dirty="0" smtClean="0"/>
              <a:t>True or False:</a:t>
            </a:r>
          </a:p>
          <a:p>
            <a:pPr>
              <a:buNone/>
            </a:pPr>
            <a:r>
              <a:rPr lang="en-US" dirty="0" smtClean="0"/>
              <a:t>Evaluation data is used to track the overall</a:t>
            </a:r>
          </a:p>
          <a:p>
            <a:pPr>
              <a:buNone/>
            </a:pPr>
            <a:r>
              <a:rPr lang="en-US" dirty="0" smtClean="0"/>
              <a:t>effectiveness of the CME program to ensure we</a:t>
            </a:r>
          </a:p>
          <a:p>
            <a:pPr>
              <a:buNone/>
            </a:pPr>
            <a:r>
              <a:rPr lang="en-US" dirty="0" smtClean="0"/>
              <a:t>are meeting our mission.</a:t>
            </a:r>
          </a:p>
          <a:p>
            <a:pPr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276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Post-Test:  Evaluation</a:t>
            </a:r>
          </a:p>
          <a:p>
            <a:pPr>
              <a:buNone/>
            </a:pPr>
            <a:r>
              <a:rPr lang="en-US" dirty="0" smtClean="0"/>
              <a:t>True or False:</a:t>
            </a:r>
          </a:p>
          <a:p>
            <a:pPr>
              <a:buNone/>
            </a:pPr>
            <a:r>
              <a:rPr lang="en-US" dirty="0" smtClean="0"/>
              <a:t>Evaluation data is used to track the overall</a:t>
            </a:r>
          </a:p>
          <a:p>
            <a:pPr>
              <a:buNone/>
            </a:pPr>
            <a:r>
              <a:rPr lang="en-US" dirty="0" smtClean="0"/>
              <a:t>effectiveness of the CME program to ensure we</a:t>
            </a:r>
          </a:p>
          <a:p>
            <a:pPr>
              <a:buNone/>
            </a:pPr>
            <a:r>
              <a:rPr lang="en-US" dirty="0" smtClean="0"/>
              <a:t>are meeting our mission.</a:t>
            </a:r>
          </a:p>
          <a:p>
            <a:pPr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True: </a:t>
            </a:r>
            <a:r>
              <a:rPr lang="en-US" sz="2400" dirty="0" smtClean="0"/>
              <a:t>Many of the questions asked on evaluations are designed to measure whether activities are successfully meeting specific educational goals as outlined by the </a:t>
            </a:r>
            <a:r>
              <a:rPr lang="en-US" sz="2400" dirty="0" smtClean="0"/>
              <a:t>ACCME and the LSU CME Mission Statement.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276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Post-Test:  Evaluation</a:t>
            </a:r>
          </a:p>
          <a:p>
            <a:pPr>
              <a:buNone/>
            </a:pPr>
            <a:r>
              <a:rPr lang="en-US" dirty="0" smtClean="0"/>
              <a:t>True or False:</a:t>
            </a:r>
          </a:p>
          <a:p>
            <a:pPr>
              <a:buNone/>
            </a:pPr>
            <a:r>
              <a:rPr lang="en-US" dirty="0" smtClean="0"/>
              <a:t>Evaluation forms must be completed </a:t>
            </a:r>
            <a:r>
              <a:rPr lang="en-US" dirty="0" smtClean="0"/>
              <a:t>on paper.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276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Post-Test:  Evaluation</a:t>
            </a:r>
          </a:p>
          <a:p>
            <a:pPr>
              <a:buNone/>
            </a:pPr>
            <a:r>
              <a:rPr lang="en-US" dirty="0" smtClean="0"/>
              <a:t>True or False:</a:t>
            </a:r>
          </a:p>
          <a:p>
            <a:pPr>
              <a:buNone/>
            </a:pPr>
            <a:r>
              <a:rPr lang="en-US" dirty="0" smtClean="0"/>
              <a:t>Evaluation forms must be completed </a:t>
            </a:r>
            <a:r>
              <a:rPr lang="en-US" dirty="0" smtClean="0"/>
              <a:t>on paper.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False:  </a:t>
            </a:r>
            <a:r>
              <a:rPr lang="en-US" sz="2400" dirty="0" smtClean="0"/>
              <a:t>Evaluations can </a:t>
            </a:r>
            <a:r>
              <a:rPr lang="en-US" sz="2400" dirty="0" smtClean="0"/>
              <a:t>be </a:t>
            </a:r>
            <a:r>
              <a:rPr lang="en-US" sz="2400" dirty="0" smtClean="0"/>
              <a:t>completed online via smart phone through the Survey Monkey web </a:t>
            </a:r>
            <a:r>
              <a:rPr lang="en-US" sz="2400" dirty="0" smtClean="0"/>
              <a:t>site or on paper if they are distributed at the time of the activity.  They can also be a show of hands, a live post-activity feedback session, or audience response system.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QUESTIONS?</a:t>
            </a:r>
          </a:p>
          <a:p>
            <a:pPr algn="ctr">
              <a:buNone/>
            </a:pPr>
            <a:r>
              <a:rPr lang="en-US" sz="2800" dirty="0" smtClean="0"/>
              <a:t>Please contact the LSU CME office at (504) 568-2000 or email Doug Grigsby at </a:t>
            </a:r>
            <a:r>
              <a:rPr lang="en-US" sz="2800" dirty="0" smtClean="0">
                <a:hlinkClick r:id="rId2"/>
              </a:rPr>
              <a:t>dgrigs@lsuhsc.edu</a:t>
            </a:r>
            <a:r>
              <a:rPr lang="en-US" sz="2800" dirty="0" smtClean="0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CME Compliance: Commercial Support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391400" cy="3124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Some examples of effective evaluation methods are: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Pre and post-tests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Post-activity evaluation forms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Informal polling at the activity (show of hands, audience response systems)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Follow-up surveys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CME Compliance: Evaluation</a:t>
            </a:r>
            <a:endParaRPr lang="en-US" dirty="0"/>
          </a:p>
        </p:txBody>
      </p:sp>
      <p:pic>
        <p:nvPicPr>
          <p:cNvPr id="1026" name="Picture 2" descr="C:\Users\dgrigs\AppData\Local\Microsoft\Windows\Temporary Internet Files\Content.IE5\9M44ZENR\MP900439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343400"/>
            <a:ext cx="2967384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5" descr="Raised_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375785"/>
            <a:ext cx="2971800" cy="2005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44562"/>
          </a:xfrm>
        </p:spPr>
        <p:txBody>
          <a:bodyPr/>
          <a:lstStyle/>
          <a:p>
            <a:r>
              <a:rPr lang="en-US" dirty="0" smtClean="0"/>
              <a:t>CME Compliance: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Evaluations are designed to collect data about: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Whether the learning objectives have been met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How participation will impact the physician’s abilities and/or strategies, help modify his/her practice, and lead to improved patient outcomes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The faculty’s knowledge and presentation skills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The quality of the educational design and format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How well the activity met the learners’ needs</a:t>
            </a:r>
            <a:endParaRPr lang="en-US" dirty="0" smtClean="0">
              <a:solidFill>
                <a:srgbClr val="0066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If the audience perceived any commercial bias in the presentations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At LSU School of Medicine, we typically use the following method:  The </a:t>
            </a:r>
            <a:r>
              <a:rPr lang="en-US" sz="2800" dirty="0" smtClean="0"/>
              <a:t>CME office generates evaluation forms through Survey Monkey, a web based evaluation tool which allows for results to be analyzed and reported to the Activity Medical Director shortly after an activity ends.</a:t>
            </a:r>
          </a:p>
          <a:p>
            <a:pPr>
              <a:buNone/>
            </a:pPr>
            <a:r>
              <a:rPr lang="en-US" sz="2800" dirty="0" smtClean="0"/>
              <a:t>Evaluations can be completed on paper or online.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  <p:pic>
        <p:nvPicPr>
          <p:cNvPr id="2052" name="Picture 4" descr="C:\Users\dgrigs\AppData\Local\Microsoft\Windows\Temporary Internet Files\Content.IE5\2WPU9NBB\MP9004385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343400"/>
            <a:ext cx="3276600" cy="2174648"/>
          </a:xfrm>
          <a:prstGeom prst="rect">
            <a:avLst/>
          </a:prstGeom>
          <a:noFill/>
        </p:spPr>
      </p:pic>
      <p:pic>
        <p:nvPicPr>
          <p:cNvPr id="7" name="Picture 6" descr="smart pho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267200"/>
            <a:ext cx="3073580" cy="2307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1981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For online evaluation, the tag reader app uses the learner’s phone camera to scan an image like this one: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  <p:pic>
        <p:nvPicPr>
          <p:cNvPr id="5123" name="Picture 3" descr="C:\Users\dgrigs\Desktop\EVAL TAGS\Medicine_Grand_Rounds_February_11_2011_final_2011316543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1752600" cy="1752600"/>
          </a:xfrm>
          <a:prstGeom prst="rect">
            <a:avLst/>
          </a:prstGeom>
          <a:noFill/>
        </p:spPr>
      </p:pic>
      <p:pic>
        <p:nvPicPr>
          <p:cNvPr id="5125" name="Picture 5" descr="C:\Users\dgrigs\AppData\Local\Microsoft\Windows\Temporary Internet Files\Content.Outlook\YZTR5UUZ\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641600" cy="39624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3581400" y="3962400"/>
            <a:ext cx="1295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To access the evaluation form on Survey Monkey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2999"/>
            <a:ext cx="7620000" cy="559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Evaluations distributed and collected on paper at each activity are manually entered into Survey Monkey so that all feedback can be analyzed and reported to activity directors and planners quickly.</a:t>
            </a:r>
            <a:endParaRPr lang="en-US" dirty="0"/>
          </a:p>
        </p:txBody>
      </p:sp>
      <p:pic>
        <p:nvPicPr>
          <p:cNvPr id="1030" name="Picture 6" descr="C:\Users\dgrigs\AppData\Local\Microsoft\Windows\Temporary Internet Files\Content.IE5\9M44ZENR\MP9003167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962400"/>
            <a:ext cx="3657600" cy="240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Outcomes are very important to LSU’s continued CME accreditation and an important part of our ongoing educational planning </a:t>
            </a:r>
            <a:r>
              <a:rPr lang="en-US" dirty="0" smtClean="0"/>
              <a:t>process and used to track the overall effectiveness of the CME program to ensure we are meeting our mission.</a:t>
            </a:r>
            <a:endParaRPr lang="en-US" dirty="0" smtClean="0"/>
          </a:p>
          <a:p>
            <a:r>
              <a:rPr lang="en-US" dirty="0" smtClean="0"/>
              <a:t>Therefore, e</a:t>
            </a:r>
            <a:r>
              <a:rPr lang="en-US" dirty="0" smtClean="0"/>
              <a:t>valuation </a:t>
            </a:r>
            <a:r>
              <a:rPr lang="en-US" dirty="0" smtClean="0"/>
              <a:t>return rates are </a:t>
            </a:r>
            <a:r>
              <a:rPr lang="en-US" dirty="0" smtClean="0"/>
              <a:t>continually monitored </a:t>
            </a:r>
            <a:r>
              <a:rPr lang="en-US" dirty="0" smtClean="0"/>
              <a:t>by the CME office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How you can use the evaluation results:</a:t>
            </a:r>
          </a:p>
          <a:p>
            <a:r>
              <a:rPr lang="en-US" dirty="0" smtClean="0"/>
              <a:t>Survey </a:t>
            </a:r>
            <a:r>
              <a:rPr lang="en-US" dirty="0" smtClean="0"/>
              <a:t>Monkey </a:t>
            </a:r>
            <a:r>
              <a:rPr lang="en-US" dirty="0" smtClean="0"/>
              <a:t>compiles </a:t>
            </a:r>
            <a:r>
              <a:rPr lang="en-US" dirty="0" smtClean="0"/>
              <a:t>the results of your evaluation data, and the CME office </a:t>
            </a:r>
            <a:r>
              <a:rPr lang="en-US" dirty="0" smtClean="0"/>
              <a:t>sends </a:t>
            </a:r>
            <a:r>
              <a:rPr lang="en-US" dirty="0" smtClean="0"/>
              <a:t>you a summary of these results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Monitor your program’s attendance</a:t>
            </a:r>
          </a:p>
          <a:p>
            <a:r>
              <a:rPr lang="en-US" dirty="0" smtClean="0"/>
              <a:t>Send feedback to presenters</a:t>
            </a:r>
          </a:p>
          <a:p>
            <a:r>
              <a:rPr lang="en-US" dirty="0" smtClean="0"/>
              <a:t>Customize the evaluation for the activity or group</a:t>
            </a:r>
          </a:p>
          <a:p>
            <a:r>
              <a:rPr lang="en-US" dirty="0" smtClean="0"/>
              <a:t>Feedback to share with your overall educational program/faculty/resident evaluation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CME Compliance: Evaluation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706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CME Compliance: Evaluation</vt:lpstr>
      <vt:lpstr>CME Compliance: Evaluation</vt:lpstr>
      <vt:lpstr>CME Compliance: Evaluation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CME Compliance: Commercial Support</vt:lpstr>
    </vt:vector>
  </TitlesOfParts>
  <Company>LSU Health Sciences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Compliance: Evaluation</dc:title>
  <dc:creator>Doug Grigsby</dc:creator>
  <cp:lastModifiedBy>Doug Grigsby</cp:lastModifiedBy>
  <cp:revision>40</cp:revision>
  <dcterms:created xsi:type="dcterms:W3CDTF">2011-09-02T14:13:27Z</dcterms:created>
  <dcterms:modified xsi:type="dcterms:W3CDTF">2011-09-16T17:05:49Z</dcterms:modified>
</cp:coreProperties>
</file>