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9"/>
  </p:notesMasterIdLst>
  <p:sldIdLst>
    <p:sldId id="256" r:id="rId2"/>
    <p:sldId id="285" r:id="rId3"/>
    <p:sldId id="286" r:id="rId4"/>
    <p:sldId id="287" r:id="rId5"/>
    <p:sldId id="288" r:id="rId6"/>
    <p:sldId id="289" r:id="rId7"/>
    <p:sldId id="309" r:id="rId8"/>
    <p:sldId id="290" r:id="rId9"/>
    <p:sldId id="291" r:id="rId10"/>
    <p:sldId id="292" r:id="rId11"/>
    <p:sldId id="293" r:id="rId12"/>
    <p:sldId id="267" r:id="rId13"/>
    <p:sldId id="294" r:id="rId14"/>
    <p:sldId id="296" r:id="rId15"/>
    <p:sldId id="297" r:id="rId16"/>
    <p:sldId id="298" r:id="rId17"/>
    <p:sldId id="299" r:id="rId18"/>
    <p:sldId id="275" r:id="rId19"/>
    <p:sldId id="301" r:id="rId20"/>
    <p:sldId id="300" r:id="rId21"/>
    <p:sldId id="302" r:id="rId22"/>
    <p:sldId id="303" r:id="rId23"/>
    <p:sldId id="304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397E3F-A668-7ECD-1D75-7EADD2881210}" name="Tate, Alicia" initials="AT" userId="S::atate4@lsuhsc.edu::e13ee7e9-7cc4-446c-83b8-cdfe75b479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7"/>
    <p:restoredTop sz="95707"/>
  </p:normalViewPr>
  <p:slideViewPr>
    <p:cSldViewPr snapToGrid="0" snapToObjects="1">
      <p:cViewPr varScale="1">
        <p:scale>
          <a:sx n="124" d="100"/>
          <a:sy n="124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7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2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4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3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08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5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0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0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4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2AE-A347-014C-BEC0-D8C1608C81A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72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1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03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08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EB2AE-A347-014C-BEC0-D8C1608C81A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818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6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BF14E-DE4D-6D41-8704-91F12FDFC2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4648343/#TFN1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4648343/#TFN1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uhsc.edu/admin/pfm/ehs/docs/EHS300.04%20-%20Bloodborne%20Pathogens%20Exposure%20Control%20Pla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uhsc.edu/admin/pfm/ehs/docs/EHS300.04%20-%20Bloodborne%20Pathogens%20Exposure%20Control%20Pla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infection-control/hcp/basics/transmission-based-precaution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cpac/pdf/isolation/Isolation2007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D8D8BC6-741C-3F4B-8DD8-4609CA1732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06355" y="849128"/>
            <a:ext cx="7725508" cy="1265433"/>
          </a:xfrm>
        </p:spPr>
        <p:txBody>
          <a:bodyPr/>
          <a:lstStyle/>
          <a:p>
            <a:pPr eaLnBrk="1" hangingPunct="1"/>
            <a:r>
              <a:rPr lang="en-US" altLang="en-US" sz="6600" b="1" dirty="0">
                <a:ea typeface="ＭＳ Ｐゴシック" panose="020B0600070205080204" pitchFamily="34" charset="-128"/>
              </a:rPr>
              <a:t>CSI 101 Skills Lab 3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29BF83F-E979-4F45-BC9E-6E80910FC0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9785" y="2418347"/>
            <a:ext cx="11632366" cy="267101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92D050"/>
                </a:solidFill>
                <a:ea typeface="ＭＳ Ｐゴシック" panose="020B0600070205080204" pitchFamily="34" charset="-128"/>
              </a:rPr>
              <a:t>Universal Precautions,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92D050"/>
                </a:solidFill>
                <a:ea typeface="ＭＳ Ｐゴシック" panose="020B0600070205080204" pitchFamily="34" charset="-128"/>
              </a:rPr>
              <a:t>Surgical Scrub, and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92D050"/>
                </a:solidFill>
                <a:ea typeface="ＭＳ Ｐゴシック" panose="020B0600070205080204" pitchFamily="34" charset="-128"/>
              </a:rPr>
              <a:t>Sterile Gowning/Gloving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200C7-E115-4F4C-923C-0137DC1631EC}"/>
              </a:ext>
            </a:extLst>
          </p:cNvPr>
          <p:cNvSpPr txBox="1"/>
          <p:nvPr/>
        </p:nvSpPr>
        <p:spPr>
          <a:xfrm>
            <a:off x="2266144" y="5566346"/>
            <a:ext cx="6685613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Daryl P. </a:t>
            </a:r>
            <a:r>
              <a:rPr lang="en-US" altLang="en-US" sz="2800" b="1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L</a:t>
            </a:r>
            <a:r>
              <a:rPr lang="en-US" altLang="en-US" sz="2800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ofaso, Ph.D., M.Ed., RRT</a:t>
            </a:r>
          </a:p>
          <a:p>
            <a:pPr algn="ctr"/>
            <a:r>
              <a:rPr lang="en-US" altLang="en-US" sz="2800" baseline="30000" dirty="0">
                <a:latin typeface="Calisto MT" panose="02040603050505030304" pitchFamily="18" charset="77"/>
                <a:ea typeface="ＭＳ Ｐゴシック" panose="020B0600070205080204" pitchFamily="34" charset="-128"/>
              </a:rPr>
              <a:t>Alicia Tate, NRP</a:t>
            </a:r>
          </a:p>
        </p:txBody>
      </p:sp>
    </p:spTree>
    <p:extLst>
      <p:ext uri="{BB962C8B-B14F-4D97-AF65-F5344CB8AC3E}">
        <p14:creationId xmlns:p14="http://schemas.microsoft.com/office/powerpoint/2010/main" val="1161637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B3515FD-D5EE-F649-886E-D9E60D7AA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7963" y="504470"/>
            <a:ext cx="6714059" cy="1099478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HAI UTI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2ED4AA7-59E2-9044-A7D9-F23C9CCF6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5347" y="1495660"/>
            <a:ext cx="9432758" cy="474958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67.7% associated w/urinary catheters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 (2015)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E. coli (27.7%)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i="1" dirty="0"/>
              <a:t>Klebsiella pneumoniae</a:t>
            </a:r>
            <a:r>
              <a:rPr lang="en-US" sz="3200" dirty="0"/>
              <a:t> or </a:t>
            </a:r>
            <a:r>
              <a:rPr lang="en-US" sz="3200" i="1" dirty="0"/>
              <a:t>K. </a:t>
            </a:r>
            <a:r>
              <a:rPr lang="en-US" sz="3200" i="1" dirty="0" err="1"/>
              <a:t>oxytoca</a:t>
            </a:r>
            <a:r>
              <a:rPr lang="en-US" sz="3200" i="1" dirty="0"/>
              <a:t> </a:t>
            </a:r>
            <a:r>
              <a:rPr lang="en-US" sz="3200" dirty="0"/>
              <a:t>(23.1%)</a:t>
            </a:r>
            <a:endParaRPr lang="en-US" altLang="en-US" sz="32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Enterococcus species</a:t>
            </a:r>
            <a:r>
              <a:rPr lang="en-US" altLang="en-US" sz="36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3600" dirty="0">
                <a:ea typeface="ＭＳ Ｐゴシック" panose="020B0600070205080204" pitchFamily="34" charset="-128"/>
              </a:rPr>
              <a:t>(16.9)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Pseudomonas aeruginosa</a:t>
            </a:r>
            <a:r>
              <a:rPr lang="en-US" altLang="en-US" sz="36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3600" dirty="0">
                <a:ea typeface="ＭＳ Ｐゴシック" panose="020B0600070205080204" pitchFamily="34" charset="-128"/>
              </a:rPr>
              <a:t>(10.8%)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Candida albicans (4.6%)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*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Antibiotic resistance may lead to increased morbidity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8D0A6-A0AE-55F1-D4A0-527144744B7F}"/>
              </a:ext>
            </a:extLst>
          </p:cNvPr>
          <p:cNvSpPr txBox="1"/>
          <p:nvPr/>
        </p:nvSpPr>
        <p:spPr>
          <a:xfrm>
            <a:off x="1419726" y="6353530"/>
            <a:ext cx="928837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>
                <a:hlinkClick r:id="rId3"/>
              </a:rPr>
              <a:t>Multistate Point-Prevalence Survey of Health Care–Associated Infections - PMC</a:t>
            </a:r>
            <a:endParaRPr lang="en-US" altLang="en-US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07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FA8A045-C0C3-244B-A761-9A9B024C7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5697" y="619476"/>
            <a:ext cx="8150903" cy="1113072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HAI Pneumonia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3D16B16-72F8-BE4B-8EB6-7279A2401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0059" y="1732548"/>
            <a:ext cx="9358204" cy="43433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20-30% Mortality (2019)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 </a:t>
            </a: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3200" dirty="0">
                <a:ea typeface="ＭＳ Ｐゴシック" panose="020B0600070205080204" pitchFamily="34" charset="-128"/>
              </a:rPr>
              <a:t>(16.4)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38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Pseudomonas aeruginosa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3200" dirty="0">
                <a:ea typeface="ＭＳ Ｐゴシック" panose="020B0600070205080204" pitchFamily="34" charset="-128"/>
              </a:rPr>
              <a:t>(12.7)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i="1" dirty="0"/>
              <a:t>Klebsiella pneumoniae</a:t>
            </a:r>
            <a:r>
              <a:rPr lang="en-US" sz="3200" dirty="0"/>
              <a:t> or </a:t>
            </a:r>
            <a:r>
              <a:rPr lang="en-US" sz="3200" i="1" dirty="0"/>
              <a:t>K. </a:t>
            </a:r>
            <a:r>
              <a:rPr lang="en-US" sz="3200" i="1" dirty="0" err="1"/>
              <a:t>oxytoca</a:t>
            </a:r>
            <a:r>
              <a:rPr lang="en-US" sz="3200" i="1" dirty="0"/>
              <a:t> (11.8)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Streptococcus species (6.4)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Enterobacter species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3200" dirty="0">
                <a:ea typeface="ＭＳ Ｐゴシック" panose="020B0600070205080204" pitchFamily="34" charset="-128"/>
              </a:rPr>
              <a:t>(2.7)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*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Antibiotic resistance may lead to increased morbidity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CE244A-8220-2F05-E355-CB801B18217A}"/>
              </a:ext>
            </a:extLst>
          </p:cNvPr>
          <p:cNvSpPr txBox="1"/>
          <p:nvPr/>
        </p:nvSpPr>
        <p:spPr>
          <a:xfrm>
            <a:off x="1674037" y="6238524"/>
            <a:ext cx="91079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Multistate Point-Prevalence Survey of Health Care–Associated Infections – PMC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8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D2EE4B2-7B20-8848-902B-C69D08342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793" y="915546"/>
            <a:ext cx="11654413" cy="1269442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HAI Blood Stream Infections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1075E95-CE71-ED43-B219-C7CCB531A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4579" y="1973179"/>
            <a:ext cx="9529010" cy="430730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20-30%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Common Organisms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Candida species (22%)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Coag</a:t>
            </a: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Negative Staph (18%)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3200" dirty="0">
                <a:ea typeface="ＭＳ Ｐゴシック" panose="020B0600070205080204" pitchFamily="34" charset="-128"/>
              </a:rPr>
              <a:t>(14%)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Enterococcus species</a:t>
            </a:r>
            <a:r>
              <a:rPr lang="en-US" altLang="en-US" sz="32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3200" dirty="0">
                <a:ea typeface="ＭＳ Ｐゴシック" panose="020B0600070205080204" pitchFamily="34" charset="-128"/>
              </a:rPr>
              <a:t>(12%)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Antibiotic Resistance may lead to increased morbidity</a:t>
            </a:r>
          </a:p>
        </p:txBody>
      </p:sp>
    </p:spTree>
    <p:extLst>
      <p:ext uri="{BB962C8B-B14F-4D97-AF65-F5344CB8AC3E}">
        <p14:creationId xmlns:p14="http://schemas.microsoft.com/office/powerpoint/2010/main" val="187246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CC623DF-5669-834A-87ED-B7781420C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233" y="497826"/>
            <a:ext cx="9144000" cy="101243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Risks To the Healthcare Worker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A2ABA3B-1D62-ED4F-8812-0E360229B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9568" y="1620296"/>
            <a:ext cx="8970824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9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Blood Borne Pathogens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B: 2-5 % with vaccine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6-30 % without vaccine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C:  2-4 %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HIV:			0.3 %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9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Airborne Pathogens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Tuberculosis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Measles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Varicella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Influenzas / COVID -19				</a:t>
            </a:r>
          </a:p>
        </p:txBody>
      </p:sp>
    </p:spTree>
    <p:extLst>
      <p:ext uri="{BB962C8B-B14F-4D97-AF65-F5344CB8AC3E}">
        <p14:creationId xmlns:p14="http://schemas.microsoft.com/office/powerpoint/2010/main" val="85428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EBB0726-E12C-BE48-9D71-1DBE1A6AE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986" y="549903"/>
            <a:ext cx="8353269" cy="106804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Management of Exposure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1D31798-46C3-2E41-AEFA-11FBE236F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863" y="1773967"/>
            <a:ext cx="10527632" cy="4001191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immediately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Report incident to supervisor and follow proper protocols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Obtain history from the source patient via provided consent forms (HIV, Hepatitis or risk factors)</a:t>
            </a:r>
            <a:endParaRPr lang="en-US" altLang="en-US" sz="12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CDE16-465B-5077-9ED2-18C40411BC0A}"/>
              </a:ext>
            </a:extLst>
          </p:cNvPr>
          <p:cNvSpPr txBox="1"/>
          <p:nvPr/>
        </p:nvSpPr>
        <p:spPr>
          <a:xfrm>
            <a:off x="709863" y="5878749"/>
            <a:ext cx="855445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1400">
                <a:hlinkClick r:id="rId3"/>
              </a:rPr>
              <a:t>Bloodborne Pathogens Exposure Control Plan</a:t>
            </a:r>
            <a:endParaRPr lang="en-US" altLang="en-US" sz="14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39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F949CE6-8A75-D246-87E8-461AA748A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0700" y="739514"/>
            <a:ext cx="8229600" cy="1149246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Management of Exposure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A3FBE0F-0FA4-0A48-B15C-B6FFF162E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0231" y="2164366"/>
            <a:ext cx="10491537" cy="36090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Report to Employee Health or Emergency Department (UMC after 3pm)if seeking bloodwork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Counseling will be provided regarding the need for post exposure prophylaxis (see CDC recommendations)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A830F-C236-3E42-DA5B-BBF5E2384AA0}"/>
              </a:ext>
            </a:extLst>
          </p:cNvPr>
          <p:cNvSpPr txBox="1"/>
          <p:nvPr/>
        </p:nvSpPr>
        <p:spPr>
          <a:xfrm>
            <a:off x="1380226" y="6150634"/>
            <a:ext cx="939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Bloodborne Pathogens Exposure Control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2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56E3B11-4E68-2942-BEEF-54DFB7853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0102" y="581108"/>
            <a:ext cx="7868302" cy="1753012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3 Types of Transmission Precautions</a:t>
            </a:r>
            <a:endParaRPr lang="en-US" altLang="en-US" sz="5400" dirty="0">
              <a:ea typeface="ＭＳ Ｐゴシック" panose="020B0600070205080204" pitchFamily="34" charset="-128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2A0F78F-3DB7-5044-85D3-4964D777E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1849" y="2595414"/>
            <a:ext cx="7868302" cy="293721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4400" dirty="0">
                <a:ea typeface="ＭＳ Ｐゴシック" panose="020B0600070205080204" pitchFamily="34" charset="-128"/>
              </a:rPr>
              <a:t>Airborne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4400" dirty="0">
                <a:ea typeface="ＭＳ Ｐゴシック" panose="020B0600070205080204" pitchFamily="34" charset="-128"/>
              </a:rPr>
              <a:t>Droplet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4400" dirty="0">
                <a:ea typeface="ＭＳ Ｐゴシック" panose="020B0600070205080204" pitchFamily="34" charset="-128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77907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BA0D771-AFAB-D041-94FC-69B545714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9005" y="381000"/>
            <a:ext cx="7086600" cy="1828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Pathogens Requiring Airborne Precautions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6F1C008-62FF-EC44-B509-76E33F86D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9883" y="2438399"/>
            <a:ext cx="10332365" cy="363261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Tuberculosis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Measles (Rubeola)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Varicella (Chickenpox)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SARS (Severe Acute Respiratory Syndrome)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658901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893A86B-A701-B44A-990C-36A787D32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612" y="1040842"/>
            <a:ext cx="11323621" cy="977314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Airborne Precautions Management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DC4D791-B2B9-E144-9C60-4CC2A01E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1690" y="2509355"/>
            <a:ext cx="7866668" cy="315751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Place patient in an isolation room with negative pressure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Keep door closed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Wear (N-95) mask </a:t>
            </a:r>
            <a:r>
              <a:rPr lang="en-US" altLang="en-US" sz="40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(Mask Fit Test)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459CE-9E09-BFE0-C529-163D01030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285" y="2018156"/>
            <a:ext cx="3359924" cy="4563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1220E7-25BF-2C30-E49F-85CDA9512D7F}"/>
              </a:ext>
            </a:extLst>
          </p:cNvPr>
          <p:cNvSpPr txBox="1"/>
          <p:nvPr/>
        </p:nvSpPr>
        <p:spPr>
          <a:xfrm>
            <a:off x="816207" y="5666874"/>
            <a:ext cx="742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hlinkClick r:id="rId4"/>
              </a:rPr>
              <a:t>Transmission-Based Precautions | Infection Control | CDC</a:t>
            </a:r>
            <a:endParaRPr lang="en-US" altLang="en-US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74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A4BCACF-EA2B-B442-BE4D-A366DB821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4340" y="419084"/>
            <a:ext cx="6878951" cy="100132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Droplet Precautions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844FF30F-B0FB-4947-88BE-E2AD2739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789" y="1639019"/>
            <a:ext cx="8386012" cy="479989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Used for microorganisms transmitted by respiratory droplets &gt; 5µm generated during coughing, sneezing, talking or suctioning.  Can travel about 6 feet.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Place patient in private room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600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Pathogens requiring Droplet Precautions</a:t>
            </a: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altLang="en-US" sz="2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Influenza/COVID-19, Drug-resistant pneumococcus, pertussis, mumps and </a:t>
            </a:r>
            <a:r>
              <a:rPr lang="en-US" altLang="en-US" sz="24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Neisseria meningitidis</a:t>
            </a:r>
          </a:p>
        </p:txBody>
      </p:sp>
      <p:pic>
        <p:nvPicPr>
          <p:cNvPr id="3" name="Picture 2" descr="A sign with people wearing face masks&#10;&#10;AI-generated content may be incorrect.">
            <a:extLst>
              <a:ext uri="{FF2B5EF4-FFF2-40B4-BE49-F238E27FC236}">
                <a16:creationId xmlns:a16="http://schemas.microsoft.com/office/drawing/2014/main" id="{9DCE00C1-3D32-104D-D7C7-CCADA0F1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1241612"/>
            <a:ext cx="3505200" cy="56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7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0C85E6D-BBF9-2B48-AB79-78DEAE638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631" y="322420"/>
            <a:ext cx="10455443" cy="1447800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Healthcare-Associated Infections (HAI) </a:t>
            </a:r>
            <a:br>
              <a:rPr lang="en-US" altLang="en-US" sz="4000" b="1" dirty="0">
                <a:ea typeface="ＭＳ Ｐゴシック" panose="020B0600070205080204" pitchFamily="34" charset="-128"/>
              </a:rPr>
            </a:br>
            <a:r>
              <a:rPr lang="en-US" altLang="en-US" sz="4000" b="1" dirty="0">
                <a:ea typeface="ＭＳ Ｐゴシック" panose="020B0600070205080204" pitchFamily="34" charset="-128"/>
              </a:rPr>
              <a:t>also referred to as Nosocomial Infection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E22C4D1-480D-DA4E-8458-9FE62A9C5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705" y="2034916"/>
            <a:ext cx="10864516" cy="40771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NHSN* Definition:</a:t>
            </a:r>
            <a:r>
              <a:rPr lang="en-US" altLang="en-US" sz="36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Local or Systemic condition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Results from adverse reactions to the presence of an infectious agent (s)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Not present or incubating at the time of admission to the hospital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Infection usually becomes evident 48 hours or more after admission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32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32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*National Healthcare Safety Network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E71BF-FB5A-B2EA-0D00-0DC6D4A3BA48}"/>
              </a:ext>
            </a:extLst>
          </p:cNvPr>
          <p:cNvSpPr txBox="1"/>
          <p:nvPr/>
        </p:nvSpPr>
        <p:spPr>
          <a:xfrm>
            <a:off x="1515979" y="6316579"/>
            <a:ext cx="5029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nhsn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569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31EE85FA-E2EE-CB40-865E-D89FC3DC5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1463" y="457200"/>
            <a:ext cx="7760369" cy="16764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Pathogens Requiring Contact Precautions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D83C6C03-F29A-9547-BE9E-70E77C101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243" y="2133600"/>
            <a:ext cx="1031343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Multi-drug resistance bacteria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(e.g., 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VRE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– Vancomycin Resistant Enterococci,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MRSA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- Methicillin Resistant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Staphylococcus Aureus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RSV - Respiratory Syncytial Virus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Clostridium difficile </a:t>
            </a:r>
            <a:r>
              <a:rPr lang="en-US" altLang="en-US" i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(hands must be washed with soap &amp; water)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Scabies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Norovirus</a:t>
            </a:r>
          </a:p>
        </p:txBody>
      </p:sp>
    </p:spTree>
    <p:extLst>
      <p:ext uri="{BB962C8B-B14F-4D97-AF65-F5344CB8AC3E}">
        <p14:creationId xmlns:p14="http://schemas.microsoft.com/office/powerpoint/2010/main" val="193560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BF7FA479-BD82-DC49-AEEE-5CCE228D9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642" y="688723"/>
            <a:ext cx="7238715" cy="113624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Contact Precautions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1D45B82-4824-A94E-B3A8-3B016E988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884" y="1993692"/>
            <a:ext cx="7531769" cy="417558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Indicated for diseases spread by contact with intact skin or surfaces.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Must wear gloves when </a:t>
            </a:r>
            <a:r>
              <a:rPr lang="en-US" altLang="en-US" sz="3600" u="sng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entering</a:t>
            </a: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room.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hands before and after wearing gloves.</a:t>
            </a:r>
          </a:p>
        </p:txBody>
      </p:sp>
      <p:pic>
        <p:nvPicPr>
          <p:cNvPr id="3" name="Picture 2" descr="A yellow and red sign with a sign and text&#10;&#10;AI-generated content may be incorrect.">
            <a:extLst>
              <a:ext uri="{FF2B5EF4-FFF2-40B4-BE49-F238E27FC236}">
                <a16:creationId xmlns:a16="http://schemas.microsoft.com/office/drawing/2014/main" id="{75C9FFC8-3AD1-D091-EC21-2F424466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97" y="2237874"/>
            <a:ext cx="4135503" cy="46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B0BBA31-CCB3-FE4A-9CC8-72B72039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075" y="427219"/>
            <a:ext cx="7964774" cy="10668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Universal Precautions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9A8B4EE-01A9-7E47-B3D3-FF6D14095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6168" y="1909221"/>
            <a:ext cx="10251563" cy="33193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All patients are potentially infectious.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Good hand hygiene is the key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before and after patient contact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Wear gloves, a mask, eye protection, face shield and gown when contact with blood or </a:t>
            </a:r>
            <a:r>
              <a:rPr lang="en-US" altLang="en-US" sz="3600" dirty="0">
                <a:ea typeface="ＭＳ Ｐゴシック" panose="020B0600070205080204" pitchFamily="34" charset="-128"/>
              </a:rPr>
              <a:t>other potentially infectious material (OPIM). </a:t>
            </a:r>
            <a:endParaRPr lang="en-US" altLang="en-US" sz="36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971277-C757-4DB5-0803-75C5EEAD77E6}"/>
              </a:ext>
            </a:extLst>
          </p:cNvPr>
          <p:cNvSpPr txBox="1"/>
          <p:nvPr/>
        </p:nvSpPr>
        <p:spPr>
          <a:xfrm>
            <a:off x="826168" y="5945325"/>
            <a:ext cx="1100087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(more detailed can be found at: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hlinkClick r:id="rId3"/>
              </a:rPr>
              <a:t>http://www.cdc.gov/hicpac/pdf/isolation/Isolation2007.pdf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902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9BFE138-D7C8-AC46-85D7-F5D22F94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929" y="669561"/>
            <a:ext cx="7158037" cy="914400"/>
          </a:xfrm>
        </p:spPr>
        <p:txBody>
          <a:bodyPr/>
          <a:lstStyle/>
          <a:p>
            <a:r>
              <a:rPr lang="en-US" altLang="en-US" sz="5400" b="1" dirty="0">
                <a:ea typeface="ＭＳ Ｐゴシック" panose="020B0600070205080204" pitchFamily="34" charset="-128"/>
              </a:rPr>
              <a:t>Universal Precautions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F0DB4FDB-D8F4-784F-A8EB-9A9C6055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7" y="1828799"/>
            <a:ext cx="10696074" cy="46769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sz="3600" dirty="0">
                <a:ea typeface="ＭＳ Ｐゴシック" panose="020B0600070205080204" pitchFamily="34" charset="-128"/>
              </a:rPr>
              <a:t>When you are close to, or are handling, blood, bodily fluid, bodily tissue, mucous membranes, or area of open skin, you must use PPE. 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3600" dirty="0">
                <a:ea typeface="ＭＳ Ｐゴシック" panose="020B0600070205080204" pitchFamily="34" charset="-128"/>
              </a:rPr>
              <a:t>Types of Personal Protective Equipment (PPE):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800" dirty="0">
                <a:ea typeface="ＭＳ Ｐゴシック" panose="020B0600070205080204" pitchFamily="34" charset="-128"/>
              </a:rPr>
              <a:t>Gloves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800" dirty="0">
                <a:ea typeface="ＭＳ Ｐゴシック" panose="020B0600070205080204" pitchFamily="34" charset="-128"/>
              </a:rPr>
              <a:t>Mask and goggles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en-US" sz="2800" dirty="0">
                <a:ea typeface="ＭＳ Ｐゴシック" panose="020B0600070205080204" pitchFamily="34" charset="-128"/>
              </a:rPr>
              <a:t>Aprons, gowns, and shoe covers</a:t>
            </a:r>
          </a:p>
        </p:txBody>
      </p:sp>
    </p:spTree>
    <p:extLst>
      <p:ext uri="{BB962C8B-B14F-4D97-AF65-F5344CB8AC3E}">
        <p14:creationId xmlns:p14="http://schemas.microsoft.com/office/powerpoint/2010/main" val="21571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0A8A-2CD8-F544-9A8C-20EBF71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85260"/>
            <a:ext cx="4918499" cy="2757351"/>
          </a:xfrm>
        </p:spPr>
        <p:txBody>
          <a:bodyPr/>
          <a:lstStyle/>
          <a:p>
            <a:r>
              <a:rPr lang="en-US" sz="5400" b="1" dirty="0"/>
              <a:t>Putting on PPE (Donning)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48D5E7-FF71-F841-8328-D7B5F1D4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3511" y="151258"/>
            <a:ext cx="4634967" cy="6556112"/>
          </a:xfrm>
        </p:spPr>
      </p:pic>
    </p:spTree>
    <p:extLst>
      <p:ext uri="{BB962C8B-B14F-4D97-AF65-F5344CB8AC3E}">
        <p14:creationId xmlns:p14="http://schemas.microsoft.com/office/powerpoint/2010/main" val="410339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25B5-D760-4946-B502-E3703DBA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4" y="966866"/>
            <a:ext cx="5017170" cy="2221502"/>
          </a:xfrm>
        </p:spPr>
        <p:txBody>
          <a:bodyPr/>
          <a:lstStyle/>
          <a:p>
            <a:r>
              <a:rPr lang="en-US" sz="5400" b="1" dirty="0"/>
              <a:t>Taking Off PPE (Doffing)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D0C7BF-B0E6-2A4C-849D-93392392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5088" y="205568"/>
            <a:ext cx="4880697" cy="6566119"/>
          </a:xfrm>
        </p:spPr>
      </p:pic>
    </p:spTree>
    <p:extLst>
      <p:ext uri="{BB962C8B-B14F-4D97-AF65-F5344CB8AC3E}">
        <p14:creationId xmlns:p14="http://schemas.microsoft.com/office/powerpoint/2010/main" val="106660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6920-C7C7-DC4D-9D66-9AD7CD3D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46" y="1158988"/>
            <a:ext cx="4670687" cy="1785179"/>
          </a:xfrm>
        </p:spPr>
        <p:txBody>
          <a:bodyPr/>
          <a:lstStyle/>
          <a:p>
            <a:pPr algn="ctr"/>
            <a:r>
              <a:rPr lang="en-US" sz="5400" b="1" dirty="0"/>
              <a:t>COVID-19 PPE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154ECC-32D9-D244-A30A-FF7DA355B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5432" y="104931"/>
            <a:ext cx="4670687" cy="6609613"/>
          </a:xfrm>
        </p:spPr>
      </p:pic>
    </p:spTree>
    <p:extLst>
      <p:ext uri="{BB962C8B-B14F-4D97-AF65-F5344CB8AC3E}">
        <p14:creationId xmlns:p14="http://schemas.microsoft.com/office/powerpoint/2010/main" val="426267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691A-57B7-1849-B616-C08EB4AD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159" y="609600"/>
            <a:ext cx="7585996" cy="941367"/>
          </a:xfrm>
        </p:spPr>
        <p:txBody>
          <a:bodyPr/>
          <a:lstStyle/>
          <a:p>
            <a:r>
              <a:rPr lang="en-US" sz="5400" b="1" dirty="0"/>
              <a:t>Sterile Gown and Glove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C3AC-4F68-1340-9F91-3C04FC28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768839"/>
            <a:ext cx="10864515" cy="466805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Appropriate attire – supports cleanliness and promotes patient and healthcare professionals from microbial shedding.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Sterile attire consist of the following: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Head covering – cover all hair and 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Surgical mask – fully cover the mouth and nose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Shoe covering – spills and splash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Eye covering – goggles or face-shield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Sterile gown - minimal lint and fits comfortably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Sterile gloves – wear over gown cuffs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14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4DC47B0-C465-2C4F-9159-1A488013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6453" y="366652"/>
            <a:ext cx="7318195" cy="1719458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Healthcare-Associated Infection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8BC0738-7051-EB4B-8BA6-E4514254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4104" y="2459636"/>
            <a:ext cx="9488380" cy="33265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Impact</a:t>
            </a:r>
            <a:r>
              <a:rPr lang="en-US" altLang="en-US" sz="4000" b="1" u="sng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Estimated 687,200 patients per yr (2015)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99,000 Deaths/year</a:t>
            </a:r>
          </a:p>
          <a:p>
            <a:pPr lvl="1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36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Cost 9.8 Billion a year (2023)</a:t>
            </a:r>
          </a:p>
        </p:txBody>
      </p:sp>
    </p:spTree>
    <p:extLst>
      <p:ext uri="{BB962C8B-B14F-4D97-AF65-F5344CB8AC3E}">
        <p14:creationId xmlns:p14="http://schemas.microsoft.com/office/powerpoint/2010/main" val="348035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B89E674-54E9-9E43-AFA3-B964E0C86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4710" y="409074"/>
            <a:ext cx="5242579" cy="1036638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ea typeface="ＭＳ Ｐゴシック" panose="020B0600070205080204" pitchFamily="34" charset="-128"/>
              </a:rPr>
              <a:t>Hand Hygiene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34466EA6-D84E-C247-8C46-2C99B9C83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3158" y="2055165"/>
            <a:ext cx="9962148" cy="3610131"/>
          </a:xfrm>
        </p:spPr>
        <p:txBody>
          <a:bodyPr>
            <a:normAutofit/>
          </a:bodyPr>
          <a:lstStyle/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GOOD HAND HYGIENE CAN PREVENT INFECTIONS</a:t>
            </a:r>
          </a:p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35% OF HAI’s ARE</a:t>
            </a:r>
            <a:r>
              <a:rPr lang="en-US" altLang="en-US" sz="4400" dirty="0">
                <a:solidFill>
                  <a:srgbClr val="FFCC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PREVENTABLE!!!!</a:t>
            </a:r>
          </a:p>
          <a:p>
            <a:pPr eaLnBrk="1" hangingPunct="1">
              <a:buSzPct val="110000"/>
              <a:buFont typeface="Wingdings" pitchFamily="2" charset="2"/>
              <a:buChar char="§"/>
            </a:pPr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WASH A MINIMUM OF 20 SECONDS</a:t>
            </a:r>
          </a:p>
        </p:txBody>
      </p:sp>
    </p:spTree>
    <p:extLst>
      <p:ext uri="{BB962C8B-B14F-4D97-AF65-F5344CB8AC3E}">
        <p14:creationId xmlns:p14="http://schemas.microsoft.com/office/powerpoint/2010/main" val="36794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61F2-E44A-2E4A-AE7E-0DAEFCFC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05" y="671653"/>
            <a:ext cx="4695135" cy="972315"/>
          </a:xfrm>
        </p:spPr>
        <p:txBody>
          <a:bodyPr/>
          <a:lstStyle/>
          <a:p>
            <a:r>
              <a:rPr lang="en-US" sz="5400" b="1" dirty="0"/>
              <a:t>Handwashing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518D56-9721-F94B-8E72-BA9236BCD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1587" y="121332"/>
            <a:ext cx="4695135" cy="6641221"/>
          </a:xfrm>
        </p:spPr>
      </p:pic>
    </p:spTree>
    <p:extLst>
      <p:ext uri="{BB962C8B-B14F-4D97-AF65-F5344CB8AC3E}">
        <p14:creationId xmlns:p14="http://schemas.microsoft.com/office/powerpoint/2010/main" val="416561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EB1A-A117-614C-AF03-80570ACB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745415" cy="954977"/>
          </a:xfrm>
        </p:spPr>
        <p:txBody>
          <a:bodyPr/>
          <a:lstStyle/>
          <a:p>
            <a:r>
              <a:rPr lang="en-US" sz="5400" b="1" dirty="0" err="1"/>
              <a:t>Handrub</a:t>
            </a:r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BC8ECE-FF41-9949-982E-EA16E679A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8472" y="209621"/>
            <a:ext cx="4560026" cy="6450109"/>
          </a:xfrm>
        </p:spPr>
      </p:pic>
    </p:spTree>
    <p:extLst>
      <p:ext uri="{BB962C8B-B14F-4D97-AF65-F5344CB8AC3E}">
        <p14:creationId xmlns:p14="http://schemas.microsoft.com/office/powerpoint/2010/main" val="291429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A5B3-9C24-D9F4-F70E-51A3FE8F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7"/>
            <a:ext cx="4403557" cy="3265041"/>
          </a:xfrm>
        </p:spPr>
        <p:txBody>
          <a:bodyPr/>
          <a:lstStyle/>
          <a:p>
            <a:r>
              <a:rPr lang="en-US" sz="4800" b="1" dirty="0"/>
              <a:t>Surgical </a:t>
            </a:r>
            <a:r>
              <a:rPr lang="en-US" sz="4800" b="1" dirty="0" err="1"/>
              <a:t>Handrubbing</a:t>
            </a:r>
            <a:r>
              <a:rPr lang="en-US" sz="4800" b="1" dirty="0"/>
              <a:t> with alcohol-based handrub </a:t>
            </a:r>
          </a:p>
        </p:txBody>
      </p:sp>
      <p:pic>
        <p:nvPicPr>
          <p:cNvPr id="5" name="Content Placeholder 4" descr="A page of instructions for hand washing&#10;&#10;AI-generated content may be incorrect.">
            <a:extLst>
              <a:ext uri="{FF2B5EF4-FFF2-40B4-BE49-F238E27FC236}">
                <a16:creationId xmlns:a16="http://schemas.microsoft.com/office/drawing/2014/main" id="{9347B310-5152-744D-4E82-19A080AA4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4383" y="60156"/>
            <a:ext cx="5791835" cy="6749716"/>
          </a:xfrm>
        </p:spPr>
      </p:pic>
    </p:spTree>
    <p:extLst>
      <p:ext uri="{BB962C8B-B14F-4D97-AF65-F5344CB8AC3E}">
        <p14:creationId xmlns:p14="http://schemas.microsoft.com/office/powerpoint/2010/main" val="20796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6DC1573-8032-F545-AB93-B239D6568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3177" y="776392"/>
            <a:ext cx="8197122" cy="111236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Risk Factors for Infection 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E8A2263C-7729-284C-B6C6-FCA5214BE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8878" y="2184816"/>
            <a:ext cx="8425721" cy="3886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IV</a:t>
            </a:r>
            <a:r>
              <a:rPr lang="ja-JP" altLang="en-US" sz="4000">
                <a:solidFill>
                  <a:schemeClr val="tx2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Foley Catheters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Endotracheal tubes (ETT)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Central Lines</a:t>
            </a:r>
          </a:p>
          <a:p>
            <a:pPr eaLnBrk="1" hangingPunct="1"/>
            <a:r>
              <a:rPr lang="en-US" altLang="en-US" sz="4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Wounds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40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73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E4F4E20-9C64-FB4F-98E4-7F652CEDD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1610" y="641487"/>
            <a:ext cx="8674769" cy="1097614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Dominant HAIs (2011) 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1BFBE4EE-14E2-6947-8357-41A023A9B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1610" y="2038178"/>
            <a:ext cx="9297285" cy="3869327"/>
          </a:xfrm>
        </p:spPr>
        <p:txBody>
          <a:bodyPr>
            <a:normAutofit lnSpcReduction="10000"/>
          </a:bodyPr>
          <a:lstStyle/>
          <a:p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Pneumonia (21.8%) </a:t>
            </a:r>
          </a:p>
          <a:p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Surgical Site Infection (21.8%)</a:t>
            </a:r>
          </a:p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Gastrointestinal Infections (17.1%)</a:t>
            </a:r>
          </a:p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Urinary Tract Infection (12.9%)</a:t>
            </a:r>
          </a:p>
          <a:p>
            <a:pPr eaLnBrk="1" hangingPunct="1"/>
            <a:r>
              <a:rPr lang="en-US" altLang="en-US" sz="4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Blood Stream Infection (9.9%) </a:t>
            </a:r>
          </a:p>
        </p:txBody>
      </p:sp>
    </p:spTree>
    <p:extLst>
      <p:ext uri="{BB962C8B-B14F-4D97-AF65-F5344CB8AC3E}">
        <p14:creationId xmlns:p14="http://schemas.microsoft.com/office/powerpoint/2010/main" val="1687492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1024</TotalTime>
  <Words>917</Words>
  <Application>Microsoft Macintosh PowerPoint</Application>
  <PresentationFormat>Widescreen</PresentationFormat>
  <Paragraphs>167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Calibri</vt:lpstr>
      <vt:lpstr>Calisto MT</vt:lpstr>
      <vt:lpstr>Cambria</vt:lpstr>
      <vt:lpstr>Wingdings</vt:lpstr>
      <vt:lpstr>Wingdings 3</vt:lpstr>
      <vt:lpstr>Ion</vt:lpstr>
      <vt:lpstr>CSI 101 Skills Lab 3</vt:lpstr>
      <vt:lpstr>Healthcare-Associated Infections (HAI)  also referred to as Nosocomial Infection</vt:lpstr>
      <vt:lpstr>Healthcare-Associated Infection</vt:lpstr>
      <vt:lpstr>Hand Hygiene</vt:lpstr>
      <vt:lpstr>Handwashing</vt:lpstr>
      <vt:lpstr>Handrub</vt:lpstr>
      <vt:lpstr>Surgical Handrubbing with alcohol-based handrub </vt:lpstr>
      <vt:lpstr>Risk Factors for Infection </vt:lpstr>
      <vt:lpstr>Dominant HAIs (2011) </vt:lpstr>
      <vt:lpstr>HAI UTI</vt:lpstr>
      <vt:lpstr>HAI Pneumonia</vt:lpstr>
      <vt:lpstr>HAI Blood Stream Infections</vt:lpstr>
      <vt:lpstr>Risks To the Healthcare Worker</vt:lpstr>
      <vt:lpstr>Management of Exposure</vt:lpstr>
      <vt:lpstr>Management of Exposure</vt:lpstr>
      <vt:lpstr>3 Types of Transmission Precautions</vt:lpstr>
      <vt:lpstr>Pathogens Requiring Airborne Precautions</vt:lpstr>
      <vt:lpstr>Airborne Precautions Management</vt:lpstr>
      <vt:lpstr>Droplet Precautions</vt:lpstr>
      <vt:lpstr>Pathogens Requiring Contact Precautions</vt:lpstr>
      <vt:lpstr>Contact Precautions</vt:lpstr>
      <vt:lpstr>Universal Precautions</vt:lpstr>
      <vt:lpstr>Universal Precautions</vt:lpstr>
      <vt:lpstr>Putting on PPE (Donning)</vt:lpstr>
      <vt:lpstr>Taking Off PPE (Doffing)</vt:lpstr>
      <vt:lpstr>COVID-19 PPE</vt:lpstr>
      <vt:lpstr>Sterile Gown and Glove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41</cp:revision>
  <cp:lastPrinted>2025-11-05T19:41:07Z</cp:lastPrinted>
  <dcterms:created xsi:type="dcterms:W3CDTF">2021-05-12T12:08:03Z</dcterms:created>
  <dcterms:modified xsi:type="dcterms:W3CDTF">2025-11-07T20:19:32Z</dcterms:modified>
</cp:coreProperties>
</file>