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omments/modernComment_11F_440495F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7" r:id="rId2"/>
    <p:sldId id="259" r:id="rId3"/>
    <p:sldId id="263" r:id="rId4"/>
    <p:sldId id="262" r:id="rId5"/>
    <p:sldId id="260" r:id="rId6"/>
    <p:sldId id="276" r:id="rId7"/>
    <p:sldId id="278" r:id="rId8"/>
    <p:sldId id="261" r:id="rId9"/>
    <p:sldId id="285" r:id="rId10"/>
    <p:sldId id="280" r:id="rId11"/>
    <p:sldId id="281" r:id="rId12"/>
    <p:sldId id="282" r:id="rId13"/>
    <p:sldId id="264" r:id="rId14"/>
    <p:sldId id="265" r:id="rId15"/>
    <p:sldId id="283" r:id="rId16"/>
    <p:sldId id="266" r:id="rId17"/>
    <p:sldId id="270" r:id="rId18"/>
    <p:sldId id="286" r:id="rId19"/>
    <p:sldId id="287" r:id="rId20"/>
    <p:sldId id="284" r:id="rId21"/>
    <p:sldId id="269" r:id="rId22"/>
    <p:sldId id="274" r:id="rId23"/>
    <p:sldId id="273" r:id="rId24"/>
    <p:sldId id="277" r:id="rId25"/>
    <p:sldId id="271"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397E3F-A668-7ECD-1D75-7EADD2881210}" name="Tate, Alicia" initials="AT" userId="S::atate4@lsuhsc.edu::e13ee7e9-7cc4-446c-83b8-cdfe75b479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2"/>
    <p:restoredTop sz="95631"/>
  </p:normalViewPr>
  <p:slideViewPr>
    <p:cSldViewPr snapToGrid="0" snapToObjects="1">
      <p:cViewPr varScale="1">
        <p:scale>
          <a:sx n="102" d="100"/>
          <a:sy n="102" d="100"/>
        </p:scale>
        <p:origin x="560" y="168"/>
      </p:cViewPr>
      <p:guideLst/>
    </p:cSldViewPr>
  </p:slideViewPr>
  <p:outlineViewPr>
    <p:cViewPr>
      <p:scale>
        <a:sx n="33" d="100"/>
        <a:sy n="33" d="100"/>
      </p:scale>
      <p:origin x="0" y="-8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omments/modernComment_11F_440495F6.xml><?xml version="1.0" encoding="utf-8"?>
<p188:cmLst xmlns:a="http://schemas.openxmlformats.org/drawingml/2006/main" xmlns:r="http://schemas.openxmlformats.org/officeDocument/2006/relationships" xmlns:p188="http://schemas.microsoft.com/office/powerpoint/2018/8/main">
  <p188:cm id="{D7ACCCC2-B1FF-4EC0-AC7E-DCF0703F2B57}" authorId="{06397E3F-A668-7ECD-1D75-7EADD2881210}" created="2025-08-19T15:40:18.635">
    <pc:sldMkLst xmlns:pc="http://schemas.microsoft.com/office/powerpoint/2013/main/command">
      <pc:docMk/>
      <pc:sldMk cId="1141151222" sldId="287"/>
    </pc:sldMkLst>
    <p188:txBody>
      <a:bodyPr/>
      <a:lstStyle/>
      <a:p>
        <a:r>
          <a:rPr lang="en-US"/>
          <a:t>Bates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85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662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429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585989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376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048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75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96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499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42485" y="96839"/>
            <a:ext cx="9544049" cy="1412875"/>
          </a:xfrm>
        </p:spPr>
        <p:txBody>
          <a:bodyPr/>
          <a:lstStyle/>
          <a:p>
            <a:r>
              <a:rPr lang="en-US"/>
              <a:t>Click to edit Master title style</a:t>
            </a:r>
          </a:p>
        </p:txBody>
      </p:sp>
      <p:sp>
        <p:nvSpPr>
          <p:cNvPr id="3" name="Content Placeholder 2"/>
          <p:cNvSpPr>
            <a:spLocks noGrp="1"/>
          </p:cNvSpPr>
          <p:nvPr>
            <p:ph sz="quarter" idx="1"/>
          </p:nvPr>
        </p:nvSpPr>
        <p:spPr>
          <a:xfrm>
            <a:off x="1265767" y="1981200"/>
            <a:ext cx="50059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74885" y="19812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65767" y="4114800"/>
            <a:ext cx="50059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74885" y="41148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748B36E-16E6-714B-84D8-7D04C1774B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75081ADE-D81E-0440-AA8B-114B84586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967F2DFE-8FB4-294C-AB82-7740E61C071F}"/>
              </a:ext>
            </a:extLst>
          </p:cNvPr>
          <p:cNvSpPr>
            <a:spLocks noGrp="1" noChangeArrowheads="1"/>
          </p:cNvSpPr>
          <p:nvPr>
            <p:ph type="sldNum" sz="quarter" idx="12"/>
          </p:nvPr>
        </p:nvSpPr>
        <p:spPr>
          <a:ln/>
        </p:spPr>
        <p:txBody>
          <a:bodyPr/>
          <a:lstStyle>
            <a:lvl1pPr>
              <a:defRPr/>
            </a:lvl1pPr>
          </a:lstStyle>
          <a:p>
            <a:fld id="{92DCF956-7245-3B42-8DDA-BBACDECEAB79}" type="slidenum">
              <a:rPr lang="en-US" altLang="en-US"/>
              <a:pPr/>
              <a:t>‹#›</a:t>
            </a:fld>
            <a:endParaRPr lang="en-US" altLang="en-US"/>
          </a:p>
        </p:txBody>
      </p:sp>
    </p:spTree>
    <p:extLst>
      <p:ext uri="{BB962C8B-B14F-4D97-AF65-F5344CB8AC3E}">
        <p14:creationId xmlns:p14="http://schemas.microsoft.com/office/powerpoint/2010/main" val="311455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181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926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296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52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231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981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7/16/26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719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0090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7/16/26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7781608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5.jpeg"/><Relationship Id="rId4" Type="http://schemas.microsoft.com/office/2018/10/relationships/comments" Target="../comments/modernComment_11F_440495F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3E2A8992-A990-FB42-9C66-D812229F02A4}"/>
              </a:ext>
            </a:extLst>
          </p:cNvPr>
          <p:cNvSpPr>
            <a:spLocks noGrp="1" noChangeArrowheads="1"/>
          </p:cNvSpPr>
          <p:nvPr>
            <p:ph type="ctrTitle"/>
          </p:nvPr>
        </p:nvSpPr>
        <p:spPr>
          <a:xfrm>
            <a:off x="1528997" y="959370"/>
            <a:ext cx="8224603" cy="2083868"/>
          </a:xfrm>
        </p:spPr>
        <p:txBody>
          <a:bodyPr/>
          <a:lstStyle/>
          <a:p>
            <a:pPr eaLnBrk="1" hangingPunct="1"/>
            <a:r>
              <a:rPr lang="en-US" altLang="en-US" sz="6600" b="1" dirty="0">
                <a:ea typeface="ＭＳ Ｐゴシック" panose="020B0600070205080204" pitchFamily="34" charset="-128"/>
              </a:rPr>
              <a:t>CSI 101 </a:t>
            </a:r>
            <a:br>
              <a:rPr lang="en-US" altLang="en-US" sz="6600" b="1" dirty="0">
                <a:ea typeface="ＭＳ Ｐゴシック" panose="020B0600070205080204" pitchFamily="34" charset="-128"/>
              </a:rPr>
            </a:br>
            <a:r>
              <a:rPr lang="en-US" altLang="en-US" sz="6600" b="1" dirty="0">
                <a:ea typeface="ＭＳ Ｐゴシック" panose="020B0600070205080204" pitchFamily="34" charset="-128"/>
              </a:rPr>
              <a:t>Skills Lab 2</a:t>
            </a:r>
          </a:p>
        </p:txBody>
      </p:sp>
      <p:sp>
        <p:nvSpPr>
          <p:cNvPr id="15362" name="Rectangle 3">
            <a:extLst>
              <a:ext uri="{FF2B5EF4-FFF2-40B4-BE49-F238E27FC236}">
                <a16:creationId xmlns:a16="http://schemas.microsoft.com/office/drawing/2014/main" id="{B3CB2F49-F9F8-3B4D-836D-0D9B4C36BB2B}"/>
              </a:ext>
            </a:extLst>
          </p:cNvPr>
          <p:cNvSpPr>
            <a:spLocks noGrp="1" noChangeArrowheads="1"/>
          </p:cNvSpPr>
          <p:nvPr>
            <p:ph type="subTitle" idx="1"/>
          </p:nvPr>
        </p:nvSpPr>
        <p:spPr>
          <a:xfrm>
            <a:off x="2171700" y="3432240"/>
            <a:ext cx="7848600" cy="1770089"/>
          </a:xfrm>
        </p:spPr>
        <p:txBody>
          <a:bodyPr/>
          <a:lstStyle/>
          <a:p>
            <a:pPr algn="ctr" eaLnBrk="1" hangingPunct="1">
              <a:buFont typeface="Wingdings" pitchFamily="2" charset="2"/>
              <a:buNone/>
            </a:pPr>
            <a:r>
              <a:rPr lang="en-US" altLang="en-US" sz="4000" b="1" dirty="0">
                <a:ea typeface="ＭＳ Ｐゴシック" panose="020B0600070205080204" pitchFamily="34" charset="-128"/>
              </a:rPr>
              <a:t>Emergency Assessment of </a:t>
            </a:r>
          </a:p>
          <a:p>
            <a:pPr algn="ctr" eaLnBrk="1" hangingPunct="1">
              <a:buFont typeface="Wingdings" pitchFamily="2" charset="2"/>
              <a:buNone/>
            </a:pPr>
            <a:r>
              <a:rPr lang="en-US" altLang="en-US" sz="5400" b="1" dirty="0">
                <a:ea typeface="ＭＳ Ｐゴシック" panose="020B0600070205080204" pitchFamily="34" charset="-128"/>
              </a:rPr>
              <a:t>Vital Signs and Pain </a:t>
            </a:r>
          </a:p>
          <a:p>
            <a:pPr algn="ctr" eaLnBrk="1" hangingPunct="1">
              <a:buFont typeface="Wingdings" pitchFamily="2" charset="2"/>
              <a:buNone/>
            </a:pPr>
            <a:endParaRPr lang="en-US" altLang="en-US" sz="1800" dirty="0">
              <a:ea typeface="ＭＳ Ｐゴシック" panose="020B0600070205080204" pitchFamily="34" charset="-128"/>
            </a:endParaRPr>
          </a:p>
        </p:txBody>
      </p:sp>
      <p:sp>
        <p:nvSpPr>
          <p:cNvPr id="2" name="TextBox 1">
            <a:extLst>
              <a:ext uri="{FF2B5EF4-FFF2-40B4-BE49-F238E27FC236}">
                <a16:creationId xmlns:a16="http://schemas.microsoft.com/office/drawing/2014/main" id="{796F6899-DFAA-C444-9260-45CDA6F1F109}"/>
              </a:ext>
            </a:extLst>
          </p:cNvPr>
          <p:cNvSpPr txBox="1"/>
          <p:nvPr/>
        </p:nvSpPr>
        <p:spPr>
          <a:xfrm>
            <a:off x="2298491" y="5591331"/>
            <a:ext cx="6685613" cy="707886"/>
          </a:xfrm>
          <a:prstGeom prst="rect">
            <a:avLst/>
          </a:prstGeom>
          <a:noFill/>
        </p:spPr>
        <p:txBody>
          <a:bodyPr wrap="square" rtlCol="0">
            <a:spAutoFit/>
          </a:bodyPr>
          <a:lstStyle/>
          <a:p>
            <a:pPr algn="ctr"/>
            <a:r>
              <a:rPr lang="en-US" altLang="en-US" sz="2000" dirty="0">
                <a:latin typeface="Calisto MT" panose="02040603050505030304" pitchFamily="18" charset="77"/>
                <a:ea typeface="ＭＳ Ｐゴシック" panose="020B0600070205080204" pitchFamily="34" charset="-128"/>
              </a:rPr>
              <a:t>Daryl P. Lofaso, Ph.D., M.Ed., RRT</a:t>
            </a:r>
          </a:p>
          <a:p>
            <a:pPr algn="ctr"/>
            <a:r>
              <a:rPr lang="en-US" altLang="en-US" sz="2000" dirty="0">
                <a:latin typeface="Calisto MT" panose="02040603050505030304" pitchFamily="18" charset="77"/>
                <a:ea typeface="ＭＳ Ｐゴシック" panose="020B0600070205080204" pitchFamily="34" charset="-128"/>
              </a:rPr>
              <a:t>Alicia Tate, NRP, CHSE</a:t>
            </a:r>
          </a:p>
        </p:txBody>
      </p:sp>
    </p:spTree>
    <p:extLst>
      <p:ext uri="{BB962C8B-B14F-4D97-AF65-F5344CB8AC3E}">
        <p14:creationId xmlns:p14="http://schemas.microsoft.com/office/powerpoint/2010/main" val="9287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3BA1-E8C1-C143-B16C-95EFD9C519F8}"/>
              </a:ext>
            </a:extLst>
          </p:cNvPr>
          <p:cNvSpPr>
            <a:spLocks noGrp="1"/>
          </p:cNvSpPr>
          <p:nvPr>
            <p:ph type="title"/>
          </p:nvPr>
        </p:nvSpPr>
        <p:spPr>
          <a:xfrm>
            <a:off x="1701381" y="638331"/>
            <a:ext cx="8694297" cy="1025577"/>
          </a:xfrm>
        </p:spPr>
        <p:txBody>
          <a:bodyPr>
            <a:normAutofit/>
          </a:bodyPr>
          <a:lstStyle/>
          <a:p>
            <a:pPr algn="ctr"/>
            <a:r>
              <a:rPr lang="en-US" sz="5400" b="1" dirty="0"/>
              <a:t>Pulse Assessment</a:t>
            </a:r>
          </a:p>
        </p:txBody>
      </p:sp>
      <p:sp>
        <p:nvSpPr>
          <p:cNvPr id="3" name="Content Placeholder 2">
            <a:extLst>
              <a:ext uri="{FF2B5EF4-FFF2-40B4-BE49-F238E27FC236}">
                <a16:creationId xmlns:a16="http://schemas.microsoft.com/office/drawing/2014/main" id="{E271007C-61C0-8848-B688-E7BA64A2D972}"/>
              </a:ext>
            </a:extLst>
          </p:cNvPr>
          <p:cNvSpPr>
            <a:spLocks noGrp="1"/>
          </p:cNvSpPr>
          <p:nvPr>
            <p:ph idx="1"/>
          </p:nvPr>
        </p:nvSpPr>
        <p:spPr>
          <a:xfrm>
            <a:off x="1109272" y="2083633"/>
            <a:ext cx="9878517" cy="4164767"/>
          </a:xfrm>
        </p:spPr>
        <p:txBody>
          <a:bodyPr>
            <a:normAutofit fontScale="92500" lnSpcReduction="10000"/>
          </a:bodyPr>
          <a:lstStyle/>
          <a:p>
            <a:r>
              <a:rPr lang="en-US" sz="3600" i="1" u="sng" dirty="0"/>
              <a:t>Pulse sites</a:t>
            </a:r>
            <a:r>
              <a:rPr lang="en-US" sz="3600" dirty="0"/>
              <a:t>: Temporal, Carotid, Brachial, Radial, Femoral Popliteal, Dorsalis Pedis, Posterior </a:t>
            </a:r>
            <a:r>
              <a:rPr lang="en-US" sz="3600" dirty="0" err="1"/>
              <a:t>tibal</a:t>
            </a:r>
            <a:r>
              <a:rPr lang="en-US" sz="3600" dirty="0"/>
              <a:t> arteries and Apical (for infants).</a:t>
            </a:r>
          </a:p>
          <a:p>
            <a:r>
              <a:rPr lang="en-US" sz="3600" i="1" u="sng" dirty="0"/>
              <a:t>Pulse rate</a:t>
            </a:r>
            <a:r>
              <a:rPr lang="en-US" sz="3600" dirty="0"/>
              <a:t>: count for </a:t>
            </a:r>
            <a:r>
              <a:rPr lang="en-US" sz="3600" dirty="0">
                <a:solidFill>
                  <a:srgbClr val="92D050"/>
                </a:solidFill>
              </a:rPr>
              <a:t>30</a:t>
            </a:r>
            <a:r>
              <a:rPr lang="en-US" sz="3600" dirty="0"/>
              <a:t> seconds and multiply by </a:t>
            </a:r>
            <a:r>
              <a:rPr lang="en-US" sz="3600" dirty="0">
                <a:solidFill>
                  <a:srgbClr val="92D050"/>
                </a:solidFill>
              </a:rPr>
              <a:t>2</a:t>
            </a:r>
            <a:r>
              <a:rPr lang="en-US" sz="3600" dirty="0"/>
              <a:t>. When pulse feels irregular, take for entire minute.</a:t>
            </a:r>
          </a:p>
          <a:p>
            <a:r>
              <a:rPr lang="en-US" sz="3600" i="1" u="sng" dirty="0"/>
              <a:t>Pulse assessment</a:t>
            </a:r>
            <a:r>
              <a:rPr lang="en-US" sz="3600" dirty="0"/>
              <a:t>: When taking a pulse, use the first and second fingertips of one hand, press firmly but gently on the arteries until you feel a pulse. </a:t>
            </a:r>
          </a:p>
          <a:p>
            <a:endParaRPr lang="en-US" sz="3600" dirty="0"/>
          </a:p>
        </p:txBody>
      </p:sp>
    </p:spTree>
    <p:extLst>
      <p:ext uri="{BB962C8B-B14F-4D97-AF65-F5344CB8AC3E}">
        <p14:creationId xmlns:p14="http://schemas.microsoft.com/office/powerpoint/2010/main" val="47052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99A8EABB-5B39-904F-ADD7-CCBA0FD6CE29}"/>
              </a:ext>
            </a:extLst>
          </p:cNvPr>
          <p:cNvSpPr>
            <a:spLocks noGrp="1" noChangeArrowheads="1"/>
          </p:cNvSpPr>
          <p:nvPr>
            <p:ph type="title"/>
          </p:nvPr>
        </p:nvSpPr>
        <p:spPr>
          <a:xfrm>
            <a:off x="658317" y="869830"/>
            <a:ext cx="10115914" cy="1205606"/>
          </a:xfrm>
        </p:spPr>
        <p:txBody>
          <a:bodyPr>
            <a:normAutofit/>
          </a:bodyPr>
          <a:lstStyle/>
          <a:p>
            <a:pPr algn="ctr" eaLnBrk="1" hangingPunct="1"/>
            <a:r>
              <a:rPr lang="en-US" altLang="en-US" sz="4800" b="1" dirty="0">
                <a:ea typeface="ＭＳ Ｐゴシック" panose="020B0600070205080204" pitchFamily="34" charset="-128"/>
              </a:rPr>
              <a:t>Abnormal </a:t>
            </a:r>
            <a:r>
              <a:rPr lang="en-US" altLang="en-US" sz="5400" b="1" dirty="0">
                <a:ea typeface="ＭＳ Ｐゴシック" panose="020B0600070205080204" pitchFamily="34" charset="-128"/>
              </a:rPr>
              <a:t>Pulse</a:t>
            </a:r>
            <a:r>
              <a:rPr lang="en-US" altLang="en-US" sz="4800" b="1" dirty="0">
                <a:ea typeface="ＭＳ Ｐゴシック" panose="020B0600070205080204" pitchFamily="34" charset="-128"/>
              </a:rPr>
              <a:t> Characteristics</a:t>
            </a:r>
            <a:r>
              <a:rPr lang="en-US" altLang="en-US" sz="3200" dirty="0">
                <a:ea typeface="ＭＳ Ｐゴシック" panose="020B0600070205080204" pitchFamily="34" charset="-128"/>
              </a:rPr>
              <a:t> </a:t>
            </a:r>
          </a:p>
        </p:txBody>
      </p:sp>
      <p:sp>
        <p:nvSpPr>
          <p:cNvPr id="23554" name="Rectangle 3">
            <a:extLst>
              <a:ext uri="{FF2B5EF4-FFF2-40B4-BE49-F238E27FC236}">
                <a16:creationId xmlns:a16="http://schemas.microsoft.com/office/drawing/2014/main" id="{44192191-989E-9342-953C-432A196713D2}"/>
              </a:ext>
            </a:extLst>
          </p:cNvPr>
          <p:cNvSpPr>
            <a:spLocks noGrp="1" noChangeArrowheads="1"/>
          </p:cNvSpPr>
          <p:nvPr>
            <p:ph idx="1"/>
          </p:nvPr>
        </p:nvSpPr>
        <p:spPr>
          <a:xfrm>
            <a:off x="874465" y="2260938"/>
            <a:ext cx="10443070" cy="2896850"/>
          </a:xfrm>
        </p:spPr>
        <p:txBody>
          <a:bodyPr>
            <a:normAutofit/>
          </a:bodyPr>
          <a:lstStyle/>
          <a:p>
            <a:pPr eaLnBrk="1" hangingPunct="1"/>
            <a:r>
              <a:rPr lang="en-US" altLang="en-US" sz="4000" dirty="0">
                <a:ea typeface="ＭＳ Ｐゴシック" panose="020B0600070205080204" pitchFamily="34" charset="-128"/>
              </a:rPr>
              <a:t>Weak Pulse – </a:t>
            </a:r>
            <a:r>
              <a:rPr lang="en-US" altLang="en-US" sz="4000" dirty="0">
                <a:ea typeface="ＭＳ Ｐゴシック" panose="020B0600070205080204" pitchFamily="34" charset="-128"/>
                <a:cs typeface="Arial" panose="020B0604020202020204" pitchFamily="34" charset="0"/>
              </a:rPr>
              <a:t>↓ </a:t>
            </a:r>
            <a:r>
              <a:rPr lang="en-US" altLang="en-US" sz="4000" dirty="0">
                <a:ea typeface="ＭＳ Ｐゴシック" panose="020B0600070205080204" pitchFamily="34" charset="-128"/>
              </a:rPr>
              <a:t>stroke volume</a:t>
            </a:r>
          </a:p>
          <a:p>
            <a:pPr eaLnBrk="1" hangingPunct="1"/>
            <a:r>
              <a:rPr lang="en-US" altLang="en-US" sz="4000" dirty="0">
                <a:ea typeface="ＭＳ Ｐゴシック" panose="020B0600070205080204" pitchFamily="34" charset="-128"/>
              </a:rPr>
              <a:t>Bounding Pulse - </a:t>
            </a:r>
            <a:r>
              <a:rPr lang="en-US" altLang="en-US" sz="4000" dirty="0">
                <a:ea typeface="ＭＳ Ｐゴシック" panose="020B0600070205080204" pitchFamily="34" charset="-128"/>
                <a:cs typeface="Arial" panose="020B0604020202020204" pitchFamily="34" charset="0"/>
              </a:rPr>
              <a:t>↑ stroke volume</a:t>
            </a:r>
          </a:p>
          <a:p>
            <a:pPr eaLnBrk="1" hangingPunct="1"/>
            <a:r>
              <a:rPr lang="en-US" altLang="en-US" sz="4000" dirty="0">
                <a:ea typeface="ＭＳ Ｐゴシック" panose="020B0600070205080204" pitchFamily="34" charset="-128"/>
                <a:cs typeface="Arial" panose="020B0604020202020204" pitchFamily="34" charset="0"/>
              </a:rPr>
              <a:t>Paradoxical Pulse – change with respirations</a:t>
            </a:r>
          </a:p>
        </p:txBody>
      </p:sp>
    </p:spTree>
    <p:extLst>
      <p:ext uri="{BB962C8B-B14F-4D97-AF65-F5344CB8AC3E}">
        <p14:creationId xmlns:p14="http://schemas.microsoft.com/office/powerpoint/2010/main" val="34416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BD76-40E5-AF4B-9B2C-967491527078}"/>
              </a:ext>
            </a:extLst>
          </p:cNvPr>
          <p:cNvSpPr>
            <a:spLocks noGrp="1"/>
          </p:cNvSpPr>
          <p:nvPr>
            <p:ph type="title"/>
          </p:nvPr>
        </p:nvSpPr>
        <p:spPr>
          <a:xfrm>
            <a:off x="1245666" y="686425"/>
            <a:ext cx="9386339" cy="994348"/>
          </a:xfrm>
        </p:spPr>
        <p:txBody>
          <a:bodyPr>
            <a:normAutofit fontScale="90000"/>
          </a:bodyPr>
          <a:lstStyle/>
          <a:p>
            <a:pPr algn="ctr"/>
            <a:r>
              <a:rPr lang="en-US" sz="5400" b="1" dirty="0"/>
              <a:t>Factors Influencing Pulse Rate</a:t>
            </a:r>
          </a:p>
        </p:txBody>
      </p:sp>
      <p:graphicFrame>
        <p:nvGraphicFramePr>
          <p:cNvPr id="4" name="Content Placeholder 3">
            <a:extLst>
              <a:ext uri="{FF2B5EF4-FFF2-40B4-BE49-F238E27FC236}">
                <a16:creationId xmlns:a16="http://schemas.microsoft.com/office/drawing/2014/main" id="{C7ED5E97-236A-3244-BD5F-308E65F0A2E4}"/>
              </a:ext>
            </a:extLst>
          </p:cNvPr>
          <p:cNvGraphicFramePr>
            <a:graphicFrameLocks noGrp="1"/>
          </p:cNvGraphicFramePr>
          <p:nvPr>
            <p:ph idx="1"/>
            <p:extLst>
              <p:ext uri="{D42A27DB-BD31-4B8C-83A1-F6EECF244321}">
                <p14:modId xmlns:p14="http://schemas.microsoft.com/office/powerpoint/2010/main" val="3361770999"/>
              </p:ext>
            </p:extLst>
          </p:nvPr>
        </p:nvGraphicFramePr>
        <p:xfrm>
          <a:off x="1621629" y="2117830"/>
          <a:ext cx="8948741" cy="4154385"/>
        </p:xfrm>
        <a:graphic>
          <a:graphicData uri="http://schemas.openxmlformats.org/drawingml/2006/table">
            <a:tbl>
              <a:tblPr firstRow="1">
                <a:tableStyleId>{5940675A-B579-460E-94D1-54222C63F5DA}</a:tableStyleId>
              </a:tblPr>
              <a:tblGrid>
                <a:gridCol w="3008301">
                  <a:extLst>
                    <a:ext uri="{9D8B030D-6E8A-4147-A177-3AD203B41FA5}">
                      <a16:colId xmlns:a16="http://schemas.microsoft.com/office/drawing/2014/main" val="1348858712"/>
                    </a:ext>
                  </a:extLst>
                </a:gridCol>
                <a:gridCol w="3122538">
                  <a:extLst>
                    <a:ext uri="{9D8B030D-6E8A-4147-A177-3AD203B41FA5}">
                      <a16:colId xmlns:a16="http://schemas.microsoft.com/office/drawing/2014/main" val="140728918"/>
                    </a:ext>
                  </a:extLst>
                </a:gridCol>
                <a:gridCol w="2817902">
                  <a:extLst>
                    <a:ext uri="{9D8B030D-6E8A-4147-A177-3AD203B41FA5}">
                      <a16:colId xmlns:a16="http://schemas.microsoft.com/office/drawing/2014/main" val="61832187"/>
                    </a:ext>
                  </a:extLst>
                </a:gridCol>
              </a:tblGrid>
              <a:tr h="609365">
                <a:tc>
                  <a:txBody>
                    <a:bodyPr/>
                    <a:lstStyle/>
                    <a:p>
                      <a:pPr marL="0" marR="0">
                        <a:spcBef>
                          <a:spcPts val="0"/>
                        </a:spcBef>
                        <a:spcAft>
                          <a:spcPts val="0"/>
                        </a:spcAft>
                        <a:tabLst>
                          <a:tab pos="2743200" algn="ctr"/>
                          <a:tab pos="5486400" algn="r"/>
                          <a:tab pos="457200" algn="l"/>
                        </a:tabLst>
                      </a:pP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kern="0" dirty="0">
                          <a:effectLst/>
                        </a:rPr>
                        <a:t>Increase</a:t>
                      </a:r>
                      <a:endParaRPr lang="en-US" sz="32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kern="0" dirty="0">
                          <a:effectLst/>
                        </a:rPr>
                        <a:t>Decrease</a:t>
                      </a:r>
                      <a:endParaRPr lang="en-US" sz="32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2120496954"/>
                  </a:ext>
                </a:extLst>
              </a:tr>
              <a:tr h="676736">
                <a:tc>
                  <a:txBody>
                    <a:bodyPr/>
                    <a:lstStyle/>
                    <a:p>
                      <a:pPr marL="0" marR="0" algn="l">
                        <a:spcBef>
                          <a:spcPts val="0"/>
                        </a:spcBef>
                        <a:spcAft>
                          <a:spcPts val="0"/>
                        </a:spcAft>
                      </a:pPr>
                      <a:r>
                        <a:rPr lang="en-US" sz="2400" dirty="0">
                          <a:effectLst/>
                        </a:rPr>
                        <a:t>Exercise</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short-term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trained athletes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4020232"/>
                  </a:ext>
                </a:extLst>
              </a:tr>
              <a:tr h="609365">
                <a:tc>
                  <a:txBody>
                    <a:bodyPr/>
                    <a:lstStyle/>
                    <a:p>
                      <a:pPr marL="0" marR="0">
                        <a:spcBef>
                          <a:spcPts val="0"/>
                        </a:spcBef>
                        <a:spcAft>
                          <a:spcPts val="0"/>
                        </a:spcAft>
                      </a:pPr>
                      <a:r>
                        <a:rPr lang="en-US" sz="2400" dirty="0">
                          <a:effectLst/>
                        </a:rPr>
                        <a:t>Temperature</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fever &amp; heat</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hypothermia</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5213945"/>
                  </a:ext>
                </a:extLst>
              </a:tr>
              <a:tr h="609365">
                <a:tc>
                  <a:txBody>
                    <a:bodyPr/>
                    <a:lstStyle/>
                    <a:p>
                      <a:pPr marL="0" marR="0">
                        <a:spcBef>
                          <a:spcPts val="0"/>
                        </a:spcBef>
                        <a:spcAft>
                          <a:spcPts val="0"/>
                        </a:spcAft>
                      </a:pPr>
                      <a:r>
                        <a:rPr lang="en-US" sz="2400" dirty="0">
                          <a:effectLst/>
                        </a:rPr>
                        <a:t>Emotions</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pain, anxiety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severe pain</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2067010"/>
                  </a:ext>
                </a:extLst>
              </a:tr>
              <a:tr h="1040189">
                <a:tc>
                  <a:txBody>
                    <a:bodyPr/>
                    <a:lstStyle/>
                    <a:p>
                      <a:pPr marL="0" marR="0">
                        <a:spcBef>
                          <a:spcPts val="0"/>
                        </a:spcBef>
                        <a:spcAft>
                          <a:spcPts val="0"/>
                        </a:spcAft>
                      </a:pPr>
                      <a:r>
                        <a:rPr lang="en-US" sz="2400" dirty="0">
                          <a:effectLst/>
                        </a:rPr>
                        <a:t>Drugs	</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chronotropic (epi)</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chronotropic (digitalis)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8774090"/>
                  </a:ext>
                </a:extLst>
              </a:tr>
              <a:tr h="609365">
                <a:tc>
                  <a:txBody>
                    <a:bodyPr/>
                    <a:lstStyle/>
                    <a:p>
                      <a:pPr marL="0" marR="0">
                        <a:spcBef>
                          <a:spcPts val="0"/>
                        </a:spcBef>
                        <a:spcAft>
                          <a:spcPts val="0"/>
                        </a:spcAft>
                      </a:pPr>
                      <a:r>
                        <a:rPr lang="en-US" sz="2400" dirty="0">
                          <a:effectLst/>
                        </a:rPr>
                        <a:t>Hemorrhage</a:t>
                      </a:r>
                      <a:endParaRPr lang="en-US"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loss of blood</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197892"/>
                  </a:ext>
                </a:extLst>
              </a:tr>
            </a:tbl>
          </a:graphicData>
        </a:graphic>
      </p:graphicFrame>
    </p:spTree>
    <p:extLst>
      <p:ext uri="{BB962C8B-B14F-4D97-AF65-F5344CB8AC3E}">
        <p14:creationId xmlns:p14="http://schemas.microsoft.com/office/powerpoint/2010/main" val="410937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879F0D8-9592-AA43-8A72-4F5B8F1B0574}"/>
              </a:ext>
            </a:extLst>
          </p:cNvPr>
          <p:cNvSpPr>
            <a:spLocks noGrp="1" noChangeArrowheads="1"/>
          </p:cNvSpPr>
          <p:nvPr>
            <p:ph type="title"/>
          </p:nvPr>
        </p:nvSpPr>
        <p:spPr>
          <a:xfrm>
            <a:off x="1823196" y="698291"/>
            <a:ext cx="8285778" cy="1265421"/>
          </a:xfrm>
        </p:spPr>
        <p:txBody>
          <a:bodyPr>
            <a:normAutofit/>
          </a:bodyPr>
          <a:lstStyle/>
          <a:p>
            <a:pPr algn="ctr" eaLnBrk="1" hangingPunct="1"/>
            <a:r>
              <a:rPr lang="en-US" altLang="en-US" sz="5400" b="1" dirty="0">
                <a:ea typeface="ＭＳ Ｐゴシック" panose="020B0600070205080204" pitchFamily="34" charset="-128"/>
              </a:rPr>
              <a:t>Respiratory Rate</a:t>
            </a:r>
          </a:p>
        </p:txBody>
      </p:sp>
      <p:sp>
        <p:nvSpPr>
          <p:cNvPr id="24578" name="Rectangle 3">
            <a:extLst>
              <a:ext uri="{FF2B5EF4-FFF2-40B4-BE49-F238E27FC236}">
                <a16:creationId xmlns:a16="http://schemas.microsoft.com/office/drawing/2014/main" id="{22B07874-5F04-6746-A62D-1CEC75CA864A}"/>
              </a:ext>
            </a:extLst>
          </p:cNvPr>
          <p:cNvSpPr>
            <a:spLocks noGrp="1" noChangeArrowheads="1"/>
          </p:cNvSpPr>
          <p:nvPr>
            <p:ph idx="1"/>
          </p:nvPr>
        </p:nvSpPr>
        <p:spPr>
          <a:xfrm>
            <a:off x="1708879" y="1963712"/>
            <a:ext cx="9263921" cy="4254973"/>
          </a:xfrm>
        </p:spPr>
        <p:txBody>
          <a:bodyPr>
            <a:normAutofit/>
          </a:bodyPr>
          <a:lstStyle/>
          <a:p>
            <a:pPr eaLnBrk="1" hangingPunct="1"/>
            <a:r>
              <a:rPr lang="en-US" altLang="en-US" sz="4000" dirty="0">
                <a:ea typeface="ＭＳ Ｐゴシック" panose="020B0600070205080204" pitchFamily="34" charset="-128"/>
              </a:rPr>
              <a:t>Normal relaxed breathing is effortless, automatic,  regular and even.</a:t>
            </a:r>
          </a:p>
          <a:p>
            <a:pPr eaLnBrk="1" hangingPunct="1"/>
            <a:r>
              <a:rPr lang="en-US" altLang="en-US" sz="4000" dirty="0">
                <a:ea typeface="ＭＳ Ｐゴシック" panose="020B0600070205080204" pitchFamily="34" charset="-128"/>
              </a:rPr>
              <a:t>Normal range:</a:t>
            </a:r>
          </a:p>
          <a:p>
            <a:pPr lvl="4" eaLnBrk="1" hangingPunct="1"/>
            <a:r>
              <a:rPr lang="en-US" altLang="en-US" sz="2800" dirty="0">
                <a:ea typeface="ＭＳ Ｐゴシック" panose="020B0600070205080204" pitchFamily="34" charset="-128"/>
              </a:rPr>
              <a:t>Adult : 12-20/min</a:t>
            </a:r>
            <a:r>
              <a:rPr lang="en-US" altLang="en-US" sz="1600" dirty="0">
                <a:ea typeface="ＭＳ Ｐゴシック" panose="020B0600070205080204" pitchFamily="34" charset="-128"/>
              </a:rPr>
              <a:t>.</a:t>
            </a:r>
          </a:p>
          <a:p>
            <a:pPr lvl="4" eaLnBrk="1" hangingPunct="1"/>
            <a:r>
              <a:rPr lang="en-US" altLang="en-US" sz="2800" dirty="0">
                <a:ea typeface="ＭＳ Ｐゴシック" panose="020B0600070205080204" pitchFamily="34" charset="-128"/>
              </a:rPr>
              <a:t>Child: 20-30/min.</a:t>
            </a:r>
          </a:p>
          <a:p>
            <a:pPr lvl="4" eaLnBrk="1" hangingPunct="1"/>
            <a:r>
              <a:rPr lang="en-US" altLang="en-US" sz="2800" dirty="0">
                <a:ea typeface="ＭＳ Ｐゴシック" panose="020B0600070205080204" pitchFamily="34" charset="-128"/>
              </a:rPr>
              <a:t>Infant: 35-40/min.</a:t>
            </a:r>
          </a:p>
        </p:txBody>
      </p:sp>
    </p:spTree>
    <p:extLst>
      <p:ext uri="{BB962C8B-B14F-4D97-AF65-F5344CB8AC3E}">
        <p14:creationId xmlns:p14="http://schemas.microsoft.com/office/powerpoint/2010/main" val="192609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F42FD28-0BE4-7D49-AD7B-F6076E989C22}"/>
              </a:ext>
            </a:extLst>
          </p:cNvPr>
          <p:cNvSpPr>
            <a:spLocks noGrp="1" noChangeArrowheads="1"/>
          </p:cNvSpPr>
          <p:nvPr>
            <p:ph type="title" sz="quarter"/>
          </p:nvPr>
        </p:nvSpPr>
        <p:spPr>
          <a:xfrm>
            <a:off x="2648262" y="512153"/>
            <a:ext cx="7184037" cy="914400"/>
          </a:xfrm>
        </p:spPr>
        <p:txBody>
          <a:bodyPr>
            <a:normAutofit/>
          </a:bodyPr>
          <a:lstStyle/>
          <a:p>
            <a:pPr algn="ctr" eaLnBrk="1" hangingPunct="1"/>
            <a:r>
              <a:rPr lang="en-US" altLang="en-US" sz="5400" b="1" dirty="0">
                <a:ea typeface="ＭＳ Ｐゴシック" panose="020B0600070205080204" pitchFamily="34" charset="-128"/>
              </a:rPr>
              <a:t>Respiratory Patterns</a:t>
            </a:r>
          </a:p>
        </p:txBody>
      </p:sp>
      <p:pic>
        <p:nvPicPr>
          <p:cNvPr id="25602" name="Picture 4" descr="Normal Respirations - graph">
            <a:extLst>
              <a:ext uri="{FF2B5EF4-FFF2-40B4-BE49-F238E27FC236}">
                <a16:creationId xmlns:a16="http://schemas.microsoft.com/office/drawing/2014/main" id="{77F643A0-4709-234B-A024-E36865CBE60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38400" y="1627982"/>
            <a:ext cx="3581400" cy="2198687"/>
          </a:xfrm>
          <a:noFill/>
        </p:spPr>
      </p:pic>
      <p:pic>
        <p:nvPicPr>
          <p:cNvPr id="25605" name="Picture 15" descr="Hyperventilation graph">
            <a:extLst>
              <a:ext uri="{FF2B5EF4-FFF2-40B4-BE49-F238E27FC236}">
                <a16:creationId xmlns:a16="http://schemas.microsoft.com/office/drawing/2014/main" id="{8F8EEE7D-FF36-E141-9655-914F3BC2587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38400" y="3902621"/>
            <a:ext cx="3581400" cy="2317750"/>
          </a:xfrm>
          <a:noFill/>
        </p:spPr>
      </p:pic>
      <p:pic>
        <p:nvPicPr>
          <p:cNvPr id="25603" name="Picture 12" descr="Tachypnea - graph">
            <a:extLst>
              <a:ext uri="{FF2B5EF4-FFF2-40B4-BE49-F238E27FC236}">
                <a16:creationId xmlns:a16="http://schemas.microsoft.com/office/drawing/2014/main" id="{F4772F65-ED56-E341-8DBA-C2A750FA0B5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00801" y="1622425"/>
            <a:ext cx="3657600" cy="2209800"/>
          </a:xfrm>
          <a:noFill/>
        </p:spPr>
      </p:pic>
      <p:pic>
        <p:nvPicPr>
          <p:cNvPr id="25604" name="Picture 13" descr="Cheyne-Stokes breathing - Graph">
            <a:extLst>
              <a:ext uri="{FF2B5EF4-FFF2-40B4-BE49-F238E27FC236}">
                <a16:creationId xmlns:a16="http://schemas.microsoft.com/office/drawing/2014/main" id="{A02A45D3-A070-D64C-951D-90A58E7B4070}"/>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6382658" y="3902621"/>
            <a:ext cx="3657600" cy="2263568"/>
          </a:xfrm>
          <a:noFill/>
        </p:spPr>
      </p:pic>
    </p:spTree>
    <p:extLst>
      <p:ext uri="{BB962C8B-B14F-4D97-AF65-F5344CB8AC3E}">
        <p14:creationId xmlns:p14="http://schemas.microsoft.com/office/powerpoint/2010/main" val="78750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257D-E60E-6F47-AC07-1A0DD04CFB6C}"/>
              </a:ext>
            </a:extLst>
          </p:cNvPr>
          <p:cNvSpPr>
            <a:spLocks noGrp="1"/>
          </p:cNvSpPr>
          <p:nvPr>
            <p:ph type="title"/>
          </p:nvPr>
        </p:nvSpPr>
        <p:spPr>
          <a:xfrm>
            <a:off x="648091" y="1027325"/>
            <a:ext cx="10598046" cy="998220"/>
          </a:xfrm>
        </p:spPr>
        <p:txBody>
          <a:bodyPr/>
          <a:lstStyle/>
          <a:p>
            <a:pPr algn="l"/>
            <a:r>
              <a:rPr lang="en-US" sz="4800" b="1" dirty="0"/>
              <a:t>Factors Influencing Respiratory Rate</a:t>
            </a:r>
          </a:p>
        </p:txBody>
      </p:sp>
      <p:graphicFrame>
        <p:nvGraphicFramePr>
          <p:cNvPr id="4" name="Content Placeholder 3">
            <a:extLst>
              <a:ext uri="{FF2B5EF4-FFF2-40B4-BE49-F238E27FC236}">
                <a16:creationId xmlns:a16="http://schemas.microsoft.com/office/drawing/2014/main" id="{9D29549C-0C18-E74A-B1EA-8D1CDA67A821}"/>
              </a:ext>
            </a:extLst>
          </p:cNvPr>
          <p:cNvGraphicFramePr>
            <a:graphicFrameLocks noGrp="1"/>
          </p:cNvGraphicFramePr>
          <p:nvPr>
            <p:ph idx="1"/>
            <p:extLst>
              <p:ext uri="{D42A27DB-BD31-4B8C-83A1-F6EECF244321}">
                <p14:modId xmlns:p14="http://schemas.microsoft.com/office/powerpoint/2010/main" val="3572536822"/>
              </p:ext>
            </p:extLst>
          </p:nvPr>
        </p:nvGraphicFramePr>
        <p:xfrm>
          <a:off x="2151089" y="2182707"/>
          <a:ext cx="7935885" cy="4367996"/>
        </p:xfrm>
        <a:graphic>
          <a:graphicData uri="http://schemas.openxmlformats.org/drawingml/2006/table">
            <a:tbl>
              <a:tblPr firstRow="1">
                <a:tableStyleId>{5940675A-B579-460E-94D1-54222C63F5DA}</a:tableStyleId>
              </a:tblPr>
              <a:tblGrid>
                <a:gridCol w="2627473">
                  <a:extLst>
                    <a:ext uri="{9D8B030D-6E8A-4147-A177-3AD203B41FA5}">
                      <a16:colId xmlns:a16="http://schemas.microsoft.com/office/drawing/2014/main" val="3289554957"/>
                    </a:ext>
                  </a:extLst>
                </a:gridCol>
                <a:gridCol w="2839471">
                  <a:extLst>
                    <a:ext uri="{9D8B030D-6E8A-4147-A177-3AD203B41FA5}">
                      <a16:colId xmlns:a16="http://schemas.microsoft.com/office/drawing/2014/main" val="1715028454"/>
                    </a:ext>
                  </a:extLst>
                </a:gridCol>
                <a:gridCol w="2468941">
                  <a:extLst>
                    <a:ext uri="{9D8B030D-6E8A-4147-A177-3AD203B41FA5}">
                      <a16:colId xmlns:a16="http://schemas.microsoft.com/office/drawing/2014/main" val="279994423"/>
                    </a:ext>
                  </a:extLst>
                </a:gridCol>
              </a:tblGrid>
              <a:tr h="857426">
                <a:tc>
                  <a:txBody>
                    <a:bodyPr/>
                    <a:lstStyle/>
                    <a:p>
                      <a:pPr marL="0" marR="0">
                        <a:spcBef>
                          <a:spcPts val="0"/>
                        </a:spcBef>
                        <a:spcAft>
                          <a:spcPts val="0"/>
                        </a:spcAft>
                        <a:tabLst>
                          <a:tab pos="2743200" algn="ctr"/>
                          <a:tab pos="5486400" algn="r"/>
                          <a:tab pos="457200" algn="l"/>
                        </a:tabLs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rPr>
                        <a:t>Increase</a:t>
                      </a:r>
                      <a:endParaRPr lang="en-US" sz="3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rPr>
                        <a:t>Decrease</a:t>
                      </a:r>
                      <a:endParaRPr lang="en-US" sz="3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0918302"/>
                  </a:ext>
                </a:extLst>
              </a:tr>
              <a:tr h="681297">
                <a:tc>
                  <a:txBody>
                    <a:bodyPr/>
                    <a:lstStyle/>
                    <a:p>
                      <a:pPr marL="0" marR="0">
                        <a:spcBef>
                          <a:spcPts val="0"/>
                        </a:spcBef>
                        <a:spcAft>
                          <a:spcPts val="0"/>
                        </a:spcAft>
                      </a:pPr>
                      <a:r>
                        <a:rPr lang="en-US" sz="2800" dirty="0">
                          <a:effectLst/>
                        </a:rPr>
                        <a:t>Exercise</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rate &amp; depth</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6333811"/>
                  </a:ext>
                </a:extLst>
              </a:tr>
              <a:tr h="681297">
                <a:tc>
                  <a:txBody>
                    <a:bodyPr/>
                    <a:lstStyle/>
                    <a:p>
                      <a:pPr marL="0" marR="0">
                        <a:spcBef>
                          <a:spcPts val="0"/>
                        </a:spcBef>
                        <a:spcAft>
                          <a:spcPts val="0"/>
                        </a:spcAft>
                      </a:pPr>
                      <a:r>
                        <a:rPr lang="en-US" sz="2800" dirty="0">
                          <a:effectLst/>
                        </a:rPr>
                        <a:t>Acute pain</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rate &amp; depth</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0832920"/>
                  </a:ext>
                </a:extLst>
              </a:tr>
              <a:tr h="785382">
                <a:tc>
                  <a:txBody>
                    <a:bodyPr/>
                    <a:lstStyle/>
                    <a:p>
                      <a:pPr marL="0" marR="0">
                        <a:spcBef>
                          <a:spcPts val="0"/>
                        </a:spcBef>
                        <a:spcAft>
                          <a:spcPts val="0"/>
                        </a:spcAft>
                      </a:pPr>
                      <a:r>
                        <a:rPr lang="en-US" sz="2800" dirty="0">
                          <a:effectLst/>
                        </a:rPr>
                        <a:t>Anxiety</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rate &amp; depth</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47187249"/>
                  </a:ext>
                </a:extLst>
              </a:tr>
              <a:tr h="681297">
                <a:tc>
                  <a:txBody>
                    <a:bodyPr/>
                    <a:lstStyle/>
                    <a:p>
                      <a:pPr marL="0" marR="0">
                        <a:spcBef>
                          <a:spcPts val="0"/>
                        </a:spcBef>
                        <a:spcAft>
                          <a:spcPts val="0"/>
                        </a:spcAft>
                      </a:pPr>
                      <a:r>
                        <a:rPr lang="en-US" sz="2800" dirty="0">
                          <a:effectLst/>
                        </a:rPr>
                        <a:t>Smoking</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a:effectLst/>
                        </a:rPr>
                        <a:t>rate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648506"/>
                  </a:ext>
                </a:extLst>
              </a:tr>
              <a:tr h="681297">
                <a:tc>
                  <a:txBody>
                    <a:bodyPr/>
                    <a:lstStyle/>
                    <a:p>
                      <a:pPr marL="0" marR="0">
                        <a:spcBef>
                          <a:spcPts val="0"/>
                        </a:spcBef>
                        <a:spcAft>
                          <a:spcPts val="0"/>
                        </a:spcAft>
                      </a:pPr>
                      <a:r>
                        <a:rPr lang="en-US" sz="2800" dirty="0">
                          <a:effectLst/>
                        </a:rPr>
                        <a:t>Narcotic</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rate &amp; depth</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4499073"/>
                  </a:ext>
                </a:extLst>
              </a:tr>
            </a:tbl>
          </a:graphicData>
        </a:graphic>
      </p:graphicFrame>
    </p:spTree>
    <p:extLst>
      <p:ext uri="{BB962C8B-B14F-4D97-AF65-F5344CB8AC3E}">
        <p14:creationId xmlns:p14="http://schemas.microsoft.com/office/powerpoint/2010/main" val="102281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47426E9-50D4-4A48-A6DD-AADB43FB19A0}"/>
              </a:ext>
            </a:extLst>
          </p:cNvPr>
          <p:cNvSpPr>
            <a:spLocks noGrp="1" noChangeArrowheads="1"/>
          </p:cNvSpPr>
          <p:nvPr>
            <p:ph type="title"/>
          </p:nvPr>
        </p:nvSpPr>
        <p:spPr>
          <a:xfrm>
            <a:off x="1551481" y="585865"/>
            <a:ext cx="8799227" cy="1055558"/>
          </a:xfrm>
        </p:spPr>
        <p:txBody>
          <a:bodyPr/>
          <a:lstStyle/>
          <a:p>
            <a:pPr algn="ctr" eaLnBrk="1" hangingPunct="1"/>
            <a:r>
              <a:rPr lang="en-US" altLang="en-US" sz="5400" b="1" dirty="0">
                <a:ea typeface="ＭＳ Ｐゴシック" panose="020B0600070205080204" pitchFamily="34" charset="-128"/>
              </a:rPr>
              <a:t>Blood Pressure</a:t>
            </a:r>
          </a:p>
        </p:txBody>
      </p:sp>
      <p:sp>
        <p:nvSpPr>
          <p:cNvPr id="26626" name="Rectangle 3">
            <a:extLst>
              <a:ext uri="{FF2B5EF4-FFF2-40B4-BE49-F238E27FC236}">
                <a16:creationId xmlns:a16="http://schemas.microsoft.com/office/drawing/2014/main" id="{F993EEAB-F6BB-6D4E-B400-5A699C12DF87}"/>
              </a:ext>
            </a:extLst>
          </p:cNvPr>
          <p:cNvSpPr>
            <a:spLocks noGrp="1" noChangeArrowheads="1"/>
          </p:cNvSpPr>
          <p:nvPr>
            <p:ph idx="1"/>
          </p:nvPr>
        </p:nvSpPr>
        <p:spPr>
          <a:xfrm>
            <a:off x="1334123" y="2230489"/>
            <a:ext cx="9233941" cy="3622623"/>
          </a:xfrm>
        </p:spPr>
        <p:txBody>
          <a:bodyPr>
            <a:normAutofit lnSpcReduction="10000"/>
          </a:bodyPr>
          <a:lstStyle/>
          <a:p>
            <a:pPr eaLnBrk="1" hangingPunct="1"/>
            <a:r>
              <a:rPr lang="en-US" altLang="en-US" sz="3600" dirty="0">
                <a:ea typeface="ＭＳ Ｐゴシック" panose="020B0600070205080204" pitchFamily="34" charset="-128"/>
              </a:rPr>
              <a:t>B/P = Systolic Pressure /           				Diastolic Pressure</a:t>
            </a:r>
          </a:p>
          <a:p>
            <a:pPr eaLnBrk="1" hangingPunct="1"/>
            <a:r>
              <a:rPr lang="en-US" altLang="en-US" sz="3600" u="sng" dirty="0">
                <a:ea typeface="ＭＳ Ｐゴシック" panose="020B0600070205080204" pitchFamily="34" charset="-128"/>
              </a:rPr>
              <a:t>Systolic Pressure</a:t>
            </a:r>
            <a:r>
              <a:rPr lang="en-US" altLang="en-US" sz="3600" dirty="0">
                <a:ea typeface="ＭＳ Ｐゴシック" panose="020B0600070205080204" pitchFamily="34" charset="-128"/>
              </a:rPr>
              <a:t>: max. pressure exerted on the arteries with the LV</a:t>
            </a:r>
          </a:p>
          <a:p>
            <a:pPr eaLnBrk="1" hangingPunct="1"/>
            <a:r>
              <a:rPr lang="en-US" altLang="en-US" sz="3600" u="sng" dirty="0">
                <a:ea typeface="ＭＳ Ｐゴシック" panose="020B0600070205080204" pitchFamily="34" charset="-128"/>
              </a:rPr>
              <a:t>Diastolic Pressure</a:t>
            </a:r>
            <a:r>
              <a:rPr lang="en-US" altLang="en-US" sz="3600" dirty="0">
                <a:ea typeface="ＭＳ Ｐゴシック" panose="020B0600070205080204" pitchFamily="34" charset="-128"/>
              </a:rPr>
              <a:t>: the elastic recoil pressure presented by the arterial walls</a:t>
            </a:r>
          </a:p>
        </p:txBody>
      </p:sp>
    </p:spTree>
    <p:extLst>
      <p:ext uri="{BB962C8B-B14F-4D97-AF65-F5344CB8AC3E}">
        <p14:creationId xmlns:p14="http://schemas.microsoft.com/office/powerpoint/2010/main" val="129217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2F18B37-A22B-A740-9D06-0F415051928A}"/>
              </a:ext>
            </a:extLst>
          </p:cNvPr>
          <p:cNvSpPr>
            <a:spLocks noGrp="1" noChangeArrowheads="1"/>
          </p:cNvSpPr>
          <p:nvPr>
            <p:ph type="title"/>
          </p:nvPr>
        </p:nvSpPr>
        <p:spPr>
          <a:xfrm>
            <a:off x="3156557" y="902508"/>
            <a:ext cx="6158702" cy="950625"/>
          </a:xfrm>
        </p:spPr>
        <p:txBody>
          <a:bodyPr/>
          <a:lstStyle/>
          <a:p>
            <a:pPr algn="ctr" eaLnBrk="1" hangingPunct="1"/>
            <a:r>
              <a:rPr lang="en-US" altLang="en-US" sz="5400" b="1" dirty="0">
                <a:ea typeface="ＭＳ Ｐゴシック" panose="020B0600070205080204" pitchFamily="34" charset="-128"/>
              </a:rPr>
              <a:t>BP Formulas</a:t>
            </a:r>
          </a:p>
        </p:txBody>
      </p:sp>
      <p:sp>
        <p:nvSpPr>
          <p:cNvPr id="27650" name="Rectangle 3">
            <a:extLst>
              <a:ext uri="{FF2B5EF4-FFF2-40B4-BE49-F238E27FC236}">
                <a16:creationId xmlns:a16="http://schemas.microsoft.com/office/drawing/2014/main" id="{35110477-23B0-204B-8CD6-891EAC1A4AD1}"/>
              </a:ext>
            </a:extLst>
          </p:cNvPr>
          <p:cNvSpPr>
            <a:spLocks noGrp="1" noChangeArrowheads="1"/>
          </p:cNvSpPr>
          <p:nvPr>
            <p:ph idx="1"/>
          </p:nvPr>
        </p:nvSpPr>
        <p:spPr>
          <a:xfrm>
            <a:off x="1514007" y="2287848"/>
            <a:ext cx="9443803" cy="3892446"/>
          </a:xfrm>
        </p:spPr>
        <p:txBody>
          <a:bodyPr>
            <a:normAutofit/>
          </a:bodyPr>
          <a:lstStyle/>
          <a:p>
            <a:pPr eaLnBrk="1" hangingPunct="1"/>
            <a:r>
              <a:rPr lang="en-US" altLang="en-US" sz="3600" u="sng" dirty="0">
                <a:ea typeface="ＭＳ Ｐゴシック" panose="020B0600070205080204" pitchFamily="34" charset="-128"/>
              </a:rPr>
              <a:t>Pulse Pressure</a:t>
            </a:r>
            <a:r>
              <a:rPr lang="en-US" altLang="en-US" sz="3600" dirty="0">
                <a:ea typeface="ＭＳ Ｐゴシック" panose="020B0600070205080204" pitchFamily="34" charset="-128"/>
              </a:rPr>
              <a:t> = systolic pressure – diastolic pressure</a:t>
            </a:r>
          </a:p>
          <a:p>
            <a:pPr lvl="2" eaLnBrk="1" hangingPunct="1"/>
            <a:r>
              <a:rPr lang="en-US" altLang="en-US" sz="2800" dirty="0">
                <a:ea typeface="ＭＳ Ｐゴシック" panose="020B0600070205080204" pitchFamily="34" charset="-128"/>
              </a:rPr>
              <a:t>Normal: 30-50 mmHg</a:t>
            </a:r>
          </a:p>
          <a:p>
            <a:pPr eaLnBrk="1" hangingPunct="1"/>
            <a:r>
              <a:rPr lang="en-US" altLang="en-US" sz="3600" u="sng" dirty="0">
                <a:ea typeface="ＭＳ Ｐゴシック" panose="020B0600070205080204" pitchFamily="34" charset="-128"/>
              </a:rPr>
              <a:t>Mean Arterial Pressure</a:t>
            </a:r>
            <a:r>
              <a:rPr lang="en-US" altLang="en-US" sz="3600" dirty="0">
                <a:ea typeface="ＭＳ Ｐゴシック" panose="020B0600070205080204" pitchFamily="34" charset="-128"/>
              </a:rPr>
              <a:t> = systolic pressure + 2(diastolic pressure) / 3</a:t>
            </a:r>
          </a:p>
          <a:p>
            <a:pPr lvl="2" eaLnBrk="1" hangingPunct="1"/>
            <a:r>
              <a:rPr lang="en-US" altLang="en-US" sz="2800" dirty="0">
                <a:ea typeface="ＭＳ Ｐゴシック" panose="020B0600070205080204" pitchFamily="34" charset="-128"/>
              </a:rPr>
              <a:t>Normal: 70-100 mmHg</a:t>
            </a:r>
          </a:p>
        </p:txBody>
      </p:sp>
    </p:spTree>
    <p:extLst>
      <p:ext uri="{BB962C8B-B14F-4D97-AF65-F5344CB8AC3E}">
        <p14:creationId xmlns:p14="http://schemas.microsoft.com/office/powerpoint/2010/main" val="286708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6" name="Rectangle 35">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EBDCE5-216C-1490-BE12-673B62FDF8D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55635" y="1141407"/>
            <a:ext cx="6996943" cy="4738030"/>
          </a:xfrm>
          <a:prstGeom prst="rect">
            <a:avLst/>
          </a:prstGeom>
          <a:effectLst/>
        </p:spPr>
      </p:pic>
      <p:sp>
        <p:nvSpPr>
          <p:cNvPr id="12" name="TextBox 11">
            <a:extLst>
              <a:ext uri="{FF2B5EF4-FFF2-40B4-BE49-F238E27FC236}">
                <a16:creationId xmlns:a16="http://schemas.microsoft.com/office/drawing/2014/main" id="{98A4BB09-4C37-5812-E308-F840B6A72652}"/>
              </a:ext>
              <a:ext uri="{C183D7F6-B498-43B3-948B-1728B52AA6E4}">
                <adec:decorative xmlns:adec="http://schemas.microsoft.com/office/drawing/2017/decorative" val="1"/>
              </a:ext>
            </a:extLst>
          </p:cNvPr>
          <p:cNvSpPr txBox="1"/>
          <p:nvPr/>
        </p:nvSpPr>
        <p:spPr>
          <a:xfrm>
            <a:off x="636914" y="6338042"/>
            <a:ext cx="10486697" cy="338554"/>
          </a:xfrm>
          <a:prstGeom prst="rect">
            <a:avLst/>
          </a:prstGeom>
          <a:noFill/>
        </p:spPr>
        <p:txBody>
          <a:bodyPr wrap="square" rtlCol="0">
            <a:spAutoFit/>
          </a:bodyPr>
          <a:lstStyle/>
          <a:p>
            <a:r>
              <a:rPr lang="en-US" sz="1600" i="1" dirty="0"/>
              <a:t>(From AMA Ed Hub. BP Measurement Essentials: Student Edition; 2023. Accessed October 21, 2023. </a:t>
            </a:r>
          </a:p>
        </p:txBody>
      </p:sp>
      <p:sp>
        <p:nvSpPr>
          <p:cNvPr id="5" name="Title 4">
            <a:extLst>
              <a:ext uri="{FF2B5EF4-FFF2-40B4-BE49-F238E27FC236}">
                <a16:creationId xmlns:a16="http://schemas.microsoft.com/office/drawing/2014/main" id="{8A446419-BE98-D271-5CB6-FF75296AB3D2}"/>
              </a:ext>
              <a:ext uri="{C183D7F6-B498-43B3-948B-1728B52AA6E4}">
                <adec:decorative xmlns:adec="http://schemas.microsoft.com/office/drawing/2017/decorative" val="1"/>
              </a:ext>
            </a:extLst>
          </p:cNvPr>
          <p:cNvSpPr>
            <a:spLocks noGrp="1"/>
          </p:cNvSpPr>
          <p:nvPr>
            <p:ph type="title"/>
          </p:nvPr>
        </p:nvSpPr>
        <p:spPr>
          <a:xfrm>
            <a:off x="7769224" y="2278231"/>
            <a:ext cx="4251326" cy="1796842"/>
          </a:xfrm>
        </p:spPr>
        <p:txBody>
          <a:bodyPr/>
          <a:lstStyle/>
          <a:p>
            <a:pPr algn="ctr"/>
            <a:r>
              <a:rPr lang="en-US" b="1" dirty="0">
                <a:solidFill>
                  <a:schemeClr val="tx1"/>
                </a:solidFill>
              </a:rPr>
              <a:t>Blood Pressure Measuring</a:t>
            </a:r>
          </a:p>
        </p:txBody>
      </p:sp>
    </p:spTree>
    <p:extLst>
      <p:ext uri="{BB962C8B-B14F-4D97-AF65-F5344CB8AC3E}">
        <p14:creationId xmlns:p14="http://schemas.microsoft.com/office/powerpoint/2010/main" val="173541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5F8B-EA20-A23C-4FCD-1C0A35A4F9E6}"/>
              </a:ext>
            </a:extLst>
          </p:cNvPr>
          <p:cNvSpPr>
            <a:spLocks noGrp="1"/>
          </p:cNvSpPr>
          <p:nvPr>
            <p:ph type="title"/>
          </p:nvPr>
        </p:nvSpPr>
        <p:spPr>
          <a:xfrm>
            <a:off x="646111" y="452718"/>
            <a:ext cx="9404723" cy="918882"/>
          </a:xfrm>
        </p:spPr>
        <p:txBody>
          <a:bodyPr/>
          <a:lstStyle/>
          <a:p>
            <a:pPr algn="ctr"/>
            <a:r>
              <a:rPr lang="en-US" sz="5400" b="1" dirty="0"/>
              <a:t> Auscultating Blood Pressure </a:t>
            </a:r>
          </a:p>
        </p:txBody>
      </p:sp>
      <p:sp>
        <p:nvSpPr>
          <p:cNvPr id="5" name="TextBox 4">
            <a:extLst>
              <a:ext uri="{FF2B5EF4-FFF2-40B4-BE49-F238E27FC236}">
                <a16:creationId xmlns:a16="http://schemas.microsoft.com/office/drawing/2014/main" id="{0A75B6EF-13D8-537B-D41C-ED912B185794}"/>
              </a:ext>
            </a:extLst>
          </p:cNvPr>
          <p:cNvSpPr txBox="1"/>
          <p:nvPr/>
        </p:nvSpPr>
        <p:spPr>
          <a:xfrm>
            <a:off x="646111" y="2245339"/>
            <a:ext cx="4348583" cy="3416320"/>
          </a:xfrm>
          <a:prstGeom prst="rect">
            <a:avLst/>
          </a:prstGeom>
          <a:noFill/>
        </p:spPr>
        <p:txBody>
          <a:bodyPr wrap="square" rtlCol="0">
            <a:spAutoFit/>
          </a:bodyPr>
          <a:lstStyle/>
          <a:p>
            <a:r>
              <a:rPr lang="en-US" sz="2400" dirty="0"/>
              <a:t>When auscultating blood pressure, the first </a:t>
            </a:r>
            <a:r>
              <a:rPr lang="en-US" sz="2400" b="1" dirty="0"/>
              <a:t>Korotkoff sound </a:t>
            </a:r>
            <a:r>
              <a:rPr lang="en-US" sz="2400" dirty="0"/>
              <a:t>(Phase 1) is the Systolic pressure and the last Korotkoff sound prior to absence of sound (Phase IV/V) is the Diastolic pressure. The Korotkoff sounds in between is the Auscultatory Gap. </a:t>
            </a:r>
          </a:p>
        </p:txBody>
      </p:sp>
      <p:pic>
        <p:nvPicPr>
          <p:cNvPr id="7" name="New picture" descr="Diagram illustrating blood pressure measurement with labeled systolic pressure at approximately 120 mm Hg and diastolic pressure near 80 mm Hg. A red wavy line highlights the auscultatory gap between systolic and diastolic pressures, emphasizing the gap's location on the vertical mm Hg scale.&#13;&#10;">
            <a:extLst>
              <a:ext uri="{FF2B5EF4-FFF2-40B4-BE49-F238E27FC236}">
                <a16:creationId xmlns:a16="http://schemas.microsoft.com/office/drawing/2014/main" id="{14F8EC9A-2672-CEDC-BD83-6048630F3FFB}"/>
              </a:ext>
            </a:extLst>
          </p:cNvPr>
          <p:cNvPicPr>
            <a:picLocks noGrp="1" noChangeAspect="1" noChangeArrowheads="1"/>
          </p:cNvPicPr>
          <p:nvPr>
            <p:ph idx="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399732" y="1505249"/>
            <a:ext cx="5554017" cy="490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 name="Footer Placeholder 4">
            <a:extLst>
              <a:ext uri="{FF2B5EF4-FFF2-40B4-BE49-F238E27FC236}">
                <a16:creationId xmlns:a16="http://schemas.microsoft.com/office/drawing/2014/main" id="{0D725F4C-BBE1-23CB-23B0-2135B851AF2C}"/>
              </a:ext>
            </a:extLst>
          </p:cNvPr>
          <p:cNvSpPr txBox="1">
            <a:spLocks/>
          </p:cNvSpPr>
          <p:nvPr>
            <p:custDataLst>
              <p:tags r:id="rId2"/>
            </p:custDataLst>
          </p:nvPr>
        </p:nvSpPr>
        <p:spPr>
          <a:xfrm>
            <a:off x="5399732" y="6405282"/>
            <a:ext cx="5938156" cy="313114"/>
          </a:xfrm>
          <a:prstGeom prst="rect">
            <a:avLst/>
          </a:prstGeom>
          <a:ln>
            <a:miter lim="800000"/>
          </a:ln>
        </p:spPr>
        <p:txBody>
          <a:bodyPr vert="horz" lIns="91440" tIns="45720" rIns="91440" bIns="45720" rtlCol="0" anchor="b">
            <a:noAutofit/>
          </a:bodyPr>
          <a:lstStyle>
            <a:defPPr>
              <a:defRPr lang="en-US"/>
            </a:defPPr>
            <a:lvl1pPr marL="0" algn="l" defTabSz="457200" rtl="0" eaLnBrk="0" latinLnBrk="0" hangingPunct="0">
              <a:spcBef>
                <a:spcPct val="20000"/>
              </a:spcBef>
              <a:buFont typeface="Arial" panose="020B0604020202020204" pitchFamily="34" charset="0"/>
              <a:buChar char="•"/>
              <a:defRPr sz="3200" b="0" i="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latinLnBrk="0" hangingPunct="0">
              <a:spcBef>
                <a:spcPct val="20000"/>
              </a:spcBef>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latinLnBrk="0" hangingPunct="0">
              <a:spcBef>
                <a:spcPct val="20000"/>
              </a:spcBef>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FontTx/>
              <a:buNone/>
            </a:pPr>
            <a:r>
              <a:rPr lang="en-US" altLang="en-US" sz="1100" i="1" dirty="0">
                <a:latin typeface="Helvetica" pitchFamily="2" charset="0"/>
              </a:rPr>
              <a:t>Bate’s Guide to Physical Examination 14e. Copyright © Wolters Kluwer</a:t>
            </a:r>
          </a:p>
        </p:txBody>
      </p:sp>
    </p:spTree>
    <p:extLst>
      <p:ext uri="{BB962C8B-B14F-4D97-AF65-F5344CB8AC3E}">
        <p14:creationId xmlns:p14="http://schemas.microsoft.com/office/powerpoint/2010/main" val="1141151222"/>
      </p:ext>
    </p:extLst>
  </p:cSld>
  <p:clrMapOvr>
    <a:masterClrMapping/>
  </p:clrMapOvr>
  <p:extLst>
    <p:ext uri="{6950BFC3-D8DA-4A85-94F7-54DA5524770B}">
      <p188:commentRel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F45D318D-B1B4-2042-88DE-EF8CB38195ED}"/>
              </a:ext>
            </a:extLst>
          </p:cNvPr>
          <p:cNvSpPr>
            <a:spLocks noGrp="1" noChangeArrowheads="1"/>
          </p:cNvSpPr>
          <p:nvPr>
            <p:ph type="title"/>
          </p:nvPr>
        </p:nvSpPr>
        <p:spPr>
          <a:xfrm>
            <a:off x="2899831" y="1031823"/>
            <a:ext cx="7162800" cy="1066800"/>
          </a:xfrm>
        </p:spPr>
        <p:txBody>
          <a:bodyPr/>
          <a:lstStyle/>
          <a:p>
            <a:pPr algn="ctr" eaLnBrk="1" hangingPunct="1"/>
            <a:r>
              <a:rPr lang="en-US" altLang="en-US" sz="5400" b="1" dirty="0">
                <a:ea typeface="ＭＳ Ｐゴシック" panose="020B0600070205080204" pitchFamily="34" charset="-128"/>
              </a:rPr>
              <a:t>Vital Signs </a:t>
            </a:r>
            <a:r>
              <a:rPr lang="en-US" altLang="en-US" sz="5400" i="1" dirty="0">
                <a:ea typeface="ＭＳ Ｐゴシック" panose="020B0600070205080204" pitchFamily="34" charset="-128"/>
              </a:rPr>
              <a:t>(VS)</a:t>
            </a:r>
          </a:p>
        </p:txBody>
      </p:sp>
      <p:sp>
        <p:nvSpPr>
          <p:cNvPr id="16386" name="Rectangle 3">
            <a:extLst>
              <a:ext uri="{FF2B5EF4-FFF2-40B4-BE49-F238E27FC236}">
                <a16:creationId xmlns:a16="http://schemas.microsoft.com/office/drawing/2014/main" id="{353CF809-5796-6545-A3D5-820ADB4EE82E}"/>
              </a:ext>
            </a:extLst>
          </p:cNvPr>
          <p:cNvSpPr>
            <a:spLocks noGrp="1" noChangeArrowheads="1"/>
          </p:cNvSpPr>
          <p:nvPr>
            <p:ph idx="1"/>
          </p:nvPr>
        </p:nvSpPr>
        <p:spPr>
          <a:xfrm>
            <a:off x="2518833" y="2302241"/>
            <a:ext cx="7682442" cy="4155709"/>
          </a:xfrm>
        </p:spPr>
        <p:txBody>
          <a:bodyPr>
            <a:normAutofit/>
          </a:bodyPr>
          <a:lstStyle/>
          <a:p>
            <a:pPr eaLnBrk="1" hangingPunct="1"/>
            <a:r>
              <a:rPr lang="en-US" altLang="en-US" sz="3600" dirty="0">
                <a:ea typeface="ＭＳ Ｐゴシック" panose="020B0600070205080204" pitchFamily="34" charset="-128"/>
              </a:rPr>
              <a:t>Temperature</a:t>
            </a:r>
          </a:p>
          <a:p>
            <a:pPr eaLnBrk="1" hangingPunct="1"/>
            <a:r>
              <a:rPr lang="en-US" altLang="en-US" sz="3600" dirty="0">
                <a:ea typeface="ＭＳ Ｐゴシック" panose="020B0600070205080204" pitchFamily="34" charset="-128"/>
              </a:rPr>
              <a:t>Pulse</a:t>
            </a:r>
          </a:p>
          <a:p>
            <a:pPr eaLnBrk="1" hangingPunct="1"/>
            <a:r>
              <a:rPr lang="en-US" altLang="en-US" sz="3600" dirty="0">
                <a:ea typeface="ＭＳ Ｐゴシック" panose="020B0600070205080204" pitchFamily="34" charset="-128"/>
              </a:rPr>
              <a:t>Respiration</a:t>
            </a:r>
          </a:p>
          <a:p>
            <a:pPr eaLnBrk="1" hangingPunct="1"/>
            <a:r>
              <a:rPr lang="en-US" altLang="en-US" sz="3600" dirty="0">
                <a:ea typeface="ＭＳ Ｐゴシック" panose="020B0600070205080204" pitchFamily="34" charset="-128"/>
              </a:rPr>
              <a:t>Blood Pressure</a:t>
            </a:r>
          </a:p>
          <a:p>
            <a:pPr eaLnBrk="1" hangingPunct="1"/>
            <a:r>
              <a:rPr lang="en-US" altLang="en-US" sz="3600" dirty="0">
                <a:ea typeface="ＭＳ Ｐゴシック" panose="020B0600070205080204" pitchFamily="34" charset="-128"/>
              </a:rPr>
              <a:t>Pain Assessment</a:t>
            </a:r>
          </a:p>
          <a:p>
            <a:pPr eaLnBrk="1" hangingPunct="1"/>
            <a:r>
              <a:rPr lang="en-US" altLang="en-US" sz="3600" dirty="0">
                <a:ea typeface="ＭＳ Ｐゴシック" panose="020B0600070205080204" pitchFamily="34" charset="-128"/>
              </a:rPr>
              <a:t>Pulse Oximeter</a:t>
            </a:r>
          </a:p>
        </p:txBody>
      </p:sp>
    </p:spTree>
    <p:extLst>
      <p:ext uri="{BB962C8B-B14F-4D97-AF65-F5344CB8AC3E}">
        <p14:creationId xmlns:p14="http://schemas.microsoft.com/office/powerpoint/2010/main" val="56213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3330-B731-894D-8EA7-6E6CCCFC8058}"/>
              </a:ext>
              <a:ext uri="{C183D7F6-B498-43B3-948B-1728B52AA6E4}">
                <adec:decorative xmlns:adec="http://schemas.microsoft.com/office/drawing/2017/decorative" val="1"/>
              </a:ext>
            </a:extLst>
          </p:cNvPr>
          <p:cNvSpPr>
            <a:spLocks noGrp="1"/>
          </p:cNvSpPr>
          <p:nvPr>
            <p:ph type="title"/>
          </p:nvPr>
        </p:nvSpPr>
        <p:spPr>
          <a:xfrm>
            <a:off x="885927" y="760830"/>
            <a:ext cx="9746209" cy="935636"/>
          </a:xfrm>
        </p:spPr>
        <p:txBody>
          <a:bodyPr>
            <a:normAutofit fontScale="90000"/>
          </a:bodyPr>
          <a:lstStyle/>
          <a:p>
            <a:pPr algn="ctr"/>
            <a:r>
              <a:rPr lang="en-US" sz="4800" b="1" dirty="0"/>
              <a:t>Factors Influencing Blood Pressure</a:t>
            </a:r>
          </a:p>
        </p:txBody>
      </p:sp>
      <p:graphicFrame>
        <p:nvGraphicFramePr>
          <p:cNvPr id="4" name="Content Placeholder 3">
            <a:extLst>
              <a:ext uri="{FF2B5EF4-FFF2-40B4-BE49-F238E27FC236}">
                <a16:creationId xmlns:a16="http://schemas.microsoft.com/office/drawing/2014/main" id="{ACE6A010-D6A7-664E-B3F8-50F5DF0C5F9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38719347"/>
              </p:ext>
            </p:extLst>
          </p:nvPr>
        </p:nvGraphicFramePr>
        <p:xfrm>
          <a:off x="1778026" y="1696466"/>
          <a:ext cx="8635947" cy="4565407"/>
        </p:xfrm>
        <a:graphic>
          <a:graphicData uri="http://schemas.openxmlformats.org/drawingml/2006/table">
            <a:tbl>
              <a:tblPr firstRow="1">
                <a:tableStyleId>{5940675A-B579-460E-94D1-54222C63F5DA}</a:tableStyleId>
              </a:tblPr>
              <a:tblGrid>
                <a:gridCol w="2948860">
                  <a:extLst>
                    <a:ext uri="{9D8B030D-6E8A-4147-A177-3AD203B41FA5}">
                      <a16:colId xmlns:a16="http://schemas.microsoft.com/office/drawing/2014/main" val="736723275"/>
                    </a:ext>
                  </a:extLst>
                </a:gridCol>
                <a:gridCol w="2948860">
                  <a:extLst>
                    <a:ext uri="{9D8B030D-6E8A-4147-A177-3AD203B41FA5}">
                      <a16:colId xmlns:a16="http://schemas.microsoft.com/office/drawing/2014/main" val="3511739814"/>
                    </a:ext>
                  </a:extLst>
                </a:gridCol>
                <a:gridCol w="2738227">
                  <a:extLst>
                    <a:ext uri="{9D8B030D-6E8A-4147-A177-3AD203B41FA5}">
                      <a16:colId xmlns:a16="http://schemas.microsoft.com/office/drawing/2014/main" val="1995101570"/>
                    </a:ext>
                  </a:extLst>
                </a:gridCol>
              </a:tblGrid>
              <a:tr h="652201">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rPr>
                        <a:t>Increase</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1" dirty="0">
                          <a:effectLst/>
                        </a:rPr>
                        <a:t>Decrease</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9544043"/>
                  </a:ext>
                </a:extLst>
              </a:tr>
              <a:tr h="652201">
                <a:tc>
                  <a:txBody>
                    <a:bodyPr/>
                    <a:lstStyle/>
                    <a:p>
                      <a:pPr marL="0" marR="0" algn="l">
                        <a:spcBef>
                          <a:spcPts val="0"/>
                        </a:spcBef>
                        <a:spcAft>
                          <a:spcPts val="0"/>
                        </a:spcAft>
                      </a:pPr>
                      <a:r>
                        <a:rPr lang="en-US" sz="2800" dirty="0">
                          <a:effectLst/>
                        </a:rPr>
                        <a:t>Pain</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X</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 </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8823499"/>
                  </a:ext>
                </a:extLst>
              </a:tr>
              <a:tr h="652201">
                <a:tc>
                  <a:txBody>
                    <a:bodyPr/>
                    <a:lstStyle/>
                    <a:p>
                      <a:pPr marL="0" marR="0" algn="l">
                        <a:spcBef>
                          <a:spcPts val="0"/>
                        </a:spcBef>
                        <a:spcAft>
                          <a:spcPts val="0"/>
                        </a:spcAft>
                      </a:pPr>
                      <a:r>
                        <a:rPr lang="en-US" sz="2800" dirty="0">
                          <a:effectLst/>
                        </a:rPr>
                        <a:t>Sepsis</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X</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9179878"/>
                  </a:ext>
                </a:extLst>
              </a:tr>
              <a:tr h="652201">
                <a:tc>
                  <a:txBody>
                    <a:bodyPr/>
                    <a:lstStyle/>
                    <a:p>
                      <a:pPr marL="0" marR="0" algn="l">
                        <a:spcBef>
                          <a:spcPts val="0"/>
                        </a:spcBef>
                        <a:spcAft>
                          <a:spcPts val="0"/>
                        </a:spcAft>
                      </a:pPr>
                      <a:r>
                        <a:rPr lang="en-US" sz="2800" dirty="0">
                          <a:effectLst/>
                        </a:rPr>
                        <a:t>Anxiety</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X</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58245502"/>
                  </a:ext>
                </a:extLst>
              </a:tr>
              <a:tr h="652201">
                <a:tc>
                  <a:txBody>
                    <a:bodyPr/>
                    <a:lstStyle/>
                    <a:p>
                      <a:pPr marL="0" marR="0" algn="l">
                        <a:spcBef>
                          <a:spcPts val="0"/>
                        </a:spcBef>
                        <a:spcAft>
                          <a:spcPts val="0"/>
                        </a:spcAft>
                      </a:pPr>
                      <a:r>
                        <a:rPr lang="en-US" sz="2800" dirty="0">
                          <a:effectLst/>
                        </a:rPr>
                        <a:t>Smoking</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X</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2665274"/>
                  </a:ext>
                </a:extLst>
              </a:tr>
              <a:tr h="652201">
                <a:tc>
                  <a:txBody>
                    <a:bodyPr/>
                    <a:lstStyle/>
                    <a:p>
                      <a:pPr marL="0" marR="0" algn="l">
                        <a:spcBef>
                          <a:spcPts val="0"/>
                        </a:spcBef>
                        <a:spcAft>
                          <a:spcPts val="0"/>
                        </a:spcAft>
                      </a:pPr>
                      <a:r>
                        <a:rPr lang="en-US" sz="2800" dirty="0">
                          <a:effectLst/>
                        </a:rPr>
                        <a:t>Narcotics</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 </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X</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427135"/>
                  </a:ext>
                </a:extLst>
              </a:tr>
              <a:tr h="652201">
                <a:tc>
                  <a:txBody>
                    <a:bodyPr/>
                    <a:lstStyle/>
                    <a:p>
                      <a:pPr marL="0" marR="0" algn="l">
                        <a:spcBef>
                          <a:spcPts val="0"/>
                        </a:spcBef>
                        <a:spcAft>
                          <a:spcPts val="0"/>
                        </a:spcAft>
                      </a:pPr>
                      <a:r>
                        <a:rPr lang="en-US" sz="2800" dirty="0">
                          <a:effectLst/>
                        </a:rPr>
                        <a:t>Blood Loss</a:t>
                      </a:r>
                      <a:endParaRPr lang="en-US"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800">
                          <a:effectLst/>
                        </a:rPr>
                        <a:t> </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X</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2717452"/>
                  </a:ext>
                </a:extLst>
              </a:tr>
            </a:tbl>
          </a:graphicData>
        </a:graphic>
      </p:graphicFrame>
    </p:spTree>
    <p:extLst>
      <p:ext uri="{BB962C8B-B14F-4D97-AF65-F5344CB8AC3E}">
        <p14:creationId xmlns:p14="http://schemas.microsoft.com/office/powerpoint/2010/main" val="126966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23DD3A9-9130-FC4D-837C-AB57B63CB04C}"/>
              </a:ext>
            </a:extLst>
          </p:cNvPr>
          <p:cNvSpPr>
            <a:spLocks noGrp="1" noChangeArrowheads="1"/>
          </p:cNvSpPr>
          <p:nvPr>
            <p:ph type="title"/>
          </p:nvPr>
        </p:nvSpPr>
        <p:spPr>
          <a:xfrm>
            <a:off x="1506511" y="477602"/>
            <a:ext cx="9173981" cy="1096130"/>
          </a:xfrm>
        </p:spPr>
        <p:txBody>
          <a:bodyPr/>
          <a:lstStyle/>
          <a:p>
            <a:pPr algn="ctr" eaLnBrk="1" hangingPunct="1"/>
            <a:r>
              <a:rPr lang="en-US" altLang="en-US" sz="5400" b="1" dirty="0">
                <a:ea typeface="ＭＳ Ｐゴシック" panose="020B0600070205080204" pitchFamily="34" charset="-128"/>
              </a:rPr>
              <a:t>Shock Index</a:t>
            </a:r>
            <a:r>
              <a:rPr lang="en-US" altLang="en-US" sz="5400" dirty="0">
                <a:ea typeface="ＭＳ Ｐゴシック" panose="020B0600070205080204" pitchFamily="34" charset="-128"/>
              </a:rPr>
              <a:t> </a:t>
            </a:r>
            <a:r>
              <a:rPr lang="en-US" altLang="en-US" sz="4800" dirty="0">
                <a:ea typeface="ＭＳ Ｐゴシック" panose="020B0600070205080204" pitchFamily="34" charset="-128"/>
              </a:rPr>
              <a:t>(SI)</a:t>
            </a:r>
          </a:p>
        </p:txBody>
      </p:sp>
      <p:sp>
        <p:nvSpPr>
          <p:cNvPr id="28674" name="Rectangle 3">
            <a:extLst>
              <a:ext uri="{FF2B5EF4-FFF2-40B4-BE49-F238E27FC236}">
                <a16:creationId xmlns:a16="http://schemas.microsoft.com/office/drawing/2014/main" id="{2862B592-C346-3D46-8714-721FD57EA51A}"/>
              </a:ext>
            </a:extLst>
          </p:cNvPr>
          <p:cNvSpPr>
            <a:spLocks noGrp="1" noChangeArrowheads="1"/>
          </p:cNvSpPr>
          <p:nvPr>
            <p:ph idx="1"/>
          </p:nvPr>
        </p:nvSpPr>
        <p:spPr>
          <a:xfrm>
            <a:off x="1424066" y="1873770"/>
            <a:ext cx="9338872" cy="4298430"/>
          </a:xfrm>
        </p:spPr>
        <p:txBody>
          <a:bodyPr>
            <a:normAutofit/>
          </a:bodyPr>
          <a:lstStyle/>
          <a:p>
            <a:pPr eaLnBrk="1" hangingPunct="1"/>
            <a:r>
              <a:rPr lang="en-US" altLang="en-US" sz="3200" u="sng" dirty="0">
                <a:ea typeface="ＭＳ Ｐゴシック" panose="020B0600070205080204" pitchFamily="34" charset="-128"/>
              </a:rPr>
              <a:t>Define</a:t>
            </a:r>
            <a:r>
              <a:rPr lang="en-US" altLang="en-US" sz="3200" dirty="0">
                <a:ea typeface="ＭＳ Ｐゴシック" panose="020B0600070205080204" pitchFamily="34" charset="-128"/>
              </a:rPr>
              <a:t>: the ratio of the heart rate to systolic blood pressure.  </a:t>
            </a:r>
          </a:p>
          <a:p>
            <a:pPr lvl="2" eaLnBrk="1" hangingPunct="1"/>
            <a:r>
              <a:rPr lang="en-US" altLang="en-US" sz="2400" dirty="0">
                <a:ea typeface="ＭＳ Ｐゴシック" panose="020B0600070205080204" pitchFamily="34" charset="-128"/>
              </a:rPr>
              <a:t>SI = HR (bpm) / Systolic B/P (mmHg)</a:t>
            </a:r>
          </a:p>
          <a:p>
            <a:pPr lvl="2" eaLnBrk="1" hangingPunct="1"/>
            <a:r>
              <a:rPr lang="en-US" altLang="en-US" sz="2400" dirty="0">
                <a:ea typeface="ＭＳ Ｐゴシック" panose="020B0600070205080204" pitchFamily="34" charset="-128"/>
              </a:rPr>
              <a:t>Normal range: 0.5 – 0.7</a:t>
            </a:r>
          </a:p>
          <a:p>
            <a:pPr lvl="2" eaLnBrk="1" hangingPunct="1"/>
            <a:r>
              <a:rPr lang="en-US" altLang="en-US" sz="2400" dirty="0">
                <a:ea typeface="ＭＳ Ｐゴシック" panose="020B0600070205080204" pitchFamily="34" charset="-128"/>
              </a:rPr>
              <a:t>Elevated SI:  &gt; 0.9 - critically ill (poor outcome)</a:t>
            </a:r>
          </a:p>
          <a:p>
            <a:pPr eaLnBrk="1" hangingPunct="1"/>
            <a:r>
              <a:rPr lang="en-US" altLang="en-US" sz="3200" dirty="0">
                <a:ea typeface="ＭＳ Ｐゴシック" panose="020B0600070205080204" pitchFamily="34" charset="-128"/>
              </a:rPr>
              <a:t>Sensitive indicator of Left Ventricular dysfunction</a:t>
            </a:r>
          </a:p>
          <a:p>
            <a:pPr eaLnBrk="1" hangingPunct="1"/>
            <a:r>
              <a:rPr lang="en-US" altLang="en-US" sz="3200" dirty="0">
                <a:ea typeface="ＭＳ Ｐゴシック" panose="020B0600070205080204" pitchFamily="34" charset="-128"/>
              </a:rPr>
              <a:t>Used in the Emergency Department (ED) and Intensive Care Unit (ICU)</a:t>
            </a:r>
          </a:p>
        </p:txBody>
      </p:sp>
    </p:spTree>
    <p:extLst>
      <p:ext uri="{BB962C8B-B14F-4D97-AF65-F5344CB8AC3E}">
        <p14:creationId xmlns:p14="http://schemas.microsoft.com/office/powerpoint/2010/main" val="406473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FD23186-A43F-5840-9A37-C6DEA8A206BF}"/>
              </a:ext>
              <a:ext uri="{C183D7F6-B498-43B3-948B-1728B52AA6E4}">
                <adec:decorative xmlns:adec="http://schemas.microsoft.com/office/drawing/2017/decorative" val="1"/>
              </a:ext>
            </a:extLst>
          </p:cNvPr>
          <p:cNvSpPr>
            <a:spLocks noGrp="1" noChangeArrowheads="1"/>
          </p:cNvSpPr>
          <p:nvPr>
            <p:ph type="title"/>
          </p:nvPr>
        </p:nvSpPr>
        <p:spPr>
          <a:xfrm>
            <a:off x="3087504" y="461177"/>
            <a:ext cx="6016991" cy="1037074"/>
          </a:xfrm>
        </p:spPr>
        <p:txBody>
          <a:bodyPr>
            <a:normAutofit/>
          </a:bodyPr>
          <a:lstStyle/>
          <a:p>
            <a:pPr algn="ctr" eaLnBrk="1" hangingPunct="1"/>
            <a:r>
              <a:rPr lang="en-US" altLang="en-US" sz="5400" b="1" dirty="0">
                <a:ea typeface="ＭＳ Ｐゴシック" panose="020B0600070205080204" pitchFamily="34" charset="-128"/>
              </a:rPr>
              <a:t>Pain Assessment	</a:t>
            </a:r>
          </a:p>
        </p:txBody>
      </p:sp>
      <p:sp>
        <p:nvSpPr>
          <p:cNvPr id="29700" name="Text Box 5">
            <a:extLst>
              <a:ext uri="{FF2B5EF4-FFF2-40B4-BE49-F238E27FC236}">
                <a16:creationId xmlns:a16="http://schemas.microsoft.com/office/drawing/2014/main" id="{72BA3043-C4AE-F943-96E1-021A76C9B75F}"/>
              </a:ext>
              <a:ext uri="{C183D7F6-B498-43B3-948B-1728B52AA6E4}">
                <adec:decorative xmlns:adec="http://schemas.microsoft.com/office/drawing/2017/decorative" val="1"/>
              </a:ext>
            </a:extLst>
          </p:cNvPr>
          <p:cNvSpPr txBox="1">
            <a:spLocks noChangeArrowheads="1"/>
          </p:cNvSpPr>
          <p:nvPr/>
        </p:nvSpPr>
        <p:spPr bwMode="auto">
          <a:xfrm>
            <a:off x="8133684" y="2993981"/>
            <a:ext cx="371757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3200" b="1" u="sng" dirty="0">
                <a:latin typeface="+mn-lt"/>
              </a:rPr>
              <a:t>Range</a:t>
            </a:r>
            <a:r>
              <a:rPr lang="en-US" altLang="en-US" sz="1600" dirty="0">
                <a:latin typeface="+mn-lt"/>
              </a:rPr>
              <a:t>:</a:t>
            </a:r>
          </a:p>
          <a:p>
            <a:pPr algn="l">
              <a:spcBef>
                <a:spcPct val="50000"/>
              </a:spcBef>
            </a:pPr>
            <a:r>
              <a:rPr lang="en-US" altLang="en-US" sz="1600" dirty="0">
                <a:latin typeface="+mn-lt"/>
              </a:rPr>
              <a:t>		</a:t>
            </a:r>
            <a:r>
              <a:rPr lang="en-US" altLang="en-US" sz="2000" dirty="0">
                <a:latin typeface="+mn-lt"/>
              </a:rPr>
              <a:t>Mild: 1 – 3</a:t>
            </a:r>
          </a:p>
          <a:p>
            <a:pPr algn="l">
              <a:spcBef>
                <a:spcPct val="50000"/>
              </a:spcBef>
            </a:pPr>
            <a:r>
              <a:rPr lang="en-US" altLang="en-US" sz="2000" dirty="0">
                <a:latin typeface="+mn-lt"/>
              </a:rPr>
              <a:t>		Moderate: 4 – 6	</a:t>
            </a:r>
          </a:p>
          <a:p>
            <a:pPr algn="l">
              <a:spcBef>
                <a:spcPct val="50000"/>
              </a:spcBef>
            </a:pPr>
            <a:r>
              <a:rPr lang="en-US" altLang="en-US" sz="2000" dirty="0">
                <a:latin typeface="+mn-lt"/>
              </a:rPr>
              <a:t>		Severe Pain: 7 - 10</a:t>
            </a:r>
            <a:r>
              <a:rPr lang="en-US" altLang="en-US" sz="1600" dirty="0">
                <a:latin typeface="+mn-lt"/>
              </a:rPr>
              <a:t> 	</a:t>
            </a:r>
          </a:p>
        </p:txBody>
      </p:sp>
      <p:pic>
        <p:nvPicPr>
          <p:cNvPr id="7" name="Picture 6">
            <a:extLst>
              <a:ext uri="{FF2B5EF4-FFF2-40B4-BE49-F238E27FC236}">
                <a16:creationId xmlns:a16="http://schemas.microsoft.com/office/drawing/2014/main" id="{CA32E6A1-42C7-BB61-5883-4233BF0785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0744" y="2074082"/>
            <a:ext cx="7538370" cy="3804204"/>
          </a:xfrm>
          <a:prstGeom prst="rect">
            <a:avLst/>
          </a:prstGeom>
        </p:spPr>
      </p:pic>
    </p:spTree>
    <p:extLst>
      <p:ext uri="{BB962C8B-B14F-4D97-AF65-F5344CB8AC3E}">
        <p14:creationId xmlns:p14="http://schemas.microsoft.com/office/powerpoint/2010/main" val="75145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1325A397-CE4E-4B41-8979-DBC9F4F867FC}"/>
              </a:ext>
            </a:extLst>
          </p:cNvPr>
          <p:cNvSpPr>
            <a:spLocks noGrp="1" noChangeArrowheads="1"/>
          </p:cNvSpPr>
          <p:nvPr>
            <p:ph type="title"/>
          </p:nvPr>
        </p:nvSpPr>
        <p:spPr>
          <a:xfrm>
            <a:off x="2491997" y="835702"/>
            <a:ext cx="7158037" cy="1053058"/>
          </a:xfrm>
        </p:spPr>
        <p:txBody>
          <a:bodyPr>
            <a:normAutofit/>
          </a:bodyPr>
          <a:lstStyle/>
          <a:p>
            <a:pPr algn="ctr" eaLnBrk="1" hangingPunct="1"/>
            <a:r>
              <a:rPr lang="en-US" altLang="en-US" sz="5400" b="1" dirty="0">
                <a:ea typeface="ＭＳ Ｐゴシック" panose="020B0600070205080204" pitchFamily="34" charset="-128"/>
              </a:rPr>
              <a:t>Pain Management</a:t>
            </a:r>
          </a:p>
        </p:txBody>
      </p:sp>
      <p:sp>
        <p:nvSpPr>
          <p:cNvPr id="30722" name="Rectangle 3">
            <a:extLst>
              <a:ext uri="{FF2B5EF4-FFF2-40B4-BE49-F238E27FC236}">
                <a16:creationId xmlns:a16="http://schemas.microsoft.com/office/drawing/2014/main" id="{8921159D-9CAA-0148-BEA4-15FCC85F5435}"/>
              </a:ext>
            </a:extLst>
          </p:cNvPr>
          <p:cNvSpPr>
            <a:spLocks noGrp="1" noChangeArrowheads="1"/>
          </p:cNvSpPr>
          <p:nvPr>
            <p:ph idx="1"/>
          </p:nvPr>
        </p:nvSpPr>
        <p:spPr>
          <a:xfrm>
            <a:off x="938212" y="2285063"/>
            <a:ext cx="10315575" cy="3908686"/>
          </a:xfrm>
        </p:spPr>
        <p:txBody>
          <a:bodyPr numCol="2">
            <a:normAutofit/>
          </a:bodyPr>
          <a:lstStyle/>
          <a:p>
            <a:pPr marL="0" indent="0" algn="ctr">
              <a:buNone/>
            </a:pPr>
            <a:r>
              <a:rPr lang="en-US" altLang="en-US" sz="3600" b="1" u="sng" dirty="0">
                <a:ea typeface="ＭＳ Ｐゴシック" panose="020B0600070205080204" pitchFamily="34" charset="-128"/>
              </a:rPr>
              <a:t>Non-Pharmacologic</a:t>
            </a:r>
            <a:r>
              <a:rPr lang="en-US" altLang="en-US" sz="4000" dirty="0">
                <a:ea typeface="ＭＳ Ｐゴシック" panose="020B0600070205080204" pitchFamily="34" charset="-128"/>
              </a:rPr>
              <a:t> </a:t>
            </a:r>
          </a:p>
          <a:p>
            <a:pPr lvl="2" eaLnBrk="1" hangingPunct="1"/>
            <a:r>
              <a:rPr lang="en-US" altLang="en-US" sz="3200" dirty="0">
                <a:ea typeface="ＭＳ Ｐゴシック" panose="020B0600070205080204" pitchFamily="34" charset="-128"/>
              </a:rPr>
              <a:t>Breathing - slowly and deeply</a:t>
            </a:r>
          </a:p>
          <a:p>
            <a:pPr lvl="2" eaLnBrk="1" hangingPunct="1"/>
            <a:r>
              <a:rPr lang="en-US" altLang="en-US" sz="3200" dirty="0">
                <a:ea typeface="ＭＳ Ｐゴシック" panose="020B0600070205080204" pitchFamily="34" charset="-128"/>
              </a:rPr>
              <a:t>Distraction</a:t>
            </a:r>
          </a:p>
          <a:p>
            <a:pPr marL="0" indent="0" algn="ctr">
              <a:buNone/>
            </a:pPr>
            <a:endParaRPr lang="en-US" altLang="en-US" sz="3200" dirty="0">
              <a:ea typeface="ＭＳ Ｐゴシック" panose="020B0600070205080204" pitchFamily="34" charset="-128"/>
            </a:endParaRPr>
          </a:p>
          <a:p>
            <a:pPr marL="0" indent="0" algn="ctr">
              <a:buNone/>
            </a:pPr>
            <a:endParaRPr lang="en-US" altLang="en-US" sz="3200" b="1" u="sng" dirty="0">
              <a:ea typeface="ＭＳ Ｐゴシック" panose="020B0600070205080204" pitchFamily="34" charset="-128"/>
            </a:endParaRPr>
          </a:p>
          <a:p>
            <a:pPr marL="0" indent="0" algn="ctr">
              <a:buNone/>
            </a:pPr>
            <a:r>
              <a:rPr lang="en-US" altLang="en-US" sz="4000" b="1" u="sng" dirty="0">
                <a:ea typeface="ＭＳ Ｐゴシック" panose="020B0600070205080204" pitchFamily="34" charset="-128"/>
              </a:rPr>
              <a:t>Pharmacologic</a:t>
            </a:r>
          </a:p>
          <a:p>
            <a:pPr lvl="2" eaLnBrk="1" hangingPunct="1"/>
            <a:r>
              <a:rPr lang="en-US" altLang="en-US" sz="3200" dirty="0">
                <a:ea typeface="ＭＳ Ｐゴシック" panose="020B0600070205080204" pitchFamily="34" charset="-128"/>
              </a:rPr>
              <a:t>Non-Narcotic</a:t>
            </a:r>
          </a:p>
          <a:p>
            <a:pPr lvl="3" eaLnBrk="1" hangingPunct="1">
              <a:buFont typeface="Wingdings" pitchFamily="2" charset="2"/>
              <a:buNone/>
            </a:pPr>
            <a:r>
              <a:rPr lang="en-US" altLang="en-US" sz="2800" dirty="0">
                <a:ea typeface="ＭＳ Ｐゴシック" panose="020B0600070205080204" pitchFamily="34" charset="-128"/>
              </a:rPr>
              <a:t>	Tylenol</a:t>
            </a:r>
          </a:p>
          <a:p>
            <a:pPr lvl="3" eaLnBrk="1" hangingPunct="1">
              <a:buFont typeface="Wingdings" pitchFamily="2" charset="2"/>
              <a:buNone/>
            </a:pPr>
            <a:r>
              <a:rPr lang="en-US" altLang="en-US" sz="2800" dirty="0">
                <a:ea typeface="ＭＳ Ｐゴシック" panose="020B0600070205080204" pitchFamily="34" charset="-128"/>
              </a:rPr>
              <a:t>	Ibuprofen </a:t>
            </a:r>
            <a:endParaRPr lang="en-US" altLang="en-US" sz="2800" b="1" dirty="0">
              <a:ea typeface="ＭＳ Ｐゴシック" panose="020B0600070205080204" pitchFamily="34" charset="-128"/>
            </a:endParaRPr>
          </a:p>
          <a:p>
            <a:pPr lvl="2" eaLnBrk="1" hangingPunct="1"/>
            <a:r>
              <a:rPr lang="en-US" altLang="en-US" sz="3200" dirty="0">
                <a:ea typeface="ＭＳ Ｐゴシック" panose="020B0600070205080204" pitchFamily="34" charset="-128"/>
              </a:rPr>
              <a:t>Narcotic</a:t>
            </a:r>
          </a:p>
          <a:p>
            <a:pPr lvl="3" eaLnBrk="1" hangingPunct="1">
              <a:buFont typeface="Wingdings" pitchFamily="2" charset="2"/>
              <a:buNone/>
            </a:pPr>
            <a:r>
              <a:rPr lang="en-US" altLang="en-US" sz="2800" dirty="0">
                <a:ea typeface="ＭＳ Ｐゴシック" panose="020B0600070205080204" pitchFamily="34" charset="-128"/>
              </a:rPr>
              <a:t>	Morphine</a:t>
            </a:r>
            <a:endParaRPr lang="en-US" altLang="en-US" sz="2800" b="1" dirty="0">
              <a:ea typeface="ＭＳ Ｐゴシック" panose="020B0600070205080204" pitchFamily="34" charset="-128"/>
            </a:endParaRPr>
          </a:p>
        </p:txBody>
      </p:sp>
    </p:spTree>
    <p:extLst>
      <p:ext uri="{BB962C8B-B14F-4D97-AF65-F5344CB8AC3E}">
        <p14:creationId xmlns:p14="http://schemas.microsoft.com/office/powerpoint/2010/main" val="399628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2319-CFF7-0947-9C5E-6E037E7BBB23}"/>
              </a:ext>
            </a:extLst>
          </p:cNvPr>
          <p:cNvSpPr>
            <a:spLocks noGrp="1"/>
          </p:cNvSpPr>
          <p:nvPr>
            <p:ph type="title"/>
          </p:nvPr>
        </p:nvSpPr>
        <p:spPr>
          <a:xfrm>
            <a:off x="2671650" y="609600"/>
            <a:ext cx="6798734" cy="949376"/>
          </a:xfrm>
        </p:spPr>
        <p:txBody>
          <a:bodyPr>
            <a:normAutofit/>
          </a:bodyPr>
          <a:lstStyle/>
          <a:p>
            <a:pPr algn="ctr"/>
            <a:r>
              <a:rPr lang="en-US" sz="5400" b="1" dirty="0"/>
              <a:t>Pulse Oximeter</a:t>
            </a:r>
          </a:p>
        </p:txBody>
      </p:sp>
      <p:sp>
        <p:nvSpPr>
          <p:cNvPr id="3" name="Content Placeholder 2">
            <a:extLst>
              <a:ext uri="{FF2B5EF4-FFF2-40B4-BE49-F238E27FC236}">
                <a16:creationId xmlns:a16="http://schemas.microsoft.com/office/drawing/2014/main" id="{6B0BA426-36AA-C242-8E7B-2532A4CEE79A}"/>
              </a:ext>
            </a:extLst>
          </p:cNvPr>
          <p:cNvSpPr>
            <a:spLocks noGrp="1"/>
          </p:cNvSpPr>
          <p:nvPr>
            <p:ph idx="1"/>
          </p:nvPr>
        </p:nvSpPr>
        <p:spPr>
          <a:xfrm>
            <a:off x="1139253" y="2157413"/>
            <a:ext cx="9863528" cy="4090987"/>
          </a:xfrm>
        </p:spPr>
        <p:txBody>
          <a:bodyPr>
            <a:normAutofit fontScale="92500" lnSpcReduction="20000"/>
          </a:bodyPr>
          <a:lstStyle/>
          <a:p>
            <a:r>
              <a:rPr lang="en-US" sz="3200" dirty="0"/>
              <a:t>Pulse oximetry is a test used to measure the oxygen level (oxygen saturation) of the blood. It is an easy, painless measure of how well oxygen is being sent to parts of the body. </a:t>
            </a:r>
          </a:p>
          <a:p>
            <a:pPr lvl="1"/>
            <a:r>
              <a:rPr lang="en-US" sz="2800" dirty="0"/>
              <a:t>Normal Readings: </a:t>
            </a:r>
            <a:r>
              <a:rPr lang="en-US" sz="2800" u="sng" dirty="0"/>
              <a:t>&gt;</a:t>
            </a:r>
            <a:r>
              <a:rPr lang="en-US" sz="2800" dirty="0"/>
              <a:t> 94% </a:t>
            </a:r>
          </a:p>
          <a:p>
            <a:pPr lvl="1"/>
            <a:r>
              <a:rPr lang="en-US" sz="2800" dirty="0"/>
              <a:t>COPD patient’s normal readings: 88 to 92%</a:t>
            </a:r>
          </a:p>
          <a:p>
            <a:r>
              <a:rPr lang="en-US" sz="3200" dirty="0"/>
              <a:t>Hypoxemia: below-normal blood oxygen level</a:t>
            </a:r>
          </a:p>
          <a:p>
            <a:r>
              <a:rPr lang="en-US" sz="3200" u="sng" dirty="0"/>
              <a:t>Signs of Hypoxemia</a:t>
            </a:r>
            <a:r>
              <a:rPr lang="en-US" sz="3200" dirty="0"/>
              <a:t>: SOB, chest pain, confusion, headache, rapid pulse.</a:t>
            </a:r>
          </a:p>
        </p:txBody>
      </p:sp>
    </p:spTree>
    <p:extLst>
      <p:ext uri="{BB962C8B-B14F-4D97-AF65-F5344CB8AC3E}">
        <p14:creationId xmlns:p14="http://schemas.microsoft.com/office/powerpoint/2010/main" val="87229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35BE4730-CF01-7E45-BCD3-52575BD272CE}"/>
              </a:ext>
            </a:extLst>
          </p:cNvPr>
          <p:cNvSpPr>
            <a:spLocks noGrp="1" noChangeArrowheads="1"/>
          </p:cNvSpPr>
          <p:nvPr>
            <p:ph type="title"/>
          </p:nvPr>
        </p:nvSpPr>
        <p:spPr>
          <a:xfrm>
            <a:off x="2546350" y="639315"/>
            <a:ext cx="7099300" cy="946879"/>
          </a:xfrm>
        </p:spPr>
        <p:txBody>
          <a:bodyPr/>
          <a:lstStyle/>
          <a:p>
            <a:pPr algn="ctr" eaLnBrk="1" hangingPunct="1"/>
            <a:r>
              <a:rPr lang="en-US" altLang="en-US" sz="5400" b="1" dirty="0">
                <a:ea typeface="ＭＳ Ｐゴシック" panose="020B0600070205080204" pitchFamily="34" charset="-128"/>
              </a:rPr>
              <a:t>Hand Hygiene </a:t>
            </a:r>
          </a:p>
        </p:txBody>
      </p:sp>
      <p:sp>
        <p:nvSpPr>
          <p:cNvPr id="31746" name="Rectangle 3">
            <a:extLst>
              <a:ext uri="{FF2B5EF4-FFF2-40B4-BE49-F238E27FC236}">
                <a16:creationId xmlns:a16="http://schemas.microsoft.com/office/drawing/2014/main" id="{0666C308-F1DD-5A46-97C4-959F00D4812B}"/>
              </a:ext>
            </a:extLst>
          </p:cNvPr>
          <p:cNvSpPr>
            <a:spLocks noGrp="1" noChangeArrowheads="1"/>
          </p:cNvSpPr>
          <p:nvPr>
            <p:ph idx="1"/>
          </p:nvPr>
        </p:nvSpPr>
        <p:spPr>
          <a:xfrm>
            <a:off x="1469036" y="2194560"/>
            <a:ext cx="8994098" cy="4024125"/>
          </a:xfrm>
        </p:spPr>
        <p:txBody>
          <a:bodyPr>
            <a:normAutofit/>
          </a:bodyPr>
          <a:lstStyle/>
          <a:p>
            <a:pPr eaLnBrk="1" hangingPunct="1">
              <a:buSzPct val="110000"/>
              <a:buFont typeface="Wingdings" pitchFamily="2" charset="2"/>
              <a:buChar char="§"/>
            </a:pPr>
            <a:r>
              <a:rPr lang="en-US" altLang="en-US" sz="4000" dirty="0">
                <a:solidFill>
                  <a:schemeClr val="tx2"/>
                </a:solidFill>
                <a:ea typeface="ＭＳ Ｐゴシック" panose="020B0600070205080204" pitchFamily="34" charset="-128"/>
              </a:rPr>
              <a:t>GOOD HAND WASHING CAN PREVENT NOSOCOMIAL INFECTIONS</a:t>
            </a:r>
          </a:p>
          <a:p>
            <a:pPr marL="0" indent="0" eaLnBrk="1" hangingPunct="1">
              <a:buSzPct val="110000"/>
              <a:buNone/>
            </a:pPr>
            <a:endParaRPr lang="en-US" altLang="en-US" sz="4000" dirty="0">
              <a:solidFill>
                <a:schemeClr val="tx2"/>
              </a:solidFill>
              <a:ea typeface="ＭＳ Ｐゴシック" panose="020B0600070205080204" pitchFamily="34" charset="-128"/>
            </a:endParaRPr>
          </a:p>
          <a:p>
            <a:pPr eaLnBrk="1" hangingPunct="1">
              <a:buSzPct val="110000"/>
              <a:buFont typeface="Wingdings" pitchFamily="2" charset="2"/>
              <a:buChar char="§"/>
            </a:pPr>
            <a:r>
              <a:rPr lang="en-US" altLang="en-US" sz="4000" dirty="0">
                <a:solidFill>
                  <a:schemeClr val="tx2"/>
                </a:solidFill>
                <a:ea typeface="ＭＳ Ｐゴシック" panose="020B0600070205080204" pitchFamily="34" charset="-128"/>
              </a:rPr>
              <a:t>35% OF NOSOCOMIAL INFECTIONS ARE</a:t>
            </a:r>
            <a:r>
              <a:rPr lang="en-US" altLang="en-US" sz="4000" dirty="0">
                <a:solidFill>
                  <a:srgbClr val="FFCC00"/>
                </a:solidFill>
                <a:ea typeface="ＭＳ Ｐゴシック" panose="020B0600070205080204" pitchFamily="34" charset="-128"/>
              </a:rPr>
              <a:t> </a:t>
            </a:r>
            <a:r>
              <a:rPr lang="en-US" altLang="en-US" sz="4000" dirty="0">
                <a:solidFill>
                  <a:schemeClr val="tx2"/>
                </a:solidFill>
                <a:ea typeface="ＭＳ Ｐゴシック" panose="020B0600070205080204" pitchFamily="34" charset="-128"/>
              </a:rPr>
              <a:t>PREVENTABLE!!!!</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9162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A8494FA8-D068-4D48-9640-A5F233E3CE08}"/>
              </a:ext>
            </a:extLst>
          </p:cNvPr>
          <p:cNvSpPr>
            <a:spLocks noGrp="1" noChangeArrowheads="1"/>
          </p:cNvSpPr>
          <p:nvPr>
            <p:ph type="title"/>
          </p:nvPr>
        </p:nvSpPr>
        <p:spPr>
          <a:xfrm>
            <a:off x="1538204" y="622092"/>
            <a:ext cx="9115591" cy="1081138"/>
          </a:xfrm>
        </p:spPr>
        <p:txBody>
          <a:bodyPr>
            <a:normAutofit/>
          </a:bodyPr>
          <a:lstStyle/>
          <a:p>
            <a:pPr algn="ctr" eaLnBrk="1" hangingPunct="1"/>
            <a:r>
              <a:rPr lang="en-US" altLang="en-US" sz="5400" b="1" dirty="0">
                <a:ea typeface="ＭＳ Ｐゴシック" panose="020B0600070205080204" pitchFamily="34" charset="-128"/>
              </a:rPr>
              <a:t>Professional Conduct</a:t>
            </a:r>
          </a:p>
        </p:txBody>
      </p:sp>
      <p:sp>
        <p:nvSpPr>
          <p:cNvPr id="32770" name="Rectangle 3">
            <a:extLst>
              <a:ext uri="{FF2B5EF4-FFF2-40B4-BE49-F238E27FC236}">
                <a16:creationId xmlns:a16="http://schemas.microsoft.com/office/drawing/2014/main" id="{35662176-D63C-0941-9F88-78630BE64E44}"/>
              </a:ext>
            </a:extLst>
          </p:cNvPr>
          <p:cNvSpPr>
            <a:spLocks noGrp="1" noChangeArrowheads="1"/>
          </p:cNvSpPr>
          <p:nvPr>
            <p:ph idx="1"/>
          </p:nvPr>
        </p:nvSpPr>
        <p:spPr>
          <a:xfrm>
            <a:off x="1261671" y="2169124"/>
            <a:ext cx="9668656" cy="3852472"/>
          </a:xfrm>
        </p:spPr>
        <p:txBody>
          <a:bodyPr>
            <a:normAutofit/>
          </a:bodyPr>
          <a:lstStyle/>
          <a:p>
            <a:pPr eaLnBrk="1" hangingPunct="1"/>
            <a:r>
              <a:rPr lang="en-US" altLang="en-US" sz="3200" dirty="0">
                <a:ea typeface="ＭＳ Ｐゴシック" panose="020B0600070205080204" pitchFamily="34" charset="-128"/>
              </a:rPr>
              <a:t>Introduce yourself</a:t>
            </a:r>
          </a:p>
          <a:p>
            <a:pPr eaLnBrk="1" hangingPunct="1"/>
            <a:r>
              <a:rPr lang="en-US" altLang="en-US" sz="3200" dirty="0">
                <a:ea typeface="ＭＳ Ｐゴシック" panose="020B0600070205080204" pitchFamily="34" charset="-128"/>
              </a:rPr>
              <a:t>Explain the procedure / examination to the patient</a:t>
            </a:r>
          </a:p>
          <a:p>
            <a:pPr eaLnBrk="1" hangingPunct="1"/>
            <a:r>
              <a:rPr lang="en-US" altLang="en-US" sz="3200" dirty="0">
                <a:ea typeface="ＭＳ Ｐゴシック" panose="020B0600070205080204" pitchFamily="34" charset="-128"/>
              </a:rPr>
              <a:t>Ask the patient if they have any questions</a:t>
            </a:r>
          </a:p>
          <a:p>
            <a:pPr eaLnBrk="1" hangingPunct="1"/>
            <a:r>
              <a:rPr lang="en-US" altLang="en-US" sz="3200" dirty="0">
                <a:ea typeface="ＭＳ Ｐゴシック" panose="020B0600070205080204" pitchFamily="34" charset="-128"/>
              </a:rPr>
              <a:t>Cover the patient with a sheet. Only expose area examining while performing a procedure/examination</a:t>
            </a:r>
          </a:p>
        </p:txBody>
      </p:sp>
    </p:spTree>
    <p:extLst>
      <p:ext uri="{BB962C8B-B14F-4D97-AF65-F5344CB8AC3E}">
        <p14:creationId xmlns:p14="http://schemas.microsoft.com/office/powerpoint/2010/main" val="228337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a:extLst>
              <a:ext uri="{FF2B5EF4-FFF2-40B4-BE49-F238E27FC236}">
                <a16:creationId xmlns:a16="http://schemas.microsoft.com/office/drawing/2014/main" id="{5F97CFDB-5A39-834A-8448-75A8556B3B5B}"/>
              </a:ext>
            </a:extLst>
          </p:cNvPr>
          <p:cNvSpPr>
            <a:spLocks noGrp="1" noChangeArrowheads="1"/>
          </p:cNvSpPr>
          <p:nvPr>
            <p:ph type="title"/>
          </p:nvPr>
        </p:nvSpPr>
        <p:spPr>
          <a:xfrm>
            <a:off x="873801" y="1013085"/>
            <a:ext cx="10702979" cy="1505262"/>
          </a:xfrm>
        </p:spPr>
        <p:txBody>
          <a:bodyPr>
            <a:noAutofit/>
          </a:bodyPr>
          <a:lstStyle/>
          <a:p>
            <a:pPr algn="ctr" eaLnBrk="1" hangingPunct="1"/>
            <a:r>
              <a:rPr lang="en-US" altLang="en-US" sz="4800" b="1" dirty="0">
                <a:ea typeface="ＭＳ Ｐゴシック" panose="020B0600070205080204" pitchFamily="34" charset="-128"/>
              </a:rPr>
              <a:t>General Guidelines When Assessing Vital Signs</a:t>
            </a:r>
          </a:p>
        </p:txBody>
      </p:sp>
      <p:sp>
        <p:nvSpPr>
          <p:cNvPr id="17410" name="Rectangle 1027">
            <a:extLst>
              <a:ext uri="{FF2B5EF4-FFF2-40B4-BE49-F238E27FC236}">
                <a16:creationId xmlns:a16="http://schemas.microsoft.com/office/drawing/2014/main" id="{D582F0D4-26BF-3C41-8A00-60AB93CC1A1B}"/>
              </a:ext>
            </a:extLst>
          </p:cNvPr>
          <p:cNvSpPr>
            <a:spLocks noGrp="1" noChangeArrowheads="1"/>
          </p:cNvSpPr>
          <p:nvPr>
            <p:ph idx="1"/>
          </p:nvPr>
        </p:nvSpPr>
        <p:spPr>
          <a:xfrm>
            <a:off x="1798820" y="2678242"/>
            <a:ext cx="8394491" cy="3810000"/>
          </a:xfrm>
        </p:spPr>
        <p:txBody>
          <a:bodyPr>
            <a:normAutofit/>
          </a:bodyPr>
          <a:lstStyle/>
          <a:p>
            <a:pPr eaLnBrk="1" hangingPunct="1"/>
            <a:r>
              <a:rPr lang="en-US" altLang="en-US" sz="3600" dirty="0">
                <a:ea typeface="ＭＳ Ｐゴシック" panose="020B0600070205080204" pitchFamily="34" charset="-128"/>
              </a:rPr>
              <a:t>Taken by person caring for patient.</a:t>
            </a:r>
          </a:p>
          <a:p>
            <a:pPr eaLnBrk="1" hangingPunct="1"/>
            <a:r>
              <a:rPr lang="en-US" altLang="en-US" sz="3600" dirty="0">
                <a:ea typeface="ＭＳ Ｐゴシック" panose="020B0600070205080204" pitchFamily="34" charset="-128"/>
              </a:rPr>
              <a:t>Know normal ranges</a:t>
            </a:r>
          </a:p>
          <a:p>
            <a:pPr lvl="2" eaLnBrk="1" hangingPunct="1"/>
            <a:r>
              <a:rPr lang="en-US" altLang="en-US" dirty="0">
                <a:ea typeface="ＭＳ Ｐゴシック" panose="020B0600070205080204" pitchFamily="34" charset="-128"/>
              </a:rPr>
              <a:t>Adult vs. Pediatrics</a:t>
            </a:r>
          </a:p>
          <a:p>
            <a:pPr eaLnBrk="1" hangingPunct="1"/>
            <a:r>
              <a:rPr lang="en-US" altLang="en-US" sz="3600" dirty="0">
                <a:ea typeface="ＭＳ Ｐゴシック" panose="020B0600070205080204" pitchFamily="34" charset="-128"/>
              </a:rPr>
              <a:t>Baseline data for patient </a:t>
            </a:r>
          </a:p>
          <a:p>
            <a:pPr lvl="2" eaLnBrk="1" hangingPunct="1"/>
            <a:r>
              <a:rPr lang="en-US" altLang="en-US" dirty="0">
                <a:ea typeface="ＭＳ Ｐゴシック" panose="020B0600070205080204" pitchFamily="34" charset="-128"/>
              </a:rPr>
              <a:t>i.e. patient’s norms</a:t>
            </a:r>
          </a:p>
          <a:p>
            <a:pPr eaLnBrk="1" hangingPunct="1"/>
            <a:r>
              <a:rPr lang="en-US" altLang="en-US" sz="3600" dirty="0">
                <a:ea typeface="ＭＳ Ｐゴシック" panose="020B0600070205080204" pitchFamily="34" charset="-128"/>
              </a:rPr>
              <a:t>Patient</a:t>
            </a:r>
            <a:r>
              <a:rPr lang="ja-JP" altLang="en-US" sz="3600">
                <a:ea typeface="ＭＳ Ｐゴシック" panose="020B0600070205080204" pitchFamily="34" charset="-128"/>
              </a:rPr>
              <a:t>’</a:t>
            </a:r>
            <a:r>
              <a:rPr lang="en-US" altLang="ja-JP" sz="3600" dirty="0">
                <a:ea typeface="ＭＳ Ｐゴシック" panose="020B0600070205080204" pitchFamily="34" charset="-128"/>
              </a:rPr>
              <a:t>s Diagnosis </a:t>
            </a:r>
            <a:r>
              <a:rPr lang="en-US" altLang="ja-JP" sz="3600" i="1" dirty="0">
                <a:ea typeface="ＭＳ Ｐゴシック" panose="020B0600070205080204" pitchFamily="34" charset="-128"/>
              </a:rPr>
              <a:t>(</a:t>
            </a:r>
            <a:r>
              <a:rPr lang="en-US" altLang="ja-JP" sz="3600" i="1" dirty="0" err="1">
                <a:ea typeface="ＭＳ Ｐゴシック" panose="020B0600070205080204" pitchFamily="34" charset="-128"/>
              </a:rPr>
              <a:t>Dx</a:t>
            </a:r>
            <a:r>
              <a:rPr lang="en-US" altLang="ja-JP" sz="3600" i="1" dirty="0">
                <a:ea typeface="ＭＳ Ｐゴシック" panose="020B0600070205080204" pitchFamily="34" charset="-128"/>
              </a:rPr>
              <a:t>)</a:t>
            </a:r>
          </a:p>
          <a:p>
            <a:pPr eaLnBrk="1" hangingPunct="1"/>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361984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a:extLst>
              <a:ext uri="{FF2B5EF4-FFF2-40B4-BE49-F238E27FC236}">
                <a16:creationId xmlns:a16="http://schemas.microsoft.com/office/drawing/2014/main" id="{11C20386-1D4D-1943-8776-7EA113AD2CD4}"/>
              </a:ext>
            </a:extLst>
          </p:cNvPr>
          <p:cNvSpPr>
            <a:spLocks noGrp="1" noChangeArrowheads="1"/>
          </p:cNvSpPr>
          <p:nvPr>
            <p:ph type="title"/>
          </p:nvPr>
        </p:nvSpPr>
        <p:spPr>
          <a:xfrm>
            <a:off x="689549" y="518098"/>
            <a:ext cx="10148340" cy="974361"/>
          </a:xfrm>
        </p:spPr>
        <p:txBody>
          <a:bodyPr>
            <a:normAutofit/>
          </a:bodyPr>
          <a:lstStyle/>
          <a:p>
            <a:pPr algn="ctr" eaLnBrk="1" hangingPunct="1"/>
            <a:r>
              <a:rPr lang="en-US" altLang="en-US" sz="5400" b="1" dirty="0">
                <a:ea typeface="ＭＳ Ｐゴシック" panose="020B0600070205080204" pitchFamily="34" charset="-128"/>
              </a:rPr>
              <a:t>Body Temperature</a:t>
            </a:r>
          </a:p>
        </p:txBody>
      </p:sp>
      <p:pic>
        <p:nvPicPr>
          <p:cNvPr id="18434" name="Picture 4" descr="Body Temperature - graph">
            <a:extLst>
              <a:ext uri="{FF2B5EF4-FFF2-40B4-BE49-F238E27FC236}">
                <a16:creationId xmlns:a16="http://schemas.microsoft.com/office/drawing/2014/main" id="{464E3AD5-794D-BB4F-8FF5-98AC97DD20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66458" y="1663909"/>
            <a:ext cx="6194522" cy="4783112"/>
          </a:xfrm>
          <a:noFill/>
        </p:spPr>
      </p:pic>
      <p:sp>
        <p:nvSpPr>
          <p:cNvPr id="2" name="Footer Placeholder 4">
            <a:extLst>
              <a:ext uri="{FF2B5EF4-FFF2-40B4-BE49-F238E27FC236}">
                <a16:creationId xmlns:a16="http://schemas.microsoft.com/office/drawing/2014/main" id="{492AE291-9D8F-BC8E-1EEE-86C9E61FF4C5}"/>
              </a:ext>
            </a:extLst>
          </p:cNvPr>
          <p:cNvSpPr txBox="1">
            <a:spLocks/>
          </p:cNvSpPr>
          <p:nvPr>
            <p:custDataLst>
              <p:tags r:id="rId1"/>
            </p:custDataLst>
          </p:nvPr>
        </p:nvSpPr>
        <p:spPr>
          <a:xfrm>
            <a:off x="2666458" y="6461914"/>
            <a:ext cx="5938156" cy="313114"/>
          </a:xfrm>
          <a:prstGeom prst="rect">
            <a:avLst/>
          </a:prstGeom>
          <a:ln>
            <a:miter lim="800000"/>
          </a:ln>
        </p:spPr>
        <p:txBody>
          <a:bodyPr vert="horz" lIns="91440" tIns="45720" rIns="91440" bIns="45720" rtlCol="0" anchor="b">
            <a:noAutofit/>
          </a:bodyPr>
          <a:lstStyle>
            <a:defPPr>
              <a:defRPr lang="en-US"/>
            </a:defPPr>
            <a:lvl1pPr marL="0" algn="l" defTabSz="457200" rtl="0" eaLnBrk="0" latinLnBrk="0" hangingPunct="0">
              <a:spcBef>
                <a:spcPct val="20000"/>
              </a:spcBef>
              <a:buFont typeface="Arial" panose="020B0604020202020204" pitchFamily="34" charset="0"/>
              <a:buChar char="•"/>
              <a:defRPr sz="3200" b="0" i="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latinLnBrk="0" hangingPunct="0">
              <a:spcBef>
                <a:spcPct val="20000"/>
              </a:spcBef>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latinLnBrk="0" hangingPunct="0">
              <a:spcBef>
                <a:spcPct val="20000"/>
              </a:spcBef>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FontTx/>
              <a:buNone/>
            </a:pPr>
            <a:r>
              <a:rPr lang="en-US" altLang="en-US" sz="1100" i="1" dirty="0">
                <a:latin typeface="Helvetica" pitchFamily="2" charset="0"/>
              </a:rPr>
              <a:t>Bate’s Guide to Physical Examination 14e. Copyright © Wolters Kluwer</a:t>
            </a:r>
          </a:p>
        </p:txBody>
      </p:sp>
    </p:spTree>
    <p:extLst>
      <p:ext uri="{BB962C8B-B14F-4D97-AF65-F5344CB8AC3E}">
        <p14:creationId xmlns:p14="http://schemas.microsoft.com/office/powerpoint/2010/main" val="224648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05A4C783-08CA-8B43-829F-541AF3CEBDF8}"/>
              </a:ext>
            </a:extLst>
          </p:cNvPr>
          <p:cNvSpPr>
            <a:spLocks noGrp="1" noChangeArrowheads="1"/>
          </p:cNvSpPr>
          <p:nvPr>
            <p:ph type="title"/>
          </p:nvPr>
        </p:nvSpPr>
        <p:spPr>
          <a:xfrm>
            <a:off x="442159" y="342687"/>
            <a:ext cx="10393281" cy="1143000"/>
          </a:xfrm>
        </p:spPr>
        <p:txBody>
          <a:bodyPr>
            <a:noAutofit/>
          </a:bodyPr>
          <a:lstStyle/>
          <a:p>
            <a:pPr algn="ctr" eaLnBrk="1" hangingPunct="1"/>
            <a:r>
              <a:rPr lang="en-US" altLang="en-US" sz="5400" b="1" dirty="0">
                <a:ea typeface="ＭＳ Ｐゴシック" panose="020B0600070205080204" pitchFamily="34" charset="-128"/>
              </a:rPr>
              <a:t>Balance of Body Temperature</a:t>
            </a:r>
          </a:p>
        </p:txBody>
      </p:sp>
      <p:pic>
        <p:nvPicPr>
          <p:cNvPr id="19458" name="Picture 4" descr="VS - Balance of Temperature">
            <a:extLst>
              <a:ext uri="{FF2B5EF4-FFF2-40B4-BE49-F238E27FC236}">
                <a16:creationId xmlns:a16="http://schemas.microsoft.com/office/drawing/2014/main" id="{DB50E33E-4BC3-AE4B-B19D-2FF1DA34B5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00741" y="1485687"/>
            <a:ext cx="6305433" cy="5029626"/>
          </a:xfrm>
          <a:noFill/>
        </p:spPr>
      </p:pic>
    </p:spTree>
    <p:extLst>
      <p:ext uri="{BB962C8B-B14F-4D97-AF65-F5344CB8AC3E}">
        <p14:creationId xmlns:p14="http://schemas.microsoft.com/office/powerpoint/2010/main" val="319017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1F73C73-85C0-8B43-BA9B-AB717BB4A594}"/>
              </a:ext>
            </a:extLst>
          </p:cNvPr>
          <p:cNvSpPr>
            <a:spLocks noGrp="1" noChangeArrowheads="1"/>
          </p:cNvSpPr>
          <p:nvPr>
            <p:ph type="title"/>
          </p:nvPr>
        </p:nvSpPr>
        <p:spPr>
          <a:xfrm>
            <a:off x="1723870" y="619475"/>
            <a:ext cx="8137984" cy="1122362"/>
          </a:xfrm>
        </p:spPr>
        <p:txBody>
          <a:bodyPr>
            <a:normAutofit/>
          </a:bodyPr>
          <a:lstStyle/>
          <a:p>
            <a:pPr algn="ctr" eaLnBrk="1" hangingPunct="1"/>
            <a:r>
              <a:rPr lang="en-US" altLang="en-US" sz="5400" b="1" dirty="0">
                <a:ea typeface="ＭＳ Ｐゴシック" panose="020B0600070205080204" pitchFamily="34" charset="-128"/>
              </a:rPr>
              <a:t>Temperature Conversion</a:t>
            </a:r>
          </a:p>
        </p:txBody>
      </p:sp>
      <p:pic>
        <p:nvPicPr>
          <p:cNvPr id="20482" name="Picture 3" descr="Temp conversion jfile">
            <a:extLst>
              <a:ext uri="{FF2B5EF4-FFF2-40B4-BE49-F238E27FC236}">
                <a16:creationId xmlns:a16="http://schemas.microsoft.com/office/drawing/2014/main" id="{5C3D44BE-0EA8-1E4D-BDBC-69CEE4B835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61056" y="1741837"/>
            <a:ext cx="8269887" cy="4582413"/>
          </a:xfrm>
          <a:noFill/>
        </p:spPr>
      </p:pic>
    </p:spTree>
    <p:extLst>
      <p:ext uri="{BB962C8B-B14F-4D97-AF65-F5344CB8AC3E}">
        <p14:creationId xmlns:p14="http://schemas.microsoft.com/office/powerpoint/2010/main" val="37864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06420-A71C-B842-9924-363A554365CD}"/>
              </a:ext>
            </a:extLst>
          </p:cNvPr>
          <p:cNvSpPr>
            <a:spLocks noGrp="1"/>
          </p:cNvSpPr>
          <p:nvPr>
            <p:ph type="title"/>
          </p:nvPr>
        </p:nvSpPr>
        <p:spPr>
          <a:xfrm>
            <a:off x="622091" y="874271"/>
            <a:ext cx="10583056" cy="1009337"/>
          </a:xfrm>
        </p:spPr>
        <p:txBody>
          <a:bodyPr>
            <a:normAutofit/>
          </a:bodyPr>
          <a:lstStyle/>
          <a:p>
            <a:r>
              <a:rPr lang="en-US" sz="4400" b="1" dirty="0"/>
              <a:t>Factors Influencing Body Temperature</a:t>
            </a:r>
          </a:p>
        </p:txBody>
      </p:sp>
      <p:sp>
        <p:nvSpPr>
          <p:cNvPr id="3" name="Content Placeholder 2">
            <a:extLst>
              <a:ext uri="{FF2B5EF4-FFF2-40B4-BE49-F238E27FC236}">
                <a16:creationId xmlns:a16="http://schemas.microsoft.com/office/drawing/2014/main" id="{0DCA1CFF-BB29-434C-8759-09A553B13013}"/>
              </a:ext>
            </a:extLst>
          </p:cNvPr>
          <p:cNvSpPr>
            <a:spLocks noGrp="1"/>
          </p:cNvSpPr>
          <p:nvPr>
            <p:ph idx="1"/>
          </p:nvPr>
        </p:nvSpPr>
        <p:spPr>
          <a:xfrm>
            <a:off x="1034321" y="2188564"/>
            <a:ext cx="9758597" cy="4212236"/>
          </a:xfrm>
        </p:spPr>
        <p:txBody>
          <a:bodyPr>
            <a:normAutofit lnSpcReduction="10000"/>
          </a:bodyPr>
          <a:lstStyle/>
          <a:p>
            <a:r>
              <a:rPr lang="en-US" sz="2400" u="sng" dirty="0"/>
              <a:t>Hypothermia</a:t>
            </a:r>
            <a:r>
              <a:rPr lang="en-US" sz="2400" dirty="0"/>
              <a:t> </a:t>
            </a:r>
            <a:r>
              <a:rPr lang="en-US" sz="2400" i="1" dirty="0"/>
              <a:t>(&lt; 95</a:t>
            </a:r>
            <a:r>
              <a:rPr lang="en-US" sz="2400" i="1" baseline="30000" dirty="0"/>
              <a:t>o</a:t>
            </a:r>
            <a:r>
              <a:rPr lang="en-US" sz="2400" i="1" dirty="0"/>
              <a:t>F)</a:t>
            </a:r>
            <a:r>
              <a:rPr lang="en-US" sz="2400" dirty="0"/>
              <a:t>: decrease metabolic rate, inadequate clothing, cold environment, drug / alcohol consumption, inactivity, aging.</a:t>
            </a:r>
          </a:p>
          <a:p>
            <a:r>
              <a:rPr lang="en-US" sz="2400" u="sng" dirty="0"/>
              <a:t>Hyperthermia</a:t>
            </a:r>
            <a:r>
              <a:rPr lang="en-US" sz="2400" dirty="0"/>
              <a:t> </a:t>
            </a:r>
            <a:r>
              <a:rPr lang="en-US" sz="2400" i="1" dirty="0"/>
              <a:t>(&gt;100.5</a:t>
            </a:r>
            <a:r>
              <a:rPr lang="en-US" sz="2400" i="1" baseline="30000" dirty="0"/>
              <a:t>o</a:t>
            </a:r>
            <a:r>
              <a:rPr lang="en-US" sz="2400" i="1" dirty="0"/>
              <a:t>F)</a:t>
            </a:r>
            <a:r>
              <a:rPr lang="en-US" sz="2400" dirty="0"/>
              <a:t>: increase metabolic rate, inappropriate clothing, hot environment, inability to perspire, medications, infectious process, exercise. </a:t>
            </a:r>
          </a:p>
          <a:p>
            <a:r>
              <a:rPr lang="en-US" sz="2400" dirty="0"/>
              <a:t>Increased body metabolism and metabolic activity accompany elevations in body temperature and may be as high as 10 –13 percent for each 1</a:t>
            </a:r>
            <a:r>
              <a:rPr lang="en-US" sz="2400" baseline="30000" dirty="0"/>
              <a:t>o</a:t>
            </a:r>
            <a:r>
              <a:rPr lang="en-US" sz="2400" dirty="0"/>
              <a:t>C.  </a:t>
            </a:r>
          </a:p>
          <a:p>
            <a:r>
              <a:rPr lang="en-US" sz="2400" dirty="0"/>
              <a:t>Pulse and respirations: increase in pulse 10-15 beats/min. with each 1</a:t>
            </a:r>
            <a:r>
              <a:rPr lang="en-US" sz="2400" baseline="30000" dirty="0"/>
              <a:t>o</a:t>
            </a:r>
            <a:r>
              <a:rPr lang="en-US" sz="2400" dirty="0"/>
              <a:t>C.  Respiratory rate is increased due to the increase in oxygen demand.  </a:t>
            </a:r>
          </a:p>
          <a:p>
            <a:endParaRPr lang="en-US" sz="2400" dirty="0"/>
          </a:p>
        </p:txBody>
      </p:sp>
    </p:spTree>
    <p:extLst>
      <p:ext uri="{BB962C8B-B14F-4D97-AF65-F5344CB8AC3E}">
        <p14:creationId xmlns:p14="http://schemas.microsoft.com/office/powerpoint/2010/main" val="117272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18A7A60-D799-2E47-A8C7-238175A90230}"/>
              </a:ext>
            </a:extLst>
          </p:cNvPr>
          <p:cNvSpPr>
            <a:spLocks noGrp="1" noChangeArrowheads="1"/>
          </p:cNvSpPr>
          <p:nvPr>
            <p:ph type="title"/>
          </p:nvPr>
        </p:nvSpPr>
        <p:spPr>
          <a:xfrm>
            <a:off x="1409074" y="677057"/>
            <a:ext cx="8935505" cy="1130507"/>
          </a:xfrm>
        </p:spPr>
        <p:txBody>
          <a:bodyPr>
            <a:normAutofit/>
          </a:bodyPr>
          <a:lstStyle/>
          <a:p>
            <a:pPr algn="ctr" eaLnBrk="1" hangingPunct="1"/>
            <a:r>
              <a:rPr lang="en-US" altLang="en-US" sz="5400" b="1" dirty="0">
                <a:ea typeface="ＭＳ Ｐゴシック" panose="020B0600070205080204" pitchFamily="34" charset="-128"/>
              </a:rPr>
              <a:t>Pulse (Heart Rate – HR)</a:t>
            </a:r>
          </a:p>
        </p:txBody>
      </p:sp>
      <p:sp>
        <p:nvSpPr>
          <p:cNvPr id="21506" name="Rectangle 3">
            <a:extLst>
              <a:ext uri="{FF2B5EF4-FFF2-40B4-BE49-F238E27FC236}">
                <a16:creationId xmlns:a16="http://schemas.microsoft.com/office/drawing/2014/main" id="{F5BD393C-A495-B140-82EC-69FF6946CDC8}"/>
              </a:ext>
            </a:extLst>
          </p:cNvPr>
          <p:cNvSpPr>
            <a:spLocks noGrp="1" noChangeArrowheads="1"/>
          </p:cNvSpPr>
          <p:nvPr>
            <p:ph idx="1"/>
          </p:nvPr>
        </p:nvSpPr>
        <p:spPr>
          <a:xfrm>
            <a:off x="1963711" y="2191062"/>
            <a:ext cx="7826233" cy="4164767"/>
          </a:xfrm>
        </p:spPr>
        <p:txBody>
          <a:bodyPr>
            <a:normAutofit/>
          </a:bodyPr>
          <a:lstStyle/>
          <a:p>
            <a:pPr eaLnBrk="1" hangingPunct="1"/>
            <a:r>
              <a:rPr lang="en-US" altLang="en-US" sz="3600" dirty="0">
                <a:ea typeface="ＭＳ Ｐゴシック" panose="020B0600070205080204" pitchFamily="34" charset="-128"/>
              </a:rPr>
              <a:t>Normal Range </a:t>
            </a:r>
            <a:r>
              <a:rPr lang="en-US" altLang="en-US" sz="3600" i="1" dirty="0">
                <a:ea typeface="ＭＳ Ｐゴシック" panose="020B0600070205080204" pitchFamily="34" charset="-128"/>
              </a:rPr>
              <a:t>(Adult)</a:t>
            </a:r>
          </a:p>
          <a:p>
            <a:pPr lvl="2" eaLnBrk="1" hangingPunct="1"/>
            <a:r>
              <a:rPr lang="en-US" altLang="en-US" sz="2400" dirty="0">
                <a:ea typeface="ＭＳ Ｐゴシック" panose="020B0600070205080204" pitchFamily="34" charset="-128"/>
              </a:rPr>
              <a:t>60-100/min.</a:t>
            </a:r>
            <a:endParaRPr lang="en-US" altLang="en-US" sz="1600" dirty="0">
              <a:ea typeface="ＭＳ Ｐゴシック" panose="020B0600070205080204" pitchFamily="34" charset="-128"/>
            </a:endParaRPr>
          </a:p>
          <a:p>
            <a:pPr eaLnBrk="1" hangingPunct="1"/>
            <a:r>
              <a:rPr lang="en-US" altLang="en-US" sz="3600" dirty="0">
                <a:ea typeface="ＭＳ Ｐゴシック" panose="020B0600070205080204" pitchFamily="34" charset="-128"/>
              </a:rPr>
              <a:t>Abnormal </a:t>
            </a:r>
            <a:r>
              <a:rPr lang="en-US" altLang="en-US" sz="3600" i="1" dirty="0">
                <a:ea typeface="ＭＳ Ｐゴシック" panose="020B0600070205080204" pitchFamily="34" charset="-128"/>
              </a:rPr>
              <a:t>(Adult)</a:t>
            </a:r>
          </a:p>
          <a:p>
            <a:pPr lvl="2" eaLnBrk="1" hangingPunct="1"/>
            <a:r>
              <a:rPr lang="en-US" altLang="en-US" sz="2400" dirty="0">
                <a:ea typeface="ＭＳ Ｐゴシック" panose="020B0600070205080204" pitchFamily="34" charset="-128"/>
              </a:rPr>
              <a:t>&lt; 60/min. - Bradycardia </a:t>
            </a:r>
          </a:p>
          <a:p>
            <a:pPr lvl="2" eaLnBrk="1" hangingPunct="1"/>
            <a:r>
              <a:rPr lang="en-US" altLang="en-US" sz="2400" dirty="0">
                <a:ea typeface="ＭＳ Ｐゴシック" panose="020B0600070205080204" pitchFamily="34" charset="-128"/>
              </a:rPr>
              <a:t>&gt; 100/min. - Tachycardia </a:t>
            </a:r>
            <a:endParaRPr lang="en-US" altLang="en-US" sz="2800" dirty="0">
              <a:ea typeface="ＭＳ Ｐゴシック" panose="020B0600070205080204" pitchFamily="34" charset="-128"/>
            </a:endParaRPr>
          </a:p>
          <a:p>
            <a:pPr>
              <a:buNone/>
            </a:pPr>
            <a:endParaRPr lang="en-US" altLang="en-US" dirty="0">
              <a:ea typeface="ＭＳ Ｐゴシック" panose="020B0600070205080204" pitchFamily="34" charset="-128"/>
            </a:endParaRPr>
          </a:p>
          <a:p>
            <a:pPr>
              <a:buNone/>
            </a:pPr>
            <a:r>
              <a:rPr lang="en-US" altLang="en-US" sz="3600" dirty="0">
                <a:ea typeface="ＭＳ Ｐゴシック" panose="020B0600070205080204" pitchFamily="34" charset="-128"/>
              </a:rPr>
              <a:t>Max Heart Rate: 220-age = ________</a:t>
            </a:r>
          </a:p>
        </p:txBody>
      </p:sp>
    </p:spTree>
    <p:extLst>
      <p:ext uri="{BB962C8B-B14F-4D97-AF65-F5344CB8AC3E}">
        <p14:creationId xmlns:p14="http://schemas.microsoft.com/office/powerpoint/2010/main" val="30765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20ED-A1D4-5B8F-4239-E4D74E54E560}"/>
              </a:ext>
            </a:extLst>
          </p:cNvPr>
          <p:cNvSpPr>
            <a:spLocks noGrp="1"/>
          </p:cNvSpPr>
          <p:nvPr>
            <p:ph type="title"/>
          </p:nvPr>
        </p:nvSpPr>
        <p:spPr>
          <a:xfrm>
            <a:off x="1243580" y="345562"/>
            <a:ext cx="9404723" cy="986193"/>
          </a:xfrm>
        </p:spPr>
        <p:txBody>
          <a:bodyPr/>
          <a:lstStyle/>
          <a:p>
            <a:pPr algn="ctr"/>
            <a:r>
              <a:rPr lang="en-US" sz="5400" b="1" dirty="0"/>
              <a:t>Arterial Pulse Points</a:t>
            </a:r>
          </a:p>
        </p:txBody>
      </p:sp>
      <p:pic>
        <p:nvPicPr>
          <p:cNvPr id="1026" name="Picture 2" descr="Diagram showing human arterial system from front, back, and side views with key arteries labeled in red, including carotid, brachial, radial, femoral, popliteal, posterior tibial, and dorsalis pedis. The purpose is to illustrate major arteries' locations for medical or educational reference, highlighting arterial pathways throughout the body.&#13;&#10;">
            <a:extLst>
              <a:ext uri="{FF2B5EF4-FFF2-40B4-BE49-F238E27FC236}">
                <a16:creationId xmlns:a16="http://schemas.microsoft.com/office/drawing/2014/main" id="{5E366F72-E6EA-7F55-E826-652620A301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3696" y="1492489"/>
            <a:ext cx="9104607" cy="475205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a:extLst>
              <a:ext uri="{FF2B5EF4-FFF2-40B4-BE49-F238E27FC236}">
                <a16:creationId xmlns:a16="http://schemas.microsoft.com/office/drawing/2014/main" id="{5532C113-44F6-94B9-EC80-B713A2D7997F}"/>
              </a:ext>
            </a:extLst>
          </p:cNvPr>
          <p:cNvSpPr txBox="1">
            <a:spLocks/>
          </p:cNvSpPr>
          <p:nvPr>
            <p:custDataLst>
              <p:tags r:id="rId1"/>
            </p:custDataLst>
          </p:nvPr>
        </p:nvSpPr>
        <p:spPr>
          <a:xfrm>
            <a:off x="1543696" y="6355881"/>
            <a:ext cx="5938156" cy="313114"/>
          </a:xfrm>
          <a:prstGeom prst="rect">
            <a:avLst/>
          </a:prstGeom>
          <a:ln>
            <a:miter lim="800000"/>
          </a:ln>
        </p:spPr>
        <p:txBody>
          <a:bodyPr vert="horz" lIns="91440" tIns="45720" rIns="91440" bIns="45720" rtlCol="0" anchor="b">
            <a:noAutofit/>
          </a:bodyPr>
          <a:lstStyle>
            <a:defPPr>
              <a:defRPr lang="en-US"/>
            </a:defPPr>
            <a:lvl1pPr marL="0" algn="l" defTabSz="457200" rtl="0" eaLnBrk="0" latinLnBrk="0" hangingPunct="0">
              <a:spcBef>
                <a:spcPct val="20000"/>
              </a:spcBef>
              <a:buFont typeface="Arial" panose="020B0604020202020204" pitchFamily="34" charset="0"/>
              <a:buChar char="•"/>
              <a:defRPr sz="3200" b="0" i="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latinLnBrk="0" hangingPunct="0">
              <a:spcBef>
                <a:spcPct val="20000"/>
              </a:spcBef>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latinLnBrk="0" hangingPunct="0">
              <a:spcBef>
                <a:spcPct val="20000"/>
              </a:spcBef>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FontTx/>
              <a:buNone/>
            </a:pPr>
            <a:r>
              <a:rPr lang="en-US" altLang="en-US" sz="1100" i="1" dirty="0">
                <a:latin typeface="Helvetica" pitchFamily="2" charset="0"/>
              </a:rPr>
              <a:t>Bate’s Guide to Physical Examination 14e. Copyright © Wolters Kluwer</a:t>
            </a:r>
          </a:p>
        </p:txBody>
      </p:sp>
    </p:spTree>
    <p:extLst>
      <p:ext uri="{BB962C8B-B14F-4D97-AF65-F5344CB8AC3E}">
        <p14:creationId xmlns:p14="http://schemas.microsoft.com/office/powerpoint/2010/main" val="3567748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1"/>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9"/>
</p:tagLst>
</file>

<file path=ppt/tags/tag4.xml><?xml version="1.0" encoding="utf-8"?>
<p:tagLst xmlns:a="http://schemas.openxmlformats.org/drawingml/2006/main" xmlns:r="http://schemas.openxmlformats.org/officeDocument/2006/relationships" xmlns:p="http://schemas.openxmlformats.org/presentationml/2006/main">
  <p:tag name="AS_UNIQUEID" val="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{C31211C4-BCE4-C840-9089-B5821BF20847}tf10001062</Template>
  <TotalTime>626</TotalTime>
  <Words>906</Words>
  <Application>Microsoft Macintosh PowerPoint</Application>
  <PresentationFormat>Widescreen</PresentationFormat>
  <Paragraphs>165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Calisto MT</vt:lpstr>
      <vt:lpstr>Cambria</vt:lpstr>
      <vt:lpstr>Helvetica</vt:lpstr>
      <vt:lpstr>Times New Roman</vt:lpstr>
      <vt:lpstr>Wingdings</vt:lpstr>
      <vt:lpstr>Wingdings 3</vt:lpstr>
      <vt:lpstr>Ion</vt:lpstr>
      <vt:lpstr>CSI 101  Skills Lab 2</vt:lpstr>
      <vt:lpstr>Vital Signs (VS)</vt:lpstr>
      <vt:lpstr>General Guidelines When Assessing Vital Signs</vt:lpstr>
      <vt:lpstr>Body Temperature</vt:lpstr>
      <vt:lpstr>Balance of Body Temperature</vt:lpstr>
      <vt:lpstr>Temperature Conversion</vt:lpstr>
      <vt:lpstr>Factors Influencing Body Temperature</vt:lpstr>
      <vt:lpstr>Pulse (Heart Rate – HR)</vt:lpstr>
      <vt:lpstr>Arterial Pulse Points</vt:lpstr>
      <vt:lpstr>Pulse Assessment</vt:lpstr>
      <vt:lpstr>Abnormal Pulse Characteristics </vt:lpstr>
      <vt:lpstr>Factors Influencing Pulse Rate</vt:lpstr>
      <vt:lpstr>Respiratory Rate</vt:lpstr>
      <vt:lpstr>Respiratory Patterns</vt:lpstr>
      <vt:lpstr>Factors Influencing Respiratory Rate</vt:lpstr>
      <vt:lpstr>Blood Pressure</vt:lpstr>
      <vt:lpstr>BP Formulas</vt:lpstr>
      <vt:lpstr>Blood Pressure Measuring</vt:lpstr>
      <vt:lpstr> Auscultating Blood Pressure </vt:lpstr>
      <vt:lpstr>Factors Influencing Blood Pressure</vt:lpstr>
      <vt:lpstr>Shock Index (SI)</vt:lpstr>
      <vt:lpstr>Pain Assessment </vt:lpstr>
      <vt:lpstr>Pain Management</vt:lpstr>
      <vt:lpstr>Pulse Oximeter</vt:lpstr>
      <vt:lpstr>Hand Hygiene </vt:lpstr>
      <vt:lpstr>Professional Conduct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Daryl P Lofaso</dc:creator>
  <cp:lastModifiedBy>Lofaso, Daryl</cp:lastModifiedBy>
  <cp:revision>33</cp:revision>
  <dcterms:created xsi:type="dcterms:W3CDTF">2021-05-12T12:08:03Z</dcterms:created>
  <dcterms:modified xsi:type="dcterms:W3CDTF">2026-07-16T15:33:11Z</dcterms:modified>
</cp:coreProperties>
</file>