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9" r:id="rId1"/>
  </p:sldMasterIdLst>
  <p:notesMasterIdLst>
    <p:notesMasterId r:id="rId29"/>
  </p:notesMasterIdLst>
  <p:sldIdLst>
    <p:sldId id="256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67" r:id="rId12"/>
    <p:sldId id="294" r:id="rId13"/>
    <p:sldId id="295" r:id="rId14"/>
    <p:sldId id="296" r:id="rId15"/>
    <p:sldId id="297" r:id="rId16"/>
    <p:sldId id="298" r:id="rId17"/>
    <p:sldId id="299" r:id="rId18"/>
    <p:sldId id="275" r:id="rId19"/>
    <p:sldId id="300" r:id="rId20"/>
    <p:sldId id="301" r:id="rId21"/>
    <p:sldId id="302" r:id="rId22"/>
    <p:sldId id="303" r:id="rId23"/>
    <p:sldId id="304" r:id="rId24"/>
    <p:sldId id="305" r:id="rId25"/>
    <p:sldId id="306" r:id="rId26"/>
    <p:sldId id="307" r:id="rId27"/>
    <p:sldId id="308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51"/>
    <p:restoredTop sz="95707"/>
  </p:normalViewPr>
  <p:slideViewPr>
    <p:cSldViewPr snapToGrid="0" snapToObjects="1">
      <p:cViewPr varScale="1">
        <p:scale>
          <a:sx n="115" d="100"/>
          <a:sy n="115" d="100"/>
        </p:scale>
        <p:origin x="6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35637-00F6-E44D-800D-CA5339C81718}" type="datetimeFigureOut">
              <a:rPr lang="en-US" smtClean="0"/>
              <a:t>6/19/25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0BF14E-DE4D-6D41-8704-91F12FDFC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7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EB2AE-A347-014C-BEC0-D8C1608C81A6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0372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1EB2AE-A347-014C-BEC0-D8C1608C81A6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8818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6/19/25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591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6/19/25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623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6/19/25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94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6/19/25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5859899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6/19/25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7645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6/19/25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4823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6/19/25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7553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6/19/25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682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6/19/25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998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6/19/25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814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6/19/25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261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6/19/25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965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6/19/25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201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6/19/25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310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6/19/25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81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6/19/25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191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6/19/25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900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6/19/25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8160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hicpac/pdf/isolation/Isolation2007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7D8D8BC6-741C-3F4B-8DD8-4609CA17326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782291" y="1136123"/>
            <a:ext cx="7725508" cy="1265433"/>
          </a:xfrm>
        </p:spPr>
        <p:txBody>
          <a:bodyPr/>
          <a:lstStyle/>
          <a:p>
            <a:pPr eaLnBrk="1" hangingPunct="1"/>
            <a:r>
              <a:rPr lang="en-US" altLang="en-US" sz="6600" b="1" dirty="0">
                <a:ea typeface="ＭＳ Ｐゴシック" panose="020B0600070205080204" pitchFamily="34" charset="-128"/>
              </a:rPr>
              <a:t>CSI 101 Skills Lab 3</a:t>
            </a:r>
          </a:p>
        </p:txBody>
      </p:sp>
      <p:sp>
        <p:nvSpPr>
          <p:cNvPr id="15362" name="Rectangle 3">
            <a:extLst>
              <a:ext uri="{FF2B5EF4-FFF2-40B4-BE49-F238E27FC236}">
                <a16:creationId xmlns:a16="http://schemas.microsoft.com/office/drawing/2014/main" id="{D29BF83F-E979-4F45-BC9E-6E80910FC0E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29785" y="3175279"/>
            <a:ext cx="11632366" cy="1738365"/>
          </a:xfrm>
        </p:spPr>
        <p:txBody>
          <a:bodyPr>
            <a:normAutofit fontScale="85000" lnSpcReduction="20000"/>
          </a:bodyPr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4800" b="1" dirty="0">
                <a:solidFill>
                  <a:srgbClr val="92D050"/>
                </a:solidFill>
                <a:ea typeface="ＭＳ Ｐゴシック" panose="020B0600070205080204" pitchFamily="34" charset="-128"/>
              </a:rPr>
              <a:t>Universal Precautions,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4800" b="1" dirty="0">
                <a:solidFill>
                  <a:srgbClr val="92D050"/>
                </a:solidFill>
                <a:ea typeface="ＭＳ Ｐゴシック" panose="020B0600070205080204" pitchFamily="34" charset="-128"/>
              </a:rPr>
              <a:t>Surgical Scrub, and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4800" b="1" dirty="0">
                <a:solidFill>
                  <a:srgbClr val="92D050"/>
                </a:solidFill>
                <a:ea typeface="ＭＳ Ｐゴシック" panose="020B0600070205080204" pitchFamily="34" charset="-128"/>
              </a:rPr>
              <a:t>Sterile Gowning/Gloving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8200C7-E115-4F4C-923C-0137DC1631EC}"/>
              </a:ext>
            </a:extLst>
          </p:cNvPr>
          <p:cNvSpPr txBox="1"/>
          <p:nvPr/>
        </p:nvSpPr>
        <p:spPr>
          <a:xfrm>
            <a:off x="2302239" y="5566346"/>
            <a:ext cx="6685613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800" baseline="30000" dirty="0">
                <a:latin typeface="Calisto MT" panose="02040603050505030304" pitchFamily="18" charset="77"/>
                <a:ea typeface="ＭＳ Ｐゴシック" panose="020B0600070205080204" pitchFamily="34" charset="-128"/>
              </a:rPr>
              <a:t>Daryl P. </a:t>
            </a:r>
            <a:r>
              <a:rPr lang="en-US" altLang="en-US" sz="2800" b="1" baseline="30000" dirty="0">
                <a:latin typeface="Calisto MT" panose="02040603050505030304" pitchFamily="18" charset="77"/>
                <a:ea typeface="ＭＳ Ｐゴシック" panose="020B0600070205080204" pitchFamily="34" charset="-128"/>
              </a:rPr>
              <a:t>L</a:t>
            </a:r>
            <a:r>
              <a:rPr lang="en-US" altLang="en-US" sz="2800" baseline="30000" dirty="0">
                <a:latin typeface="Calisto MT" panose="02040603050505030304" pitchFamily="18" charset="77"/>
                <a:ea typeface="ＭＳ Ｐゴシック" panose="020B0600070205080204" pitchFamily="34" charset="-128"/>
              </a:rPr>
              <a:t>ofaso, Ph.D., M.Ed., RRT</a:t>
            </a:r>
          </a:p>
          <a:p>
            <a:pPr algn="ctr"/>
            <a:r>
              <a:rPr lang="en-US" altLang="en-US" sz="2800" baseline="30000" dirty="0">
                <a:latin typeface="Calisto MT" panose="02040603050505030304" pitchFamily="18" charset="77"/>
                <a:ea typeface="ＭＳ Ｐゴシック" panose="020B0600070205080204" pitchFamily="34" charset="-128"/>
              </a:rPr>
              <a:t>Alicia Tate, NRP</a:t>
            </a:r>
          </a:p>
        </p:txBody>
      </p:sp>
    </p:spTree>
    <p:extLst>
      <p:ext uri="{BB962C8B-B14F-4D97-AF65-F5344CB8AC3E}">
        <p14:creationId xmlns:p14="http://schemas.microsoft.com/office/powerpoint/2010/main" val="11616372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0FA8A045-C0C3-244B-A761-9A9B024C72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70515" y="775690"/>
            <a:ext cx="8150903" cy="1113072"/>
          </a:xfrm>
        </p:spPr>
        <p:txBody>
          <a:bodyPr/>
          <a:lstStyle/>
          <a:p>
            <a:pPr eaLnBrk="1" hangingPunct="1"/>
            <a:r>
              <a:rPr lang="en-US" altLang="en-US" sz="5400" b="1" dirty="0">
                <a:ea typeface="ＭＳ Ｐゴシック" panose="020B0600070205080204" pitchFamily="34" charset="-128"/>
              </a:rPr>
              <a:t>Nosocomial Pneumonia</a:t>
            </a:r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C3D16B16-72F8-BE4B-8EB6-7279A24013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74038" y="2098129"/>
            <a:ext cx="8943856" cy="4343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40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10-30% Mortality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40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Common Organisms 			</a:t>
            </a:r>
          </a:p>
          <a:p>
            <a:pPr lvl="1" eaLnBrk="1" hangingPunct="1">
              <a:lnSpc>
                <a:spcPct val="90000"/>
              </a:lnSpc>
              <a:buClr>
                <a:schemeClr val="accent1"/>
              </a:buClr>
              <a:buFontTx/>
              <a:buChar char="o"/>
            </a:pPr>
            <a:r>
              <a:rPr lang="en-US" altLang="en-US" sz="3200" i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Pseudomonas aeruginosa</a:t>
            </a:r>
            <a:r>
              <a:rPr lang="en-US" altLang="en-US" sz="3200" dirty="0">
                <a:solidFill>
                  <a:srgbClr val="FFCC00"/>
                </a:solidFill>
                <a:ea typeface="ＭＳ Ｐゴシック" panose="020B0600070205080204" pitchFamily="34" charset="-128"/>
              </a:rPr>
              <a:t>*</a:t>
            </a:r>
          </a:p>
          <a:p>
            <a:pPr lvl="1" eaLnBrk="1" hangingPunct="1">
              <a:lnSpc>
                <a:spcPct val="90000"/>
              </a:lnSpc>
              <a:buClr>
                <a:schemeClr val="accent1"/>
              </a:buClr>
              <a:buFontTx/>
              <a:buChar char="o"/>
            </a:pPr>
            <a:r>
              <a:rPr lang="en-US" altLang="en-US" sz="3200" i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Staphylococcus aureus</a:t>
            </a:r>
            <a:r>
              <a:rPr lang="en-US" altLang="en-US" sz="32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3200" dirty="0">
                <a:solidFill>
                  <a:srgbClr val="FFCC00"/>
                </a:solidFill>
                <a:ea typeface="ＭＳ Ｐゴシック" panose="020B0600070205080204" pitchFamily="34" charset="-128"/>
              </a:rPr>
              <a:t>*</a:t>
            </a:r>
          </a:p>
          <a:p>
            <a:pPr lvl="1" eaLnBrk="1" hangingPunct="1">
              <a:lnSpc>
                <a:spcPct val="90000"/>
              </a:lnSpc>
              <a:buClr>
                <a:schemeClr val="accent1"/>
              </a:buClr>
              <a:buFontTx/>
              <a:buChar char="o"/>
            </a:pPr>
            <a:r>
              <a:rPr lang="en-US" altLang="en-US" sz="32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Enterobacter species</a:t>
            </a:r>
            <a:r>
              <a:rPr lang="en-US" altLang="en-US" sz="3200" dirty="0">
                <a:solidFill>
                  <a:srgbClr val="FFCC00"/>
                </a:solidFill>
                <a:ea typeface="ＭＳ Ｐゴシック" panose="020B0600070205080204" pitchFamily="34" charset="-128"/>
              </a:rPr>
              <a:t>*</a:t>
            </a:r>
          </a:p>
          <a:p>
            <a:pPr lvl="1" eaLnBrk="1" hangingPunct="1">
              <a:lnSpc>
                <a:spcPct val="90000"/>
              </a:lnSpc>
              <a:buClr>
                <a:schemeClr val="accent1"/>
              </a:buClr>
              <a:buFontTx/>
              <a:buChar char="o"/>
            </a:pPr>
            <a:r>
              <a:rPr lang="en-US" altLang="en-US" sz="3200" i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Streptococcus pneumoniae</a:t>
            </a:r>
            <a:endParaRPr lang="en-US" altLang="en-US" sz="4000" dirty="0">
              <a:solidFill>
                <a:srgbClr val="FFCC00"/>
              </a:solidFill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000" dirty="0">
                <a:solidFill>
                  <a:srgbClr val="FFCC00"/>
                </a:solidFill>
                <a:ea typeface="ＭＳ Ｐゴシック" panose="020B0600070205080204" pitchFamily="34" charset="-128"/>
              </a:rPr>
              <a:t>* </a:t>
            </a:r>
            <a:r>
              <a:rPr lang="en-US" altLang="en-US" sz="20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Antibiotic resistance may lead to increased morbidity</a:t>
            </a:r>
          </a:p>
        </p:txBody>
      </p:sp>
    </p:spTree>
    <p:extLst>
      <p:ext uri="{BB962C8B-B14F-4D97-AF65-F5344CB8AC3E}">
        <p14:creationId xmlns:p14="http://schemas.microsoft.com/office/powerpoint/2010/main" val="3930385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3D2EE4B2-7B20-8848-902B-C69D083422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8793" y="1132114"/>
            <a:ext cx="11654413" cy="1269442"/>
          </a:xfrm>
        </p:spPr>
        <p:txBody>
          <a:bodyPr/>
          <a:lstStyle/>
          <a:p>
            <a:pPr eaLnBrk="1" hangingPunct="1"/>
            <a:r>
              <a:rPr lang="en-US" altLang="en-US" sz="5400" b="1" dirty="0">
                <a:ea typeface="ＭＳ Ｐゴシック" panose="020B0600070205080204" pitchFamily="34" charset="-128"/>
              </a:rPr>
              <a:t>Nosocomial Blood Stream Infections</a:t>
            </a:r>
          </a:p>
        </p:txBody>
      </p:sp>
      <p:sp>
        <p:nvSpPr>
          <p:cNvPr id="23554" name="Rectangle 3">
            <a:extLst>
              <a:ext uri="{FF2B5EF4-FFF2-40B4-BE49-F238E27FC236}">
                <a16:creationId xmlns:a16="http://schemas.microsoft.com/office/drawing/2014/main" id="{71075E95-CE71-ED43-B219-C7CCB531A3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48721" y="2514600"/>
            <a:ext cx="8414479" cy="38862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40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20-30% Mortality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40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Common Organisms</a:t>
            </a:r>
          </a:p>
          <a:p>
            <a:pPr lvl="1" eaLnBrk="1" hangingPunct="1">
              <a:lnSpc>
                <a:spcPct val="90000"/>
              </a:lnSpc>
              <a:buClr>
                <a:schemeClr val="accent1"/>
              </a:buClr>
              <a:buFontTx/>
              <a:buChar char="o"/>
            </a:pPr>
            <a:r>
              <a:rPr lang="en-US" altLang="en-US" sz="3200" dirty="0" err="1">
                <a:solidFill>
                  <a:schemeClr val="tx2"/>
                </a:solidFill>
                <a:ea typeface="ＭＳ Ｐゴシック" panose="020B0600070205080204" pitchFamily="34" charset="-128"/>
              </a:rPr>
              <a:t>Coag</a:t>
            </a:r>
            <a:r>
              <a:rPr lang="en-US" altLang="en-US" sz="32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 Negative Staph </a:t>
            </a:r>
          </a:p>
          <a:p>
            <a:pPr lvl="1" eaLnBrk="1" hangingPunct="1">
              <a:lnSpc>
                <a:spcPct val="90000"/>
              </a:lnSpc>
              <a:buClr>
                <a:schemeClr val="accent1"/>
              </a:buClr>
              <a:buFontTx/>
              <a:buChar char="o"/>
            </a:pPr>
            <a:r>
              <a:rPr lang="en-US" altLang="en-US" sz="3200" i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Staphylococcus aureus</a:t>
            </a:r>
            <a:r>
              <a:rPr lang="en-US" altLang="en-US" sz="32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3200" dirty="0">
                <a:solidFill>
                  <a:srgbClr val="FFCC00"/>
                </a:solidFill>
                <a:ea typeface="ＭＳ Ｐゴシック" panose="020B0600070205080204" pitchFamily="34" charset="-128"/>
              </a:rPr>
              <a:t>*</a:t>
            </a:r>
          </a:p>
          <a:p>
            <a:pPr lvl="1" eaLnBrk="1" hangingPunct="1">
              <a:lnSpc>
                <a:spcPct val="90000"/>
              </a:lnSpc>
              <a:buClr>
                <a:schemeClr val="accent1"/>
              </a:buClr>
              <a:buFontTx/>
              <a:buChar char="o"/>
            </a:pPr>
            <a:r>
              <a:rPr lang="en-US" altLang="en-US" sz="32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Enterococcus species</a:t>
            </a:r>
            <a:r>
              <a:rPr lang="en-US" altLang="en-US" sz="3200" dirty="0">
                <a:solidFill>
                  <a:srgbClr val="FFCC00"/>
                </a:solidFill>
                <a:ea typeface="ＭＳ Ｐゴシック" panose="020B0600070205080204" pitchFamily="34" charset="-128"/>
              </a:rPr>
              <a:t>*</a:t>
            </a:r>
          </a:p>
          <a:p>
            <a:pPr lvl="1" eaLnBrk="1" hangingPunct="1">
              <a:lnSpc>
                <a:spcPct val="90000"/>
              </a:lnSpc>
              <a:buClr>
                <a:schemeClr val="accent1"/>
              </a:buClr>
              <a:buFontTx/>
              <a:buChar char="o"/>
            </a:pPr>
            <a:r>
              <a:rPr lang="en-US" altLang="en-US" sz="3200" i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Candida </a:t>
            </a:r>
            <a:r>
              <a:rPr lang="en-US" altLang="en-US" sz="3200" i="1" dirty="0" err="1">
                <a:solidFill>
                  <a:schemeClr val="tx2"/>
                </a:solidFill>
                <a:ea typeface="ＭＳ Ｐゴシック" panose="020B0600070205080204" pitchFamily="34" charset="-128"/>
              </a:rPr>
              <a:t>albicans</a:t>
            </a:r>
            <a:endParaRPr lang="en-US" altLang="en-US" sz="3200" i="1" dirty="0">
              <a:solidFill>
                <a:schemeClr val="tx2"/>
              </a:solidFill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000" dirty="0">
                <a:solidFill>
                  <a:srgbClr val="FFCC00"/>
                </a:solidFill>
                <a:ea typeface="ＭＳ Ｐゴシック" panose="020B0600070205080204" pitchFamily="34" charset="-128"/>
              </a:rPr>
              <a:t>* </a:t>
            </a:r>
            <a:r>
              <a:rPr lang="en-US" altLang="en-US" sz="20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Antibiotic Resistance may lead to increased morbidity</a:t>
            </a:r>
          </a:p>
        </p:txBody>
      </p:sp>
    </p:spTree>
    <p:extLst>
      <p:ext uri="{BB962C8B-B14F-4D97-AF65-F5344CB8AC3E}">
        <p14:creationId xmlns:p14="http://schemas.microsoft.com/office/powerpoint/2010/main" val="1872462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6CC623DF-5669-834A-87ED-B7781420C5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69233" y="497826"/>
            <a:ext cx="9144000" cy="1012433"/>
          </a:xfrm>
        </p:spPr>
        <p:txBody>
          <a:bodyPr/>
          <a:lstStyle/>
          <a:p>
            <a:pPr eaLnBrk="1" hangingPunct="1"/>
            <a:r>
              <a:rPr lang="en-US" altLang="en-US" sz="4800" b="1" dirty="0">
                <a:ea typeface="ＭＳ Ｐゴシック" panose="020B0600070205080204" pitchFamily="34" charset="-128"/>
              </a:rPr>
              <a:t>Risks To the Healthcare Worker</a:t>
            </a:r>
          </a:p>
        </p:txBody>
      </p:sp>
      <p:sp>
        <p:nvSpPr>
          <p:cNvPr id="24578" name="Rectangle 3">
            <a:extLst>
              <a:ext uri="{FF2B5EF4-FFF2-40B4-BE49-F238E27FC236}">
                <a16:creationId xmlns:a16="http://schemas.microsoft.com/office/drawing/2014/main" id="{8A2ABA3B-1D62-ED4F-8812-0E360229B2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61608" y="1620296"/>
            <a:ext cx="8468784" cy="4876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6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Blood Borne Pathogens</a:t>
            </a:r>
          </a:p>
          <a:p>
            <a:pPr lvl="1" eaLnBrk="1" hangingPunct="1">
              <a:lnSpc>
                <a:spcPct val="90000"/>
              </a:lnSpc>
              <a:buClr>
                <a:schemeClr val="accent1"/>
              </a:buClr>
            </a:pPr>
            <a:r>
              <a:rPr lang="en-US" altLang="en-US" sz="32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Hepatitis B </a:t>
            </a:r>
          </a:p>
          <a:p>
            <a:pPr lvl="1" eaLnBrk="1" hangingPunct="1">
              <a:lnSpc>
                <a:spcPct val="90000"/>
              </a:lnSpc>
              <a:buClr>
                <a:schemeClr val="accent1"/>
              </a:buClr>
            </a:pPr>
            <a:r>
              <a:rPr lang="en-US" altLang="en-US" sz="32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Hepatitis C</a:t>
            </a:r>
          </a:p>
          <a:p>
            <a:pPr lvl="1" eaLnBrk="1" hangingPunct="1">
              <a:lnSpc>
                <a:spcPct val="90000"/>
              </a:lnSpc>
              <a:buClr>
                <a:schemeClr val="accent1"/>
              </a:buClr>
            </a:pPr>
            <a:r>
              <a:rPr lang="en-US" altLang="en-US" sz="32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HIV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6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Airborne Pathogens</a:t>
            </a:r>
          </a:p>
          <a:p>
            <a:pPr lvl="1" eaLnBrk="1" hangingPunct="1">
              <a:lnSpc>
                <a:spcPct val="90000"/>
              </a:lnSpc>
              <a:buClr>
                <a:schemeClr val="accent1"/>
              </a:buClr>
            </a:pPr>
            <a:r>
              <a:rPr lang="en-US" altLang="en-US" sz="32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Tuberculosis</a:t>
            </a:r>
          </a:p>
          <a:p>
            <a:pPr lvl="1" eaLnBrk="1" hangingPunct="1">
              <a:lnSpc>
                <a:spcPct val="90000"/>
              </a:lnSpc>
              <a:buClr>
                <a:schemeClr val="accent1"/>
              </a:buClr>
            </a:pPr>
            <a:r>
              <a:rPr lang="en-US" altLang="en-US" sz="32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Measles</a:t>
            </a:r>
          </a:p>
          <a:p>
            <a:pPr lvl="1" eaLnBrk="1" hangingPunct="1">
              <a:lnSpc>
                <a:spcPct val="90000"/>
              </a:lnSpc>
              <a:buClr>
                <a:schemeClr val="accent1"/>
              </a:buClr>
            </a:pPr>
            <a:r>
              <a:rPr lang="en-US" altLang="en-US" sz="32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Varicella</a:t>
            </a:r>
          </a:p>
          <a:p>
            <a:pPr lvl="1" eaLnBrk="1" hangingPunct="1">
              <a:lnSpc>
                <a:spcPct val="90000"/>
              </a:lnSpc>
              <a:buClr>
                <a:schemeClr val="accent1"/>
              </a:buClr>
            </a:pPr>
            <a:r>
              <a:rPr lang="en-US" altLang="en-US" sz="32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others</a:t>
            </a:r>
          </a:p>
        </p:txBody>
      </p:sp>
    </p:spTree>
    <p:extLst>
      <p:ext uri="{BB962C8B-B14F-4D97-AF65-F5344CB8AC3E}">
        <p14:creationId xmlns:p14="http://schemas.microsoft.com/office/powerpoint/2010/main" val="8542892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>
            <a:extLst>
              <a:ext uri="{FF2B5EF4-FFF2-40B4-BE49-F238E27FC236}">
                <a16:creationId xmlns:a16="http://schemas.microsoft.com/office/drawing/2014/main" id="{59F4D35F-0540-9449-8A4E-0CB258A448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6194" y="809270"/>
            <a:ext cx="7403607" cy="1124461"/>
          </a:xfrm>
        </p:spPr>
        <p:txBody>
          <a:bodyPr/>
          <a:lstStyle/>
          <a:p>
            <a:pPr eaLnBrk="1" hangingPunct="1"/>
            <a:r>
              <a:rPr lang="en-US" altLang="en-US" sz="5400" b="1" dirty="0">
                <a:ea typeface="ＭＳ Ｐゴシック" panose="020B0600070205080204" pitchFamily="34" charset="-128"/>
              </a:rPr>
              <a:t>Hepatitis B, C &amp; HIV</a:t>
            </a:r>
          </a:p>
        </p:txBody>
      </p:sp>
      <p:sp>
        <p:nvSpPr>
          <p:cNvPr id="25602" name="Rectangle 3">
            <a:extLst>
              <a:ext uri="{FF2B5EF4-FFF2-40B4-BE49-F238E27FC236}">
                <a16:creationId xmlns:a16="http://schemas.microsoft.com/office/drawing/2014/main" id="{A42A2002-8C30-A540-B52E-B5B941219D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63875" y="2189704"/>
            <a:ext cx="8288243" cy="304548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Risk after Needle Stick Exposure</a:t>
            </a:r>
          </a:p>
          <a:p>
            <a:pPr lvl="1" eaLnBrk="1" hangingPunct="1">
              <a:buClr>
                <a:schemeClr val="accent1"/>
              </a:buClr>
            </a:pPr>
            <a:r>
              <a:rPr lang="en-US" altLang="en-US" sz="28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Hepatitis B:	2-5% but 6-30% before the availability of vaccine 	</a:t>
            </a:r>
          </a:p>
          <a:p>
            <a:pPr lvl="1" eaLnBrk="1" hangingPunct="1">
              <a:buClr>
                <a:schemeClr val="accent1"/>
              </a:buClr>
            </a:pPr>
            <a:r>
              <a:rPr lang="en-US" altLang="en-US" sz="28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Hepatitis C:	2-4%		</a:t>
            </a:r>
          </a:p>
          <a:p>
            <a:pPr lvl="1" eaLnBrk="1" hangingPunct="1">
              <a:buClr>
                <a:schemeClr val="accent1"/>
              </a:buClr>
            </a:pPr>
            <a:r>
              <a:rPr lang="en-US" altLang="en-US" sz="28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HIV: 			0.3%	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0B88CB-2547-1933-AF01-5AA92242D113}"/>
              </a:ext>
            </a:extLst>
          </p:cNvPr>
          <p:cNvSpPr txBox="1"/>
          <p:nvPr/>
        </p:nvSpPr>
        <p:spPr>
          <a:xfrm>
            <a:off x="1800303" y="6048730"/>
            <a:ext cx="63003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www.ncbi.nlm.nih.gov</a:t>
            </a:r>
            <a:r>
              <a:rPr lang="en-US" sz="1400" dirty="0"/>
              <a:t>/books/NBK493147/</a:t>
            </a:r>
          </a:p>
        </p:txBody>
      </p:sp>
    </p:spTree>
    <p:extLst>
      <p:ext uri="{BB962C8B-B14F-4D97-AF65-F5344CB8AC3E}">
        <p14:creationId xmlns:p14="http://schemas.microsoft.com/office/powerpoint/2010/main" val="6946919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3EBB0726-E12C-BE48-9D71-1DBE1A6AE6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43986" y="850692"/>
            <a:ext cx="8353269" cy="1068049"/>
          </a:xfrm>
        </p:spPr>
        <p:txBody>
          <a:bodyPr/>
          <a:lstStyle/>
          <a:p>
            <a:pPr eaLnBrk="1" hangingPunct="1"/>
            <a:r>
              <a:rPr lang="en-US" altLang="en-US" sz="5400" b="1" dirty="0">
                <a:ea typeface="ＭＳ Ｐゴシック" panose="020B0600070205080204" pitchFamily="34" charset="-128"/>
              </a:rPr>
              <a:t>Management of Exposure</a:t>
            </a:r>
          </a:p>
        </p:txBody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81D31798-46C3-2E41-AEFA-11FBE236FE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24263" y="2038662"/>
            <a:ext cx="9162738" cy="4209738"/>
          </a:xfrm>
        </p:spPr>
        <p:txBody>
          <a:bodyPr>
            <a:normAutofit/>
          </a:bodyPr>
          <a:lstStyle/>
          <a:p>
            <a:pPr lvl="1" eaLnBrk="1" hangingPunct="1">
              <a:lnSpc>
                <a:spcPct val="90000"/>
              </a:lnSpc>
              <a:buClr>
                <a:schemeClr val="accent1"/>
              </a:buClr>
              <a:buSzTx/>
              <a:buFont typeface="Wingdings" pitchFamily="2" charset="2"/>
              <a:buChar char="§"/>
            </a:pPr>
            <a:r>
              <a:rPr lang="en-US" altLang="en-US" sz="40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Wash immediately</a:t>
            </a:r>
          </a:p>
          <a:p>
            <a:pPr lvl="1" eaLnBrk="1" hangingPunct="1">
              <a:lnSpc>
                <a:spcPct val="90000"/>
              </a:lnSpc>
              <a:buClr>
                <a:schemeClr val="accent1"/>
              </a:buClr>
              <a:buSzTx/>
              <a:buFont typeface="Wingdings" pitchFamily="2" charset="2"/>
              <a:buChar char="§"/>
            </a:pPr>
            <a:r>
              <a:rPr lang="en-US" altLang="en-US" sz="40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Report incident to supervisor (2 purple tops &amp; file incident report)</a:t>
            </a:r>
          </a:p>
          <a:p>
            <a:pPr lvl="1" eaLnBrk="1" hangingPunct="1">
              <a:lnSpc>
                <a:spcPct val="90000"/>
              </a:lnSpc>
              <a:buClr>
                <a:schemeClr val="accent1"/>
              </a:buClr>
              <a:buSzTx/>
              <a:buFont typeface="Wingdings" pitchFamily="2" charset="2"/>
              <a:buChar char="§"/>
            </a:pPr>
            <a:r>
              <a:rPr lang="en-US" altLang="en-US" sz="40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Obtain history from the source patient (HIV, Hepatitis or risk factors)</a:t>
            </a:r>
          </a:p>
        </p:txBody>
      </p:sp>
    </p:spTree>
    <p:extLst>
      <p:ext uri="{BB962C8B-B14F-4D97-AF65-F5344CB8AC3E}">
        <p14:creationId xmlns:p14="http://schemas.microsoft.com/office/powerpoint/2010/main" val="1287395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>
            <a:extLst>
              <a:ext uri="{FF2B5EF4-FFF2-40B4-BE49-F238E27FC236}">
                <a16:creationId xmlns:a16="http://schemas.microsoft.com/office/drawing/2014/main" id="{FF949CE6-8A75-D246-87E8-461AA748A7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0700" y="739514"/>
            <a:ext cx="8229600" cy="1149246"/>
          </a:xfrm>
        </p:spPr>
        <p:txBody>
          <a:bodyPr/>
          <a:lstStyle/>
          <a:p>
            <a:pPr eaLnBrk="1" hangingPunct="1"/>
            <a:r>
              <a:rPr lang="en-US" altLang="en-US" sz="5400" b="1" dirty="0">
                <a:ea typeface="ＭＳ Ｐゴシック" panose="020B0600070205080204" pitchFamily="34" charset="-128"/>
              </a:rPr>
              <a:t>Management of Exposure</a:t>
            </a:r>
          </a:p>
        </p:txBody>
      </p:sp>
      <p:sp>
        <p:nvSpPr>
          <p:cNvPr id="27650" name="Rectangle 3">
            <a:extLst>
              <a:ext uri="{FF2B5EF4-FFF2-40B4-BE49-F238E27FC236}">
                <a16:creationId xmlns:a16="http://schemas.microsoft.com/office/drawing/2014/main" id="{FA3FBE0F-0FA4-0A48-B15C-B6FFF162E5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47929" y="2128604"/>
            <a:ext cx="9515789" cy="360900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SzTx/>
              <a:buFont typeface="Wingdings" pitchFamily="2" charset="2"/>
              <a:buChar char="§"/>
            </a:pPr>
            <a:r>
              <a:rPr lang="en-US" altLang="en-US" sz="40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Report to Employee Health or Emergency Department (UMC after 3pm)</a:t>
            </a:r>
          </a:p>
          <a:p>
            <a:pPr>
              <a:lnSpc>
                <a:spcPct val="90000"/>
              </a:lnSpc>
              <a:buSzTx/>
              <a:buFont typeface="Wingdings" pitchFamily="2" charset="2"/>
              <a:buChar char="§"/>
            </a:pPr>
            <a:r>
              <a:rPr lang="en-US" altLang="en-US" sz="40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Counseling will be provided regarding the need for post exposure prophylaxis (see CDC recommendations)</a:t>
            </a:r>
            <a:endParaRPr lang="en-US" altLang="en-US" sz="2400" dirty="0">
              <a:solidFill>
                <a:schemeClr val="tx2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90259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956E3B11-4E68-2942-BEEF-54DFB78536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30102" y="749556"/>
            <a:ext cx="7868302" cy="1400530"/>
          </a:xfrm>
        </p:spPr>
        <p:txBody>
          <a:bodyPr/>
          <a:lstStyle/>
          <a:p>
            <a:pPr eaLnBrk="1" hangingPunct="1"/>
            <a:r>
              <a:rPr lang="en-US" altLang="en-US" sz="5400" b="1" dirty="0">
                <a:ea typeface="ＭＳ Ｐゴシック" panose="020B0600070205080204" pitchFamily="34" charset="-128"/>
              </a:rPr>
              <a:t>3 Types of Precautions</a:t>
            </a:r>
            <a:endParaRPr lang="en-US" altLang="en-US" sz="5400" dirty="0">
              <a:ea typeface="ＭＳ Ｐゴシック" panose="020B0600070205080204" pitchFamily="34" charset="-128"/>
            </a:endParaRPr>
          </a:p>
        </p:txBody>
      </p:sp>
      <p:sp>
        <p:nvSpPr>
          <p:cNvPr id="28674" name="Rectangle 3">
            <a:extLst>
              <a:ext uri="{FF2B5EF4-FFF2-40B4-BE49-F238E27FC236}">
                <a16:creationId xmlns:a16="http://schemas.microsoft.com/office/drawing/2014/main" id="{12A0F78F-3DB7-5044-85D3-4964D777E0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61849" y="2031441"/>
            <a:ext cx="7868302" cy="3657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400" dirty="0">
                <a:ea typeface="ＭＳ Ｐゴシック" panose="020B0600070205080204" pitchFamily="34" charset="-128"/>
              </a:rPr>
              <a:t>Airborne</a:t>
            </a:r>
          </a:p>
          <a:p>
            <a:pPr eaLnBrk="1" hangingPunct="1"/>
            <a:r>
              <a:rPr lang="en-US" altLang="en-US" sz="4400" dirty="0">
                <a:ea typeface="ＭＳ Ｐゴシック" panose="020B0600070205080204" pitchFamily="34" charset="-128"/>
              </a:rPr>
              <a:t>Droplet</a:t>
            </a:r>
          </a:p>
          <a:p>
            <a:pPr eaLnBrk="1" hangingPunct="1"/>
            <a:r>
              <a:rPr lang="en-US" altLang="en-US" sz="4400" dirty="0">
                <a:ea typeface="ＭＳ Ｐゴシック" panose="020B0600070205080204" pitchFamily="34" charset="-128"/>
              </a:rPr>
              <a:t>Contact</a:t>
            </a:r>
          </a:p>
        </p:txBody>
      </p:sp>
    </p:spTree>
    <p:extLst>
      <p:ext uri="{BB962C8B-B14F-4D97-AF65-F5344CB8AC3E}">
        <p14:creationId xmlns:p14="http://schemas.microsoft.com/office/powerpoint/2010/main" val="27790772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>
            <a:extLst>
              <a:ext uri="{FF2B5EF4-FFF2-40B4-BE49-F238E27FC236}">
                <a16:creationId xmlns:a16="http://schemas.microsoft.com/office/drawing/2014/main" id="{1BA0D771-AFAB-D041-94FC-69B5457141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69005" y="381000"/>
            <a:ext cx="7086600" cy="1828800"/>
          </a:xfrm>
        </p:spPr>
        <p:txBody>
          <a:bodyPr/>
          <a:lstStyle/>
          <a:p>
            <a:pPr eaLnBrk="1" hangingPunct="1"/>
            <a:r>
              <a:rPr lang="en-US" altLang="en-US" sz="5400" b="1" dirty="0">
                <a:ea typeface="ＭＳ Ｐゴシック" panose="020B0600070205080204" pitchFamily="34" charset="-128"/>
              </a:rPr>
              <a:t>Pathogens Requiring Airborne Precautions</a:t>
            </a:r>
          </a:p>
        </p:txBody>
      </p:sp>
      <p:sp>
        <p:nvSpPr>
          <p:cNvPr id="29698" name="Rectangle 3">
            <a:extLst>
              <a:ext uri="{FF2B5EF4-FFF2-40B4-BE49-F238E27FC236}">
                <a16:creationId xmlns:a16="http://schemas.microsoft.com/office/drawing/2014/main" id="{A6F1C008-62FF-EC44-B509-76E33F86D9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59175" y="2438399"/>
            <a:ext cx="10553074" cy="3632617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40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Tuberculosis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40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Measles (Rubeola)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40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Varicella (Chickenpox)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40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SARS (Severe Acute Respiratory Syndrome)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40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COVID-19</a:t>
            </a:r>
          </a:p>
        </p:txBody>
      </p:sp>
    </p:spTree>
    <p:extLst>
      <p:ext uri="{BB962C8B-B14F-4D97-AF65-F5344CB8AC3E}">
        <p14:creationId xmlns:p14="http://schemas.microsoft.com/office/powerpoint/2010/main" val="16589016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>
            <a:extLst>
              <a:ext uri="{FF2B5EF4-FFF2-40B4-BE49-F238E27FC236}">
                <a16:creationId xmlns:a16="http://schemas.microsoft.com/office/drawing/2014/main" id="{1893A86B-A701-B44A-990C-36A787D32F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2612" y="1040842"/>
            <a:ext cx="11323621" cy="1473758"/>
          </a:xfrm>
        </p:spPr>
        <p:txBody>
          <a:bodyPr/>
          <a:lstStyle/>
          <a:p>
            <a:pPr eaLnBrk="1" hangingPunct="1"/>
            <a:r>
              <a:rPr lang="en-US" altLang="en-US" sz="5400" b="1" dirty="0">
                <a:ea typeface="ＭＳ Ｐゴシック" panose="020B0600070205080204" pitchFamily="34" charset="-128"/>
              </a:rPr>
              <a:t>Airborne Precautions Management</a:t>
            </a:r>
          </a:p>
        </p:txBody>
      </p:sp>
      <p:sp>
        <p:nvSpPr>
          <p:cNvPr id="30722" name="Rectangle 3">
            <a:extLst>
              <a:ext uri="{FF2B5EF4-FFF2-40B4-BE49-F238E27FC236}">
                <a16:creationId xmlns:a16="http://schemas.microsoft.com/office/drawing/2014/main" id="{6DC4D791-B2B9-E144-9C60-4CC2A01E88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18752" y="2552701"/>
            <a:ext cx="9164097" cy="35814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Place patient in an isolation room with negative pressure</a:t>
            </a:r>
          </a:p>
          <a:p>
            <a:pPr eaLnBrk="1" hangingPunct="1"/>
            <a:r>
              <a:rPr lang="en-US" altLang="en-US" sz="40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Keep door closed</a:t>
            </a:r>
          </a:p>
          <a:p>
            <a:pPr eaLnBrk="1" hangingPunct="1"/>
            <a:r>
              <a:rPr lang="en-US" altLang="en-US" sz="40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Wear (N-95) mask </a:t>
            </a:r>
            <a:r>
              <a:rPr lang="en-US" altLang="en-US" sz="4000" i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(Mask Fit Test)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4000" dirty="0">
              <a:solidFill>
                <a:schemeClr val="tx2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967477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>
            <a:extLst>
              <a:ext uri="{FF2B5EF4-FFF2-40B4-BE49-F238E27FC236}">
                <a16:creationId xmlns:a16="http://schemas.microsoft.com/office/drawing/2014/main" id="{31EE85FA-E2EE-CB40-865E-D89FC3DC57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14600" y="457200"/>
            <a:ext cx="7010400" cy="1676400"/>
          </a:xfrm>
        </p:spPr>
        <p:txBody>
          <a:bodyPr/>
          <a:lstStyle/>
          <a:p>
            <a:pPr eaLnBrk="1" hangingPunct="1"/>
            <a:r>
              <a:rPr lang="en-US" altLang="en-US" sz="5400" b="1" dirty="0">
                <a:ea typeface="ＭＳ Ｐゴシック" panose="020B0600070205080204" pitchFamily="34" charset="-128"/>
              </a:rPr>
              <a:t>Pathogens Requiring Contact Precautions</a:t>
            </a:r>
          </a:p>
        </p:txBody>
      </p:sp>
      <p:sp>
        <p:nvSpPr>
          <p:cNvPr id="31746" name="Rectangle 3">
            <a:extLst>
              <a:ext uri="{FF2B5EF4-FFF2-40B4-BE49-F238E27FC236}">
                <a16:creationId xmlns:a16="http://schemas.microsoft.com/office/drawing/2014/main" id="{D83C6C03-F29A-9547-BE9E-70E77C1015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37881" y="2514600"/>
            <a:ext cx="9529791" cy="3962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40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Multi-drug resistance bacteria </a:t>
            </a:r>
            <a:r>
              <a:rPr lang="en-US" altLang="en-US" dirty="0">
                <a:solidFill>
                  <a:schemeClr val="tx2"/>
                </a:solidFill>
                <a:ea typeface="ＭＳ Ｐゴシック" panose="020B0600070205080204" pitchFamily="34" charset="-128"/>
              </a:rPr>
              <a:t>(e.g., </a:t>
            </a:r>
            <a:r>
              <a:rPr lang="en-US" altLang="en-US" u="sng" dirty="0">
                <a:solidFill>
                  <a:schemeClr val="tx2"/>
                </a:solidFill>
                <a:ea typeface="ＭＳ Ｐゴシック" panose="020B0600070205080204" pitchFamily="34" charset="-128"/>
              </a:rPr>
              <a:t>VRE</a:t>
            </a:r>
            <a:r>
              <a:rPr lang="en-US" altLang="en-US" dirty="0">
                <a:solidFill>
                  <a:schemeClr val="tx2"/>
                </a:solidFill>
                <a:ea typeface="ＭＳ Ｐゴシック" panose="020B0600070205080204" pitchFamily="34" charset="-128"/>
              </a:rPr>
              <a:t> – Vancomycin Resistant Enterococci,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dirty="0">
                <a:solidFill>
                  <a:schemeClr val="tx2"/>
                </a:solidFill>
                <a:ea typeface="ＭＳ Ｐゴシック" panose="020B0600070205080204" pitchFamily="34" charset="-128"/>
              </a:rPr>
              <a:t>	</a:t>
            </a:r>
            <a:r>
              <a:rPr lang="en-US" altLang="en-US" u="sng" dirty="0">
                <a:solidFill>
                  <a:schemeClr val="tx2"/>
                </a:solidFill>
                <a:ea typeface="ＭＳ Ｐゴシック" panose="020B0600070205080204" pitchFamily="34" charset="-128"/>
              </a:rPr>
              <a:t>MRSA</a:t>
            </a:r>
            <a:r>
              <a:rPr lang="en-US" altLang="en-US" dirty="0">
                <a:solidFill>
                  <a:schemeClr val="tx2"/>
                </a:solidFill>
                <a:ea typeface="ＭＳ Ｐゴシック" panose="020B0600070205080204" pitchFamily="34" charset="-128"/>
              </a:rPr>
              <a:t> - Methicillin Resistant </a:t>
            </a:r>
            <a:r>
              <a:rPr lang="en-US" altLang="en-US" i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Staphylococcus Aureus</a:t>
            </a:r>
            <a:r>
              <a:rPr lang="en-US" altLang="en-US" dirty="0">
                <a:solidFill>
                  <a:schemeClr val="tx2"/>
                </a:solidFill>
                <a:ea typeface="ＭＳ Ｐゴシック" panose="020B0600070205080204" pitchFamily="34" charset="-128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40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RSV - Respiratory Syncytial Virus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4000" i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Clostridium difficile </a:t>
            </a:r>
            <a:r>
              <a:rPr lang="en-US" altLang="en-US" i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(hands must be washed with soap &amp; water)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40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Scabies</a:t>
            </a:r>
          </a:p>
        </p:txBody>
      </p:sp>
    </p:spTree>
    <p:extLst>
      <p:ext uri="{BB962C8B-B14F-4D97-AF65-F5344CB8AC3E}">
        <p14:creationId xmlns:p14="http://schemas.microsoft.com/office/powerpoint/2010/main" val="1935609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80C85E6D-BBF9-2B48-AB79-78DEAE638B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91687" y="587115"/>
            <a:ext cx="7315200" cy="1447800"/>
          </a:xfrm>
        </p:spPr>
        <p:txBody>
          <a:bodyPr/>
          <a:lstStyle/>
          <a:p>
            <a:pPr eaLnBrk="1" hangingPunct="1"/>
            <a:r>
              <a:rPr lang="en-US" altLang="en-US" sz="5400" b="1" dirty="0">
                <a:ea typeface="ＭＳ Ｐゴシック" panose="020B0600070205080204" pitchFamily="34" charset="-128"/>
              </a:rPr>
              <a:t>Nosocomial Infection</a:t>
            </a: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7E22C4D1-480D-DA4E-8458-9FE62A9C5F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74164" y="2034915"/>
            <a:ext cx="9150246" cy="438087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600" u="sng" dirty="0">
                <a:solidFill>
                  <a:schemeClr val="accent1"/>
                </a:solidFill>
                <a:ea typeface="ＭＳ Ｐゴシック" panose="020B0600070205080204" pitchFamily="34" charset="-128"/>
              </a:rPr>
              <a:t>NNIS* Definition:</a:t>
            </a:r>
            <a:r>
              <a:rPr lang="en-US" altLang="en-US" sz="3600" dirty="0">
                <a:solidFill>
                  <a:schemeClr val="accent1"/>
                </a:solidFill>
                <a:ea typeface="ＭＳ Ｐゴシック" panose="020B0600070205080204" pitchFamily="34" charset="-128"/>
              </a:rPr>
              <a:t> </a:t>
            </a:r>
          </a:p>
          <a:p>
            <a:pPr lvl="1" eaLnBrk="1" hangingPunct="1">
              <a:lnSpc>
                <a:spcPct val="90000"/>
              </a:lnSpc>
              <a:buClr>
                <a:schemeClr val="accent1"/>
              </a:buClr>
            </a:pPr>
            <a:r>
              <a:rPr lang="en-US" altLang="en-US" sz="32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Local or Systemic condition </a:t>
            </a:r>
          </a:p>
          <a:p>
            <a:pPr lvl="1" eaLnBrk="1" hangingPunct="1">
              <a:lnSpc>
                <a:spcPct val="90000"/>
              </a:lnSpc>
              <a:buClr>
                <a:schemeClr val="accent1"/>
              </a:buClr>
            </a:pPr>
            <a:r>
              <a:rPr lang="en-US" altLang="en-US" sz="32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Results from adverse reactions to the presence of an infectious agent (s)</a:t>
            </a:r>
          </a:p>
          <a:p>
            <a:pPr lvl="1" eaLnBrk="1" hangingPunct="1">
              <a:lnSpc>
                <a:spcPct val="90000"/>
              </a:lnSpc>
              <a:buClr>
                <a:schemeClr val="accent1"/>
              </a:buClr>
            </a:pPr>
            <a:r>
              <a:rPr lang="en-US" altLang="en-US" sz="32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Not present or incubating at the time of admission to the hospital</a:t>
            </a:r>
          </a:p>
          <a:p>
            <a:pPr lvl="1" eaLnBrk="1" hangingPunct="1">
              <a:lnSpc>
                <a:spcPct val="90000"/>
              </a:lnSpc>
              <a:buClr>
                <a:schemeClr val="accent1"/>
              </a:buClr>
            </a:pPr>
            <a:r>
              <a:rPr lang="en-US" altLang="en-US" sz="32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Infection usually becomes evident 48 hours or more after admission</a:t>
            </a:r>
          </a:p>
          <a:p>
            <a:pPr lvl="1" eaLnBrk="1" hangingPunct="1">
              <a:lnSpc>
                <a:spcPct val="90000"/>
              </a:lnSpc>
              <a:buClr>
                <a:schemeClr val="accent1"/>
              </a:buClr>
              <a:buFont typeface="Wingdings" pitchFamily="2" charset="2"/>
              <a:buNone/>
            </a:pPr>
            <a:r>
              <a:rPr lang="en-US" altLang="en-US" sz="32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	</a:t>
            </a:r>
            <a:r>
              <a:rPr lang="en-US" altLang="en-US" sz="2000" dirty="0">
                <a:solidFill>
                  <a:schemeClr val="accent1"/>
                </a:solidFill>
                <a:ea typeface="ＭＳ Ｐゴシック" panose="020B0600070205080204" pitchFamily="34" charset="-128"/>
              </a:rPr>
              <a:t>*National Nosocomial Infection Surveillance</a:t>
            </a:r>
          </a:p>
        </p:txBody>
      </p:sp>
    </p:spTree>
    <p:extLst>
      <p:ext uri="{BB962C8B-B14F-4D97-AF65-F5344CB8AC3E}">
        <p14:creationId xmlns:p14="http://schemas.microsoft.com/office/powerpoint/2010/main" val="1710156910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>
            <a:extLst>
              <a:ext uri="{FF2B5EF4-FFF2-40B4-BE49-F238E27FC236}">
                <a16:creationId xmlns:a16="http://schemas.microsoft.com/office/drawing/2014/main" id="{0A4BCACF-EA2B-B442-BE4D-A366DB8210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76214" y="751272"/>
            <a:ext cx="6878951" cy="1001328"/>
          </a:xfrm>
        </p:spPr>
        <p:txBody>
          <a:bodyPr/>
          <a:lstStyle/>
          <a:p>
            <a:pPr eaLnBrk="1" hangingPunct="1"/>
            <a:r>
              <a:rPr lang="en-US" altLang="en-US" sz="5400" b="1" dirty="0">
                <a:ea typeface="ＭＳ Ｐゴシック" panose="020B0600070205080204" pitchFamily="34" charset="-128"/>
              </a:rPr>
              <a:t>Droplet Precautions</a:t>
            </a:r>
          </a:p>
        </p:txBody>
      </p:sp>
      <p:sp>
        <p:nvSpPr>
          <p:cNvPr id="33794" name="Rectangle 3">
            <a:extLst>
              <a:ext uri="{FF2B5EF4-FFF2-40B4-BE49-F238E27FC236}">
                <a16:creationId xmlns:a16="http://schemas.microsoft.com/office/drawing/2014/main" id="{844FF30F-B0FB-4947-88BE-E2AD273947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4320" y="2067393"/>
            <a:ext cx="10159543" cy="4572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6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Used for microorganisms transmitted by respiratory droplets &gt; 5µm generated during coughing, sneezing, talking or suctioning.  Can travel about 6 feet.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6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Place patient in private room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600" u="sng" dirty="0">
                <a:solidFill>
                  <a:schemeClr val="tx2"/>
                </a:solidFill>
                <a:ea typeface="ＭＳ Ｐゴシック" panose="020B0600070205080204" pitchFamily="34" charset="-128"/>
              </a:rPr>
              <a:t>Pathogens requiring Droplet Precautions</a:t>
            </a:r>
            <a:r>
              <a:rPr lang="en-US" altLang="en-US" sz="36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:</a:t>
            </a:r>
          </a:p>
          <a:p>
            <a:pPr lvl="1" eaLnBrk="1" hangingPunct="1">
              <a:lnSpc>
                <a:spcPct val="9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altLang="en-US" sz="24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Influenza, Drug-resistant pneumococcus, pertussis, mumps and </a:t>
            </a:r>
            <a:r>
              <a:rPr lang="en-US" altLang="en-US" sz="2400" i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Neisseria meningitidis</a:t>
            </a:r>
          </a:p>
        </p:txBody>
      </p:sp>
    </p:spTree>
    <p:extLst>
      <p:ext uri="{BB962C8B-B14F-4D97-AF65-F5344CB8AC3E}">
        <p14:creationId xmlns:p14="http://schemas.microsoft.com/office/powerpoint/2010/main" val="6758733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BF7FA479-BD82-DC49-AEEE-5CCE228D9D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31737" y="857452"/>
            <a:ext cx="7238715" cy="1136240"/>
          </a:xfrm>
        </p:spPr>
        <p:txBody>
          <a:bodyPr/>
          <a:lstStyle/>
          <a:p>
            <a:pPr eaLnBrk="1" hangingPunct="1"/>
            <a:r>
              <a:rPr lang="en-US" altLang="en-US" sz="5400" b="1" dirty="0">
                <a:ea typeface="ＭＳ Ｐゴシック" panose="020B0600070205080204" pitchFamily="34" charset="-128"/>
              </a:rPr>
              <a:t>Contact Precautions</a:t>
            </a:r>
          </a:p>
        </p:txBody>
      </p:sp>
      <p:sp>
        <p:nvSpPr>
          <p:cNvPr id="32770" name="Rectangle 3">
            <a:extLst>
              <a:ext uri="{FF2B5EF4-FFF2-40B4-BE49-F238E27FC236}">
                <a16:creationId xmlns:a16="http://schemas.microsoft.com/office/drawing/2014/main" id="{E1D45B82-4824-A94E-B3A8-3B016E988A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66575" y="2495862"/>
            <a:ext cx="9501293" cy="37338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Indicated for diseases spread by contact with intact skin or surfaces.</a:t>
            </a:r>
          </a:p>
          <a:p>
            <a:pPr eaLnBrk="1" hangingPunct="1"/>
            <a:r>
              <a:rPr lang="en-US" altLang="en-US" sz="36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Must wear gloves when </a:t>
            </a:r>
            <a:r>
              <a:rPr lang="en-US" altLang="en-US" sz="3600" u="sng" dirty="0">
                <a:solidFill>
                  <a:schemeClr val="tx2"/>
                </a:solidFill>
                <a:ea typeface="ＭＳ Ｐゴシック" panose="020B0600070205080204" pitchFamily="34" charset="-128"/>
              </a:rPr>
              <a:t>entering</a:t>
            </a:r>
            <a:r>
              <a:rPr lang="en-US" altLang="en-US" sz="36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 room.</a:t>
            </a:r>
          </a:p>
          <a:p>
            <a:pPr eaLnBrk="1" hangingPunct="1"/>
            <a:r>
              <a:rPr lang="en-US" altLang="en-US" sz="36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Wash hands before and after wearing gloves.</a:t>
            </a:r>
          </a:p>
        </p:txBody>
      </p:sp>
    </p:spTree>
    <p:extLst>
      <p:ext uri="{BB962C8B-B14F-4D97-AF65-F5344CB8AC3E}">
        <p14:creationId xmlns:p14="http://schemas.microsoft.com/office/powerpoint/2010/main" val="23673275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BB0BBA31-CCB3-FE4A-9CC8-72B72039B7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71075" y="427219"/>
            <a:ext cx="7964774" cy="1066800"/>
          </a:xfrm>
        </p:spPr>
        <p:txBody>
          <a:bodyPr/>
          <a:lstStyle/>
          <a:p>
            <a:pPr eaLnBrk="1" hangingPunct="1"/>
            <a:r>
              <a:rPr lang="en-US" altLang="en-US" sz="5400" b="1" dirty="0">
                <a:ea typeface="ＭＳ Ｐゴシック" panose="020B0600070205080204" pitchFamily="34" charset="-128"/>
              </a:rPr>
              <a:t>Universal Precautions</a:t>
            </a:r>
          </a:p>
        </p:txBody>
      </p:sp>
      <p:sp>
        <p:nvSpPr>
          <p:cNvPr id="34818" name="Rectangle 3">
            <a:extLst>
              <a:ext uri="{FF2B5EF4-FFF2-40B4-BE49-F238E27FC236}">
                <a16:creationId xmlns:a16="http://schemas.microsoft.com/office/drawing/2014/main" id="{F9A8B4EE-01A9-7E47-B3D3-FF6D14095F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29193" y="1637674"/>
            <a:ext cx="9848538" cy="474813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2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All patients are potentially infectious.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2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Good hand hygiene is the key to reducing nosocomial infections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2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Wash before and after patient contact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2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Wear gloves, a mask, eye protection, face shield and gown when contact with blood or </a:t>
            </a:r>
            <a:r>
              <a:rPr lang="en-US" altLang="en-US" sz="3200" dirty="0">
                <a:ea typeface="ＭＳ Ｐゴシック" panose="020B0600070205080204" pitchFamily="34" charset="-128"/>
              </a:rPr>
              <a:t>other potentially infectious material (OPIM). </a:t>
            </a:r>
            <a:endParaRPr lang="en-US" altLang="en-US" sz="3200" dirty="0">
              <a:solidFill>
                <a:schemeClr val="tx2"/>
              </a:solidFill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(a more detailed description can be found at: </a:t>
            </a:r>
            <a:r>
              <a:rPr lang="en-US" altLang="en-US" sz="2400" dirty="0">
                <a:solidFill>
                  <a:schemeClr val="accent1"/>
                </a:solidFill>
                <a:ea typeface="ＭＳ Ｐゴシック" panose="020B0600070205080204" pitchFamily="34" charset="-128"/>
                <a:hlinkClick r:id="rId3"/>
              </a:rPr>
              <a:t>http://www.cdc.gov/hicpac/pdf/isolation/Isolation2007.pdf</a:t>
            </a:r>
            <a:r>
              <a:rPr lang="en-US" altLang="en-US" sz="2400" dirty="0">
                <a:solidFill>
                  <a:schemeClr val="accent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400" dirty="0">
                <a:ea typeface="ＭＳ Ｐゴシック" panose="020B0600070205080204" pitchFamily="34" charset="-128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990230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09BFE138-D7C8-AC46-85D7-F5D22F946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6929" y="669561"/>
            <a:ext cx="7158037" cy="914400"/>
          </a:xfrm>
        </p:spPr>
        <p:txBody>
          <a:bodyPr/>
          <a:lstStyle/>
          <a:p>
            <a:r>
              <a:rPr lang="en-US" altLang="en-US" sz="5400" b="1" dirty="0">
                <a:ea typeface="ＭＳ Ｐゴシック" panose="020B0600070205080204" pitchFamily="34" charset="-128"/>
              </a:rPr>
              <a:t>Universal Precautions</a:t>
            </a:r>
          </a:p>
        </p:txBody>
      </p:sp>
      <p:sp>
        <p:nvSpPr>
          <p:cNvPr id="36866" name="Content Placeholder 2">
            <a:extLst>
              <a:ext uri="{FF2B5EF4-FFF2-40B4-BE49-F238E27FC236}">
                <a16:creationId xmlns:a16="http://schemas.microsoft.com/office/drawing/2014/main" id="{F0DB4FDB-D8F4-784F-A8EB-9A9C60559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4007" y="1828799"/>
            <a:ext cx="9323882" cy="4676931"/>
          </a:xfrm>
        </p:spPr>
        <p:txBody>
          <a:bodyPr>
            <a:normAutofit fontScale="92500"/>
          </a:bodyPr>
          <a:lstStyle/>
          <a:p>
            <a:r>
              <a:rPr lang="en-US" altLang="en-US" sz="3600" dirty="0">
                <a:ea typeface="ＭＳ Ｐゴシック" panose="020B0600070205080204" pitchFamily="34" charset="-128"/>
              </a:rPr>
              <a:t>When you are close to, or are handling, blood, bodily fluid, bodily tissue, mucous membranes, or area of open skin, you must use PPE.  </a:t>
            </a:r>
          </a:p>
          <a:p>
            <a:r>
              <a:rPr lang="en-US" altLang="en-US" sz="3600" dirty="0">
                <a:ea typeface="ＭＳ Ｐゴシック" panose="020B0600070205080204" pitchFamily="34" charset="-128"/>
              </a:rPr>
              <a:t>Types of Personal Protective Equipment (PPE):</a:t>
            </a:r>
          </a:p>
          <a:p>
            <a:pPr lvl="2"/>
            <a:r>
              <a:rPr lang="en-US" altLang="en-US" sz="2800" dirty="0">
                <a:ea typeface="ＭＳ Ｐゴシック" panose="020B0600070205080204" pitchFamily="34" charset="-128"/>
              </a:rPr>
              <a:t>Gloves</a:t>
            </a:r>
          </a:p>
          <a:p>
            <a:pPr lvl="2"/>
            <a:r>
              <a:rPr lang="en-US" altLang="en-US" sz="2800" dirty="0">
                <a:ea typeface="ＭＳ Ｐゴシック" panose="020B0600070205080204" pitchFamily="34" charset="-128"/>
              </a:rPr>
              <a:t>Mask and goggles</a:t>
            </a:r>
          </a:p>
          <a:p>
            <a:pPr lvl="2"/>
            <a:r>
              <a:rPr lang="en-US" altLang="en-US" sz="2800" dirty="0">
                <a:ea typeface="ＭＳ Ｐゴシック" panose="020B0600070205080204" pitchFamily="34" charset="-128"/>
              </a:rPr>
              <a:t>Aprons, gowns, and shoe covers</a:t>
            </a:r>
          </a:p>
        </p:txBody>
      </p:sp>
    </p:spTree>
    <p:extLst>
      <p:ext uri="{BB962C8B-B14F-4D97-AF65-F5344CB8AC3E}">
        <p14:creationId xmlns:p14="http://schemas.microsoft.com/office/powerpoint/2010/main" val="2157124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00A8A-2CD8-F544-9A8C-20EBF7153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094" y="1273228"/>
            <a:ext cx="4258689" cy="1518741"/>
          </a:xfrm>
        </p:spPr>
        <p:txBody>
          <a:bodyPr/>
          <a:lstStyle/>
          <a:p>
            <a:r>
              <a:rPr lang="en-US" sz="4400" b="1" dirty="0"/>
              <a:t>Putting on PPE (Donning)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F48D5E7-FF71-F841-8328-D7B5F1D4C6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03511" y="151258"/>
            <a:ext cx="4634967" cy="6556112"/>
          </a:xfrm>
        </p:spPr>
      </p:pic>
    </p:spTree>
    <p:extLst>
      <p:ext uri="{BB962C8B-B14F-4D97-AF65-F5344CB8AC3E}">
        <p14:creationId xmlns:p14="http://schemas.microsoft.com/office/powerpoint/2010/main" val="41033985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F25B5-D760-4946-B502-E3703DBA0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79" y="966866"/>
            <a:ext cx="4274832" cy="1641423"/>
          </a:xfrm>
        </p:spPr>
        <p:txBody>
          <a:bodyPr/>
          <a:lstStyle/>
          <a:p>
            <a:r>
              <a:rPr lang="en-US" sz="4800" b="1" dirty="0"/>
              <a:t>Taking Off PPE (Doffing)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0D0C7BF-B0E6-2A4C-849D-93392392C4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07880" y="205568"/>
            <a:ext cx="4880697" cy="6566119"/>
          </a:xfrm>
        </p:spPr>
      </p:pic>
    </p:spTree>
    <p:extLst>
      <p:ext uri="{BB962C8B-B14F-4D97-AF65-F5344CB8AC3E}">
        <p14:creationId xmlns:p14="http://schemas.microsoft.com/office/powerpoint/2010/main" val="10666014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96920-C7C7-DC4D-9D66-9AD7CD3D9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127" y="1158988"/>
            <a:ext cx="4384706" cy="1785179"/>
          </a:xfrm>
        </p:spPr>
        <p:txBody>
          <a:bodyPr/>
          <a:lstStyle/>
          <a:p>
            <a:pPr algn="ctr"/>
            <a:r>
              <a:rPr lang="en-US" sz="5400" b="1" dirty="0"/>
              <a:t>COVID-19 PPE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8154ECC-32D9-D244-A30A-FF7DA355B1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72920" y="104931"/>
            <a:ext cx="4670687" cy="6609613"/>
          </a:xfrm>
        </p:spPr>
      </p:pic>
    </p:spTree>
    <p:extLst>
      <p:ext uri="{BB962C8B-B14F-4D97-AF65-F5344CB8AC3E}">
        <p14:creationId xmlns:p14="http://schemas.microsoft.com/office/powerpoint/2010/main" val="42626747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E691A-57B7-1849-B616-C08EB4AD1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4159" y="609600"/>
            <a:ext cx="7585996" cy="941367"/>
          </a:xfrm>
        </p:spPr>
        <p:txBody>
          <a:bodyPr/>
          <a:lstStyle/>
          <a:p>
            <a:r>
              <a:rPr lang="en-US" sz="5400" b="1" dirty="0"/>
              <a:t>Sterile Gown and Glove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EC3AC-4F68-1340-9F91-3C04FC2897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6672" y="1768840"/>
            <a:ext cx="9616273" cy="4479560"/>
          </a:xfrm>
        </p:spPr>
        <p:txBody>
          <a:bodyPr>
            <a:normAutofit/>
          </a:bodyPr>
          <a:lstStyle/>
          <a:p>
            <a:r>
              <a:rPr lang="en-US" sz="2400" dirty="0"/>
              <a:t>Appropriate attire – supports cleanliness and promotes patient and healthcare professionals from microbial shedding.  </a:t>
            </a:r>
          </a:p>
          <a:p>
            <a:r>
              <a:rPr lang="en-US" sz="2400" dirty="0"/>
              <a:t>Sterile attire consist of the following:</a:t>
            </a:r>
          </a:p>
          <a:p>
            <a:pPr lvl="1"/>
            <a:r>
              <a:rPr lang="en-US" sz="2000" dirty="0"/>
              <a:t>Head covering – cover all hair and scalp</a:t>
            </a:r>
          </a:p>
          <a:p>
            <a:pPr lvl="1"/>
            <a:r>
              <a:rPr lang="en-US" sz="2000" dirty="0"/>
              <a:t>Surgical mask – fully cover the mouth and nose</a:t>
            </a:r>
          </a:p>
          <a:p>
            <a:pPr lvl="1"/>
            <a:r>
              <a:rPr lang="en-US" sz="2000" dirty="0"/>
              <a:t>Shoe covering – spills and splash</a:t>
            </a:r>
          </a:p>
          <a:p>
            <a:pPr lvl="1"/>
            <a:r>
              <a:rPr lang="en-US" sz="2000" dirty="0"/>
              <a:t>Eye covering – goggles or face-shield</a:t>
            </a:r>
          </a:p>
          <a:p>
            <a:pPr lvl="1"/>
            <a:r>
              <a:rPr lang="en-US" sz="2000" dirty="0"/>
              <a:t>Sterile gown - minimal lint and fits comfortably</a:t>
            </a:r>
          </a:p>
          <a:p>
            <a:pPr lvl="1"/>
            <a:r>
              <a:rPr lang="en-US" sz="2000" dirty="0"/>
              <a:t>Sterile gloves – wear over gown cuffs 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99146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04DC47B0-C465-2C4F-9159-1A488013CB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6051" y="607283"/>
            <a:ext cx="7239000" cy="1417638"/>
          </a:xfrm>
        </p:spPr>
        <p:txBody>
          <a:bodyPr/>
          <a:lstStyle/>
          <a:p>
            <a:pPr eaLnBrk="1" hangingPunct="1"/>
            <a:r>
              <a:rPr lang="en-US" altLang="en-US" sz="5400" b="1" dirty="0">
                <a:ea typeface="ＭＳ Ｐゴシック" panose="020B0600070205080204" pitchFamily="34" charset="-128"/>
              </a:rPr>
              <a:t>Nosocomial Infections</a:t>
            </a:r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A8BC0738-7051-EB4B-8BA6-E45142549A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64104" y="2459636"/>
            <a:ext cx="8922895" cy="3326567"/>
          </a:xfrm>
        </p:spPr>
        <p:txBody>
          <a:bodyPr/>
          <a:lstStyle/>
          <a:p>
            <a:pPr eaLnBrk="1" hangingPunct="1"/>
            <a:r>
              <a:rPr lang="en-US" altLang="en-US" sz="4400" b="1" u="sng" dirty="0">
                <a:solidFill>
                  <a:schemeClr val="accent1"/>
                </a:solidFill>
                <a:ea typeface="ＭＳ Ｐゴシック" panose="020B0600070205080204" pitchFamily="34" charset="-128"/>
              </a:rPr>
              <a:t>Impact</a:t>
            </a:r>
            <a:r>
              <a:rPr lang="en-US" altLang="en-US" sz="4000" b="1" u="sng" dirty="0">
                <a:solidFill>
                  <a:schemeClr val="accent1"/>
                </a:solidFill>
                <a:ea typeface="ＭＳ Ｐゴシック" panose="020B0600070205080204" pitchFamily="34" charset="-128"/>
              </a:rPr>
              <a:t> </a:t>
            </a:r>
          </a:p>
          <a:p>
            <a:pPr lvl="1" eaLnBrk="1" hangingPunct="1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altLang="en-US" sz="36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Estimated 1.7 million patients/year</a:t>
            </a:r>
          </a:p>
          <a:p>
            <a:pPr lvl="1" eaLnBrk="1" hangingPunct="1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altLang="en-US" sz="36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99,000 Deaths/year</a:t>
            </a:r>
          </a:p>
          <a:p>
            <a:pPr lvl="1" eaLnBrk="1" hangingPunct="1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altLang="en-US" sz="36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Cost 28-45 Billion Dollars (2009)</a:t>
            </a:r>
          </a:p>
        </p:txBody>
      </p:sp>
    </p:spTree>
    <p:extLst>
      <p:ext uri="{BB962C8B-B14F-4D97-AF65-F5344CB8AC3E}">
        <p14:creationId xmlns:p14="http://schemas.microsoft.com/office/powerpoint/2010/main" val="3480350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6B89E674-54E9-9E43-AFA3-B964E0C868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78736" y="457200"/>
            <a:ext cx="6434528" cy="1036638"/>
          </a:xfrm>
        </p:spPr>
        <p:txBody>
          <a:bodyPr/>
          <a:lstStyle/>
          <a:p>
            <a:pPr eaLnBrk="1" hangingPunct="1"/>
            <a:r>
              <a:rPr lang="en-US" altLang="en-US" sz="5400" b="1" dirty="0">
                <a:ea typeface="ＭＳ Ｐゴシック" panose="020B0600070205080204" pitchFamily="34" charset="-128"/>
              </a:rPr>
              <a:t>Hand Hygiene</a:t>
            </a:r>
          </a:p>
        </p:txBody>
      </p:sp>
      <p:sp>
        <p:nvSpPr>
          <p:cNvPr id="18434" name="Rectangle 3">
            <a:extLst>
              <a:ext uri="{FF2B5EF4-FFF2-40B4-BE49-F238E27FC236}">
                <a16:creationId xmlns:a16="http://schemas.microsoft.com/office/drawing/2014/main" id="{34466EA6-D84E-C247-8C46-2C99B9C838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64105" y="2355954"/>
            <a:ext cx="8874177" cy="3610131"/>
          </a:xfrm>
        </p:spPr>
        <p:txBody>
          <a:bodyPr/>
          <a:lstStyle/>
          <a:p>
            <a:pPr eaLnBrk="1" hangingPunct="1">
              <a:buSzPct val="110000"/>
              <a:buFont typeface="Wingdings" pitchFamily="2" charset="2"/>
              <a:buChar char="§"/>
            </a:pPr>
            <a:r>
              <a:rPr lang="en-US" altLang="en-US" sz="36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GOOD HAND HYGIENE CAN PREVENT NOSOCOMIAL INFECTIONS</a:t>
            </a:r>
          </a:p>
          <a:p>
            <a:pPr eaLnBrk="1" hangingPunct="1">
              <a:buSzPct val="110000"/>
              <a:buFont typeface="Wingdings" pitchFamily="2" charset="2"/>
              <a:buChar char="§"/>
            </a:pPr>
            <a:r>
              <a:rPr lang="en-US" altLang="en-US" sz="36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35% OF NOSOCOMIAL INFECTIONS ARE</a:t>
            </a:r>
            <a:r>
              <a:rPr lang="en-US" altLang="en-US" sz="3600" dirty="0">
                <a:solidFill>
                  <a:srgbClr val="FFCC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36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PREVENTABLE!!!!</a:t>
            </a:r>
          </a:p>
          <a:p>
            <a:pPr eaLnBrk="1" hangingPunct="1">
              <a:buSzPct val="110000"/>
              <a:buFont typeface="Wingdings" pitchFamily="2" charset="2"/>
              <a:buChar char="§"/>
            </a:pPr>
            <a:r>
              <a:rPr lang="en-US" altLang="en-US" sz="36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WASH A MINIMUM OF 20 SECONDS</a:t>
            </a:r>
          </a:p>
        </p:txBody>
      </p:sp>
    </p:spTree>
    <p:extLst>
      <p:ext uri="{BB962C8B-B14F-4D97-AF65-F5344CB8AC3E}">
        <p14:creationId xmlns:p14="http://schemas.microsoft.com/office/powerpoint/2010/main" val="367943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561F2-E44A-2E4A-AE7E-0DAEFCFCF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669" y="647589"/>
            <a:ext cx="5215043" cy="972315"/>
          </a:xfrm>
        </p:spPr>
        <p:txBody>
          <a:bodyPr/>
          <a:lstStyle/>
          <a:p>
            <a:r>
              <a:rPr lang="en-US" sz="5400" b="1" dirty="0"/>
              <a:t>Handwashing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0518D56-9721-F94B-8E72-BA9236BCD1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01587" y="121332"/>
            <a:ext cx="4695135" cy="6641221"/>
          </a:xfrm>
        </p:spPr>
      </p:pic>
    </p:spTree>
    <p:extLst>
      <p:ext uri="{BB962C8B-B14F-4D97-AF65-F5344CB8AC3E}">
        <p14:creationId xmlns:p14="http://schemas.microsoft.com/office/powerpoint/2010/main" val="4165618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CEB1A-A117-614C-AF03-80570ACB8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err="1"/>
              <a:t>Handrub</a:t>
            </a:r>
            <a:endParaRPr lang="en-US" sz="5400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CBC8ECE-FF41-9949-982E-EA16E679A8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48472" y="209621"/>
            <a:ext cx="4560026" cy="6450109"/>
          </a:xfrm>
        </p:spPr>
      </p:pic>
    </p:spTree>
    <p:extLst>
      <p:ext uri="{BB962C8B-B14F-4D97-AF65-F5344CB8AC3E}">
        <p14:creationId xmlns:p14="http://schemas.microsoft.com/office/powerpoint/2010/main" val="2914299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56DC1573-8032-F545-AB93-B239D65683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3177" y="776392"/>
            <a:ext cx="8197122" cy="1112369"/>
          </a:xfrm>
        </p:spPr>
        <p:txBody>
          <a:bodyPr/>
          <a:lstStyle/>
          <a:p>
            <a:pPr eaLnBrk="1" hangingPunct="1"/>
            <a:r>
              <a:rPr lang="en-US" altLang="en-US" sz="5400" b="1" dirty="0">
                <a:ea typeface="ＭＳ Ｐゴシック" panose="020B0600070205080204" pitchFamily="34" charset="-128"/>
              </a:rPr>
              <a:t>Risk Factors for Infection </a:t>
            </a:r>
          </a:p>
        </p:txBody>
      </p:sp>
      <p:sp>
        <p:nvSpPr>
          <p:cNvPr id="19458" name="Rectangle 3">
            <a:extLst>
              <a:ext uri="{FF2B5EF4-FFF2-40B4-BE49-F238E27FC236}">
                <a16:creationId xmlns:a16="http://schemas.microsoft.com/office/drawing/2014/main" id="{E8A2263C-7729-284C-B6C6-FCA5214BE2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08878" y="2184816"/>
            <a:ext cx="8425721" cy="3886200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IV</a:t>
            </a:r>
            <a:r>
              <a:rPr lang="ja-JP" altLang="en-US" sz="4000">
                <a:solidFill>
                  <a:schemeClr val="tx2"/>
                </a:solidFill>
                <a:ea typeface="ＭＳ Ｐゴシック" panose="020B0600070205080204" pitchFamily="34" charset="-128"/>
              </a:rPr>
              <a:t>’</a:t>
            </a:r>
            <a:r>
              <a:rPr lang="en-US" altLang="ja-JP" sz="40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s</a:t>
            </a:r>
          </a:p>
          <a:p>
            <a:pPr eaLnBrk="1" hangingPunct="1"/>
            <a:r>
              <a:rPr lang="en-US" altLang="en-US" sz="40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Foley Catheters</a:t>
            </a:r>
          </a:p>
          <a:p>
            <a:pPr eaLnBrk="1" hangingPunct="1"/>
            <a:r>
              <a:rPr lang="en-US" altLang="en-US" sz="40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Endotracheal tubes (ETT)</a:t>
            </a:r>
          </a:p>
          <a:p>
            <a:pPr eaLnBrk="1" hangingPunct="1"/>
            <a:r>
              <a:rPr lang="en-US" altLang="en-US" sz="40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Central Lines</a:t>
            </a:r>
          </a:p>
          <a:p>
            <a:pPr eaLnBrk="1" hangingPunct="1"/>
            <a:r>
              <a:rPr lang="en-US" altLang="en-US" sz="40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Wounds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4000" dirty="0">
              <a:solidFill>
                <a:schemeClr val="tx2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41734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3E4F4E20-9C64-FB4F-98E4-7F652CEDD3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4556" y="1150910"/>
            <a:ext cx="10253272" cy="1097614"/>
          </a:xfrm>
        </p:spPr>
        <p:txBody>
          <a:bodyPr/>
          <a:lstStyle/>
          <a:p>
            <a:pPr eaLnBrk="1" hangingPunct="1"/>
            <a:r>
              <a:rPr lang="en-US" altLang="en-US" sz="5400" b="1" dirty="0">
                <a:ea typeface="ＭＳ Ｐゴシック" panose="020B0600070205080204" pitchFamily="34" charset="-128"/>
              </a:rPr>
              <a:t>Common Nosocomial Infections</a:t>
            </a:r>
          </a:p>
        </p:txBody>
      </p:sp>
      <p:sp>
        <p:nvSpPr>
          <p:cNvPr id="20482" name="Rectangle 3">
            <a:extLst>
              <a:ext uri="{FF2B5EF4-FFF2-40B4-BE49-F238E27FC236}">
                <a16:creationId xmlns:a16="http://schemas.microsoft.com/office/drawing/2014/main" id="{1BFBE4EE-14E2-6947-8357-41A023A9BF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11610" y="2447253"/>
            <a:ext cx="8768779" cy="3352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Urinary Tract Infection (32%)</a:t>
            </a:r>
          </a:p>
          <a:p>
            <a:pPr eaLnBrk="1" hangingPunct="1"/>
            <a:r>
              <a:rPr lang="en-US" altLang="en-US" sz="40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Surgical Site Infection (15-19%)</a:t>
            </a:r>
          </a:p>
          <a:p>
            <a:pPr eaLnBrk="1" hangingPunct="1"/>
            <a:r>
              <a:rPr lang="en-US" altLang="en-US" sz="40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Pneumonia (15%) </a:t>
            </a:r>
          </a:p>
          <a:p>
            <a:pPr eaLnBrk="1" hangingPunct="1"/>
            <a:r>
              <a:rPr lang="en-US" altLang="en-US" sz="40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Blood Stream Infection (5%) </a:t>
            </a:r>
          </a:p>
        </p:txBody>
      </p:sp>
    </p:spTree>
    <p:extLst>
      <p:ext uri="{BB962C8B-B14F-4D97-AF65-F5344CB8AC3E}">
        <p14:creationId xmlns:p14="http://schemas.microsoft.com/office/powerpoint/2010/main" val="1687492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3B3515FD-D5EE-F649-886E-D9E60D7AA9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67963" y="504470"/>
            <a:ext cx="6714059" cy="1099478"/>
          </a:xfrm>
        </p:spPr>
        <p:txBody>
          <a:bodyPr/>
          <a:lstStyle/>
          <a:p>
            <a:pPr eaLnBrk="1" hangingPunct="1"/>
            <a:r>
              <a:rPr lang="en-US" altLang="en-US" sz="5400" b="1" dirty="0">
                <a:ea typeface="ＭＳ Ｐゴシック" panose="020B0600070205080204" pitchFamily="34" charset="-128"/>
              </a:rPr>
              <a:t>Nosocomial UTI</a:t>
            </a:r>
          </a:p>
        </p:txBody>
      </p:sp>
      <p:sp>
        <p:nvSpPr>
          <p:cNvPr id="21506" name="Rectangle 3">
            <a:extLst>
              <a:ext uri="{FF2B5EF4-FFF2-40B4-BE49-F238E27FC236}">
                <a16:creationId xmlns:a16="http://schemas.microsoft.com/office/drawing/2014/main" id="{02ED4AA7-59E2-9044-A7D9-F23C9CCF69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43985" y="1781530"/>
            <a:ext cx="8362013" cy="4572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6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80% associated w/urinary catheters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6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Common Organisms</a:t>
            </a:r>
          </a:p>
          <a:p>
            <a:pPr lvl="1" eaLnBrk="1" hangingPunct="1">
              <a:lnSpc>
                <a:spcPct val="90000"/>
              </a:lnSpc>
              <a:buClr>
                <a:schemeClr val="accent1"/>
              </a:buClr>
            </a:pPr>
            <a:r>
              <a:rPr lang="en-US" altLang="en-US" sz="3600" i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E. coli</a:t>
            </a:r>
          </a:p>
          <a:p>
            <a:pPr lvl="1" eaLnBrk="1" hangingPunct="1">
              <a:lnSpc>
                <a:spcPct val="90000"/>
              </a:lnSpc>
              <a:buClr>
                <a:schemeClr val="accent1"/>
              </a:buClr>
            </a:pPr>
            <a:r>
              <a:rPr lang="en-US" altLang="en-US" sz="36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Enterococcus species</a:t>
            </a:r>
            <a:r>
              <a:rPr lang="en-US" altLang="en-US" sz="3600" dirty="0">
                <a:solidFill>
                  <a:srgbClr val="FFCC00"/>
                </a:solidFill>
                <a:ea typeface="ＭＳ Ｐゴシック" panose="020B0600070205080204" pitchFamily="34" charset="-128"/>
              </a:rPr>
              <a:t>*</a:t>
            </a:r>
          </a:p>
          <a:p>
            <a:pPr lvl="1" eaLnBrk="1" hangingPunct="1">
              <a:lnSpc>
                <a:spcPct val="90000"/>
              </a:lnSpc>
              <a:buClr>
                <a:schemeClr val="accent1"/>
              </a:buClr>
            </a:pPr>
            <a:r>
              <a:rPr lang="en-US" altLang="en-US" sz="3600" i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Pseudomonas aeruginosa</a:t>
            </a:r>
            <a:r>
              <a:rPr lang="en-US" altLang="en-US" sz="3600" dirty="0">
                <a:solidFill>
                  <a:srgbClr val="FFCC00"/>
                </a:solidFill>
                <a:ea typeface="ＭＳ Ｐゴシック" panose="020B0600070205080204" pitchFamily="34" charset="-128"/>
              </a:rPr>
              <a:t>*</a:t>
            </a:r>
          </a:p>
          <a:p>
            <a:pPr lvl="1" eaLnBrk="1" hangingPunct="1">
              <a:lnSpc>
                <a:spcPct val="90000"/>
              </a:lnSpc>
              <a:buClr>
                <a:schemeClr val="accent1"/>
              </a:buClr>
            </a:pPr>
            <a:r>
              <a:rPr lang="en-US" altLang="en-US" sz="3600" i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Candida </a:t>
            </a:r>
            <a:r>
              <a:rPr lang="en-US" altLang="en-US" sz="3600" i="1" dirty="0" err="1">
                <a:solidFill>
                  <a:schemeClr val="tx2"/>
                </a:solidFill>
                <a:ea typeface="ＭＳ Ｐゴシック" panose="020B0600070205080204" pitchFamily="34" charset="-128"/>
              </a:rPr>
              <a:t>albicans</a:t>
            </a:r>
            <a:endParaRPr lang="en-US" altLang="en-US" sz="3600" i="1" dirty="0">
              <a:solidFill>
                <a:schemeClr val="tx2"/>
              </a:solidFill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000" dirty="0">
                <a:solidFill>
                  <a:srgbClr val="FFCC00"/>
                </a:solidFill>
                <a:ea typeface="ＭＳ Ｐゴシック" panose="020B0600070205080204" pitchFamily="34" charset="-128"/>
              </a:rPr>
              <a:t>*</a:t>
            </a:r>
            <a:r>
              <a:rPr lang="en-US" altLang="en-US" sz="20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 Antibiotic resistance may lead to increased morbidity</a:t>
            </a:r>
          </a:p>
        </p:txBody>
      </p:sp>
    </p:spTree>
    <p:extLst>
      <p:ext uri="{BB962C8B-B14F-4D97-AF65-F5344CB8AC3E}">
        <p14:creationId xmlns:p14="http://schemas.microsoft.com/office/powerpoint/2010/main" val="23170734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{C31211C4-BCE4-C840-9089-B5821BF20847}tf10001062</Template>
  <TotalTime>539</TotalTime>
  <Words>790</Words>
  <Application>Microsoft Macintosh PowerPoint</Application>
  <PresentationFormat>Widescreen</PresentationFormat>
  <Paragraphs>137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ＭＳ Ｐゴシック</vt:lpstr>
      <vt:lpstr>Calibri</vt:lpstr>
      <vt:lpstr>Calisto MT</vt:lpstr>
      <vt:lpstr>Cambria</vt:lpstr>
      <vt:lpstr>Wingdings</vt:lpstr>
      <vt:lpstr>Wingdings 3</vt:lpstr>
      <vt:lpstr>Ion</vt:lpstr>
      <vt:lpstr>CSI 101 Skills Lab 3</vt:lpstr>
      <vt:lpstr>Nosocomial Infection</vt:lpstr>
      <vt:lpstr>Nosocomial Infections</vt:lpstr>
      <vt:lpstr>Hand Hygiene</vt:lpstr>
      <vt:lpstr>Handwashing</vt:lpstr>
      <vt:lpstr>Handrub</vt:lpstr>
      <vt:lpstr>Risk Factors for Infection </vt:lpstr>
      <vt:lpstr>Common Nosocomial Infections</vt:lpstr>
      <vt:lpstr>Nosocomial UTI</vt:lpstr>
      <vt:lpstr>Nosocomial Pneumonia</vt:lpstr>
      <vt:lpstr>Nosocomial Blood Stream Infections</vt:lpstr>
      <vt:lpstr>Risks To the Healthcare Worker</vt:lpstr>
      <vt:lpstr>Hepatitis B, C &amp; HIV</vt:lpstr>
      <vt:lpstr>Management of Exposure</vt:lpstr>
      <vt:lpstr>Management of Exposure</vt:lpstr>
      <vt:lpstr>3 Types of Precautions</vt:lpstr>
      <vt:lpstr>Pathogens Requiring Airborne Precautions</vt:lpstr>
      <vt:lpstr>Airborne Precautions Management</vt:lpstr>
      <vt:lpstr>Pathogens Requiring Contact Precautions</vt:lpstr>
      <vt:lpstr>Droplet Precautions</vt:lpstr>
      <vt:lpstr>Contact Precautions</vt:lpstr>
      <vt:lpstr>Universal Precautions</vt:lpstr>
      <vt:lpstr>Universal Precautions</vt:lpstr>
      <vt:lpstr>Putting on PPE (Donning)</vt:lpstr>
      <vt:lpstr>Taking Off PPE (Doffing)</vt:lpstr>
      <vt:lpstr>COVID-19 PPE</vt:lpstr>
      <vt:lpstr>Sterile Gown and Glove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Daryl P Lofaso</dc:creator>
  <cp:lastModifiedBy>Lofaso, Daryl</cp:lastModifiedBy>
  <cp:revision>35</cp:revision>
  <dcterms:created xsi:type="dcterms:W3CDTF">2021-05-12T12:08:03Z</dcterms:created>
  <dcterms:modified xsi:type="dcterms:W3CDTF">2025-06-19T21:49:18Z</dcterms:modified>
</cp:coreProperties>
</file>