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9" r:id="rId1"/>
  </p:sldMasterIdLst>
  <p:notesMasterIdLst>
    <p:notesMasterId r:id="rId19"/>
  </p:notesMasterIdLst>
  <p:sldIdLst>
    <p:sldId id="256" r:id="rId2"/>
    <p:sldId id="311" r:id="rId3"/>
    <p:sldId id="259" r:id="rId4"/>
    <p:sldId id="261" r:id="rId5"/>
    <p:sldId id="265" r:id="rId6"/>
    <p:sldId id="266" r:id="rId7"/>
    <p:sldId id="258" r:id="rId8"/>
    <p:sldId id="262" r:id="rId9"/>
    <p:sldId id="263" r:id="rId10"/>
    <p:sldId id="313" r:id="rId11"/>
    <p:sldId id="312" r:id="rId12"/>
    <p:sldId id="268" r:id="rId13"/>
    <p:sldId id="264" r:id="rId14"/>
    <p:sldId id="270" r:id="rId15"/>
    <p:sldId id="272" r:id="rId16"/>
    <p:sldId id="273" r:id="rId17"/>
    <p:sldId id="274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99"/>
    <p:restoredTop sz="95631"/>
  </p:normalViewPr>
  <p:slideViewPr>
    <p:cSldViewPr snapToGrid="0" snapToObjects="1">
      <p:cViewPr varScale="1">
        <p:scale>
          <a:sx n="102" d="100"/>
          <a:sy n="102" d="100"/>
        </p:scale>
        <p:origin x="50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935637-00F6-E44D-800D-CA5339C81718}" type="datetimeFigureOut">
              <a:rPr lang="en-US" smtClean="0"/>
              <a:t>7/16/26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0BF14E-DE4D-6D41-8704-91F12FDFC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7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7/16/26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591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7/16/26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623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7/16/26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943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7/16/26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58598992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7/16/26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7645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7/16/26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4823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7/16/26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7553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7/16/26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9682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7/16/26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998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7/16/26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1814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7/16/26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261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7/16/26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965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7/16/26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201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7/16/26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310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7/16/26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813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7/16/26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191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7/16/26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900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7/16/26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8160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  <p:sldLayoutId id="2147483706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7D8D8BC6-741C-3F4B-8DD8-4609CA17326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74163" y="794479"/>
            <a:ext cx="6808033" cy="2177321"/>
          </a:xfrm>
        </p:spPr>
        <p:txBody>
          <a:bodyPr/>
          <a:lstStyle/>
          <a:p>
            <a:pPr eaLnBrk="1" hangingPunct="1"/>
            <a:r>
              <a:rPr lang="en-US" altLang="en-US" sz="6600" b="1" dirty="0">
                <a:ea typeface="ＭＳ Ｐゴシック" panose="020B0600070205080204" pitchFamily="34" charset="-128"/>
              </a:rPr>
              <a:t>CSI 102 </a:t>
            </a:r>
            <a:br>
              <a:rPr lang="en-US" altLang="en-US" sz="6600" b="1" dirty="0">
                <a:ea typeface="ＭＳ Ｐゴシック" panose="020B0600070205080204" pitchFamily="34" charset="-128"/>
              </a:rPr>
            </a:br>
            <a:r>
              <a:rPr lang="en-US" altLang="en-US" sz="6600" b="1" dirty="0">
                <a:ea typeface="ＭＳ Ｐゴシック" panose="020B0600070205080204" pitchFamily="34" charset="-128"/>
              </a:rPr>
              <a:t>Skills Lab 5</a:t>
            </a:r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D29BF83F-E979-4F45-BC9E-6E80910FC0E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44775" y="3741293"/>
            <a:ext cx="11632366" cy="1235441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5400" b="1" dirty="0">
                <a:solidFill>
                  <a:srgbClr val="92D050"/>
                </a:solidFill>
                <a:ea typeface="ＭＳ Ｐゴシック" panose="020B0600070205080204" pitchFamily="34" charset="-128"/>
              </a:rPr>
              <a:t>Emergency Assessment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38200C7-E115-4F4C-923C-0137DC1631EC}"/>
              </a:ext>
            </a:extLst>
          </p:cNvPr>
          <p:cNvSpPr txBox="1"/>
          <p:nvPr/>
        </p:nvSpPr>
        <p:spPr>
          <a:xfrm>
            <a:off x="2877527" y="5544556"/>
            <a:ext cx="6685613" cy="666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2800" baseline="30000" dirty="0">
                <a:latin typeface="Calisto MT" panose="02040603050505030304" pitchFamily="18" charset="77"/>
                <a:ea typeface="ＭＳ Ｐゴシック" panose="020B0600070205080204" pitchFamily="34" charset="-128"/>
              </a:rPr>
              <a:t>Daryl P. </a:t>
            </a:r>
            <a:r>
              <a:rPr lang="en-US" altLang="en-US" sz="2800" b="1" baseline="30000" dirty="0">
                <a:latin typeface="Calisto MT" panose="02040603050505030304" pitchFamily="18" charset="77"/>
                <a:ea typeface="ＭＳ Ｐゴシック" panose="020B0600070205080204" pitchFamily="34" charset="-128"/>
              </a:rPr>
              <a:t>L</a:t>
            </a:r>
            <a:r>
              <a:rPr lang="en-US" altLang="en-US" sz="2800" baseline="30000" dirty="0">
                <a:latin typeface="Calisto MT" panose="02040603050505030304" pitchFamily="18" charset="77"/>
                <a:ea typeface="ＭＳ Ｐゴシック" panose="020B0600070205080204" pitchFamily="34" charset="-128"/>
              </a:rPr>
              <a:t>ofaso, Ph.D., M.Ed., RRT</a:t>
            </a:r>
          </a:p>
          <a:p>
            <a:pPr algn="ctr"/>
            <a:r>
              <a:rPr lang="en-US" altLang="en-US" sz="2800" baseline="30000" dirty="0">
                <a:latin typeface="Calisto MT" panose="02040603050505030304" pitchFamily="18" charset="77"/>
                <a:ea typeface="ＭＳ Ｐゴシック" panose="020B0600070205080204" pitchFamily="34" charset="-128"/>
              </a:rPr>
              <a:t>Alicia Tate, NRP, CHSE</a:t>
            </a:r>
          </a:p>
        </p:txBody>
      </p:sp>
    </p:spTree>
    <p:extLst>
      <p:ext uri="{BB962C8B-B14F-4D97-AF65-F5344CB8AC3E}">
        <p14:creationId xmlns:p14="http://schemas.microsoft.com/office/powerpoint/2010/main" val="116163729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44C41-4DE6-5846-B6E0-CDF1B1614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0729" y="392757"/>
            <a:ext cx="8407948" cy="1400530"/>
          </a:xfrm>
        </p:spPr>
        <p:txBody>
          <a:bodyPr/>
          <a:lstStyle/>
          <a:p>
            <a:r>
              <a:rPr lang="en-US" sz="5400" b="1" dirty="0"/>
              <a:t>What is an illness script?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9BE95A-8205-B944-B61C-528BD286EF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11" y="2052918"/>
            <a:ext cx="10581521" cy="4195481"/>
          </a:xfrm>
        </p:spPr>
        <p:txBody>
          <a:bodyPr>
            <a:normAutofit/>
          </a:bodyPr>
          <a:lstStyle/>
          <a:p>
            <a:r>
              <a:rPr lang="en-US" sz="3200" dirty="0"/>
              <a:t>A network of acquired knowledge and experience about a disease, set of conditions, or symptoms – basically it’s what you know about a disease.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000" dirty="0"/>
              <a:t>Pathophysiology process/insult: What is it? What causes it?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000" dirty="0"/>
              <a:t>Predisposing factors: Who gets it?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000" dirty="0"/>
              <a:t>Clinical manifestation: What does it look like? What are the prototypical history and exam features? </a:t>
            </a:r>
          </a:p>
        </p:txBody>
      </p:sp>
    </p:spTree>
    <p:extLst>
      <p:ext uri="{BB962C8B-B14F-4D97-AF65-F5344CB8AC3E}">
        <p14:creationId xmlns:p14="http://schemas.microsoft.com/office/powerpoint/2010/main" val="4746929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D670C1-251B-444F-9C90-AAC51F3844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9768" y="452717"/>
            <a:ext cx="5793627" cy="1136240"/>
          </a:xfrm>
        </p:spPr>
        <p:txBody>
          <a:bodyPr/>
          <a:lstStyle/>
          <a:p>
            <a:r>
              <a:rPr lang="en-US" sz="5400" b="1" dirty="0"/>
              <a:t>Adult Vital Signs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024DD9-8971-9C4E-9F64-1FE6BE938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3987" y="2052919"/>
            <a:ext cx="8505866" cy="3838216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Calisto MT" panose="02040603050505030304" pitchFamily="18" charset="77"/>
              </a:rPr>
              <a:t>Pulse: 60-100/minute</a:t>
            </a:r>
          </a:p>
          <a:p>
            <a:r>
              <a:rPr lang="en-US" sz="3600" dirty="0">
                <a:latin typeface="Calisto MT" panose="02040603050505030304" pitchFamily="18" charset="77"/>
              </a:rPr>
              <a:t>Blood Pressure: &lt;120/&lt;80 mmHg</a:t>
            </a:r>
          </a:p>
          <a:p>
            <a:r>
              <a:rPr lang="en-US" sz="3600" dirty="0">
                <a:latin typeface="Calisto MT" panose="02040603050505030304" pitchFamily="18" charset="77"/>
              </a:rPr>
              <a:t>Respiration: 12-20/minute</a:t>
            </a:r>
          </a:p>
          <a:p>
            <a:r>
              <a:rPr lang="en-US" sz="3600" dirty="0">
                <a:latin typeface="Calisto MT" panose="02040603050505030304" pitchFamily="18" charset="77"/>
              </a:rPr>
              <a:t>Temperature: 98.6</a:t>
            </a:r>
            <a:r>
              <a:rPr lang="en-US" sz="3600" baseline="30000" dirty="0">
                <a:latin typeface="Calisto MT" panose="02040603050505030304" pitchFamily="18" charset="77"/>
              </a:rPr>
              <a:t>o</a:t>
            </a:r>
            <a:r>
              <a:rPr lang="en-US" sz="3600" dirty="0">
                <a:latin typeface="Calisto MT" panose="02040603050505030304" pitchFamily="18" charset="77"/>
              </a:rPr>
              <a:t>F or 37</a:t>
            </a:r>
            <a:r>
              <a:rPr lang="en-US" sz="3600" baseline="30000" dirty="0">
                <a:latin typeface="Calisto MT" panose="02040603050505030304" pitchFamily="18" charset="77"/>
              </a:rPr>
              <a:t>o</a:t>
            </a:r>
            <a:r>
              <a:rPr lang="en-US" sz="3600" dirty="0">
                <a:latin typeface="Calisto MT" panose="02040603050505030304" pitchFamily="18" charset="77"/>
              </a:rPr>
              <a:t>C</a:t>
            </a:r>
          </a:p>
          <a:p>
            <a:r>
              <a:rPr lang="en-US" sz="3600" dirty="0">
                <a:latin typeface="Calisto MT" panose="02040603050505030304" pitchFamily="18" charset="77"/>
              </a:rPr>
              <a:t>Pulse oximeter: </a:t>
            </a:r>
            <a:r>
              <a:rPr lang="en-US" sz="3600" u="sng" dirty="0">
                <a:latin typeface="Calisto MT" panose="02040603050505030304" pitchFamily="18" charset="77"/>
              </a:rPr>
              <a:t>&gt;</a:t>
            </a:r>
            <a:r>
              <a:rPr lang="en-US" sz="3600" dirty="0">
                <a:latin typeface="Calisto MT" panose="02040603050505030304" pitchFamily="18" charset="77"/>
              </a:rPr>
              <a:t> 94% saturation</a:t>
            </a:r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5463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>
          <a:xfrm>
            <a:off x="2963043" y="231749"/>
            <a:ext cx="6418313" cy="1350962"/>
          </a:xfrm>
        </p:spPr>
        <p:txBody>
          <a:bodyPr/>
          <a:lstStyle/>
          <a:p>
            <a:pPr eaLnBrk="1" hangingPunct="1"/>
            <a:r>
              <a:rPr lang="en-US" sz="5400" b="1" dirty="0">
                <a:latin typeface="Calisto MT" charset="0"/>
                <a:ea typeface="ＭＳ Ｐゴシック" charset="0"/>
                <a:cs typeface="ＭＳ Ｐゴシック" charset="0"/>
              </a:rPr>
              <a:t>Patient</a:t>
            </a:r>
            <a:r>
              <a:rPr lang="ja-JP" altLang="en-US" sz="5400" b="1">
                <a:latin typeface="Calisto MT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sz="5400" b="1" dirty="0">
                <a:latin typeface="Calisto MT" charset="0"/>
                <a:ea typeface="ＭＳ Ｐゴシック" charset="0"/>
                <a:cs typeface="ＭＳ Ｐゴシック" charset="0"/>
              </a:rPr>
              <a:t>s Condition</a:t>
            </a:r>
            <a:endParaRPr lang="en-US" sz="5400" b="1" dirty="0">
              <a:latin typeface="Calisto MT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4578" name="Rectangle 3"/>
          <p:cNvSpPr>
            <a:spLocks noGrp="1" noChangeArrowheads="1"/>
          </p:cNvSpPr>
          <p:nvPr>
            <p:ph idx="1"/>
          </p:nvPr>
        </p:nvSpPr>
        <p:spPr>
          <a:xfrm>
            <a:off x="869430" y="1981200"/>
            <a:ext cx="10133350" cy="41148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dirty="0">
                <a:latin typeface="Calisto MT" charset="0"/>
                <a:ea typeface="ＭＳ Ｐゴシック" charset="0"/>
                <a:cs typeface="ＭＳ Ｐゴシック" charset="0"/>
              </a:rPr>
              <a:t>Stable – VS within normal limits.  Pt conscious &amp; comfortable.</a:t>
            </a:r>
          </a:p>
          <a:p>
            <a:pPr eaLnBrk="1" hangingPunct="1"/>
            <a:r>
              <a:rPr lang="en-US" sz="3600" dirty="0">
                <a:latin typeface="Calisto MT" charset="0"/>
                <a:ea typeface="ＭＳ Ｐゴシック" charset="0"/>
                <a:cs typeface="ＭＳ Ｐゴシック" charset="0"/>
              </a:rPr>
              <a:t>Guarded – VS within normal limits.  Pt has some discomfort.</a:t>
            </a:r>
          </a:p>
          <a:p>
            <a:pPr eaLnBrk="1" hangingPunct="1"/>
            <a:r>
              <a:rPr lang="en-US" sz="3600" dirty="0">
                <a:latin typeface="Calisto MT" charset="0"/>
                <a:ea typeface="ＭＳ Ｐゴシック" charset="0"/>
                <a:cs typeface="ＭＳ Ｐゴシック" charset="0"/>
              </a:rPr>
              <a:t>Unstable – VS outside of normal limits.  Major complications.  Prognosis guarded.</a:t>
            </a:r>
          </a:p>
        </p:txBody>
      </p:sp>
    </p:spTree>
    <p:extLst>
      <p:ext uri="{BB962C8B-B14F-4D97-AF65-F5344CB8AC3E}">
        <p14:creationId xmlns:p14="http://schemas.microsoft.com/office/powerpoint/2010/main" val="36356588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5EAE283-578E-BA46-B434-B86263A08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9592" y="512679"/>
            <a:ext cx="7112815" cy="1076279"/>
          </a:xfrm>
        </p:spPr>
        <p:txBody>
          <a:bodyPr/>
          <a:lstStyle/>
          <a:p>
            <a:r>
              <a:rPr lang="en-US" sz="5400" b="1" dirty="0"/>
              <a:t>Universal Precautions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idx="1"/>
          </p:nvPr>
        </p:nvSpPr>
        <p:spPr>
          <a:xfrm>
            <a:off x="1244184" y="2057400"/>
            <a:ext cx="9728616" cy="4038600"/>
          </a:xfrm>
        </p:spPr>
        <p:txBody>
          <a:bodyPr/>
          <a:lstStyle/>
          <a:p>
            <a:pPr eaLnBrk="1" hangingPunct="1"/>
            <a:r>
              <a:rPr lang="en-US" sz="3600" dirty="0">
                <a:solidFill>
                  <a:schemeClr val="tx2"/>
                </a:solidFill>
                <a:latin typeface="Calisto MT" charset="0"/>
                <a:ea typeface="ＭＳ Ｐゴシック" charset="0"/>
                <a:cs typeface="ＭＳ Ｐゴシック" charset="0"/>
              </a:rPr>
              <a:t>All Patients are potentially infectious.</a:t>
            </a:r>
          </a:p>
          <a:p>
            <a:pPr eaLnBrk="1" hangingPunct="1"/>
            <a:r>
              <a:rPr lang="en-US" sz="3600" dirty="0">
                <a:solidFill>
                  <a:schemeClr val="tx2"/>
                </a:solidFill>
                <a:latin typeface="Calisto MT" charset="0"/>
                <a:ea typeface="ＭＳ Ｐゴシック" charset="0"/>
                <a:cs typeface="ＭＳ Ｐゴシック" charset="0"/>
              </a:rPr>
              <a:t>Good Hand Hygiene is the key to reducing nosocomial infections</a:t>
            </a:r>
          </a:p>
          <a:p>
            <a:pPr eaLnBrk="1" hangingPunct="1"/>
            <a:r>
              <a:rPr lang="en-US" sz="3600" dirty="0">
                <a:solidFill>
                  <a:schemeClr val="tx2"/>
                </a:solidFill>
                <a:latin typeface="Calisto MT" charset="0"/>
                <a:ea typeface="ＭＳ Ｐゴシック" charset="0"/>
                <a:cs typeface="ＭＳ Ｐゴシック" charset="0"/>
              </a:rPr>
              <a:t>Wash before and after patient contact</a:t>
            </a:r>
          </a:p>
          <a:p>
            <a:pPr eaLnBrk="1" hangingPunct="1"/>
            <a:r>
              <a:rPr lang="en-US" sz="3600" dirty="0">
                <a:solidFill>
                  <a:schemeClr val="tx2"/>
                </a:solidFill>
                <a:latin typeface="Calisto MT" charset="0"/>
                <a:ea typeface="ＭＳ Ｐゴシック" charset="0"/>
                <a:cs typeface="ＭＳ Ｐゴシック" charset="0"/>
              </a:rPr>
              <a:t>Wear a mask, eye protection, gloves and gown when needed</a:t>
            </a:r>
          </a:p>
          <a:p>
            <a:pPr eaLnBrk="1" hangingPunct="1">
              <a:buFont typeface="Wingdings" charset="0"/>
              <a:buNone/>
            </a:pPr>
            <a:endParaRPr lang="en-US" sz="3600" dirty="0">
              <a:solidFill>
                <a:schemeClr val="tx2"/>
              </a:solidFill>
              <a:latin typeface="Calisto MT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5402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/>
          </p:nvPr>
        </p:nvSpPr>
        <p:spPr>
          <a:xfrm>
            <a:off x="2245284" y="651474"/>
            <a:ext cx="7158037" cy="1274762"/>
          </a:xfrm>
        </p:spPr>
        <p:txBody>
          <a:bodyPr/>
          <a:lstStyle/>
          <a:p>
            <a:pPr algn="ctr" eaLnBrk="1" hangingPunct="1"/>
            <a:r>
              <a:rPr lang="en-US" sz="5400" b="1" dirty="0">
                <a:latin typeface="Calisto MT" charset="0"/>
                <a:ea typeface="ＭＳ Ｐゴシック" charset="0"/>
                <a:cs typeface="ＭＳ Ｐゴシック" charset="0"/>
              </a:rPr>
              <a:t>3 Types of Precautions</a:t>
            </a:r>
            <a:endParaRPr lang="en-US" sz="5400" dirty="0">
              <a:latin typeface="Calisto MT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>
          <a:xfrm>
            <a:off x="1469036" y="2514600"/>
            <a:ext cx="8665565" cy="2537085"/>
          </a:xfrm>
        </p:spPr>
        <p:txBody>
          <a:bodyPr/>
          <a:lstStyle/>
          <a:p>
            <a:pPr eaLnBrk="1" hangingPunct="1"/>
            <a:r>
              <a:rPr lang="en-US" sz="4000" dirty="0">
                <a:latin typeface="Calisto MT" charset="0"/>
                <a:ea typeface="ＭＳ Ｐゴシック" charset="0"/>
                <a:cs typeface="ＭＳ Ｐゴシック" charset="0"/>
              </a:rPr>
              <a:t>Airborne</a:t>
            </a:r>
          </a:p>
          <a:p>
            <a:pPr eaLnBrk="1" hangingPunct="1"/>
            <a:r>
              <a:rPr lang="en-US" sz="4000" dirty="0">
                <a:latin typeface="Calisto MT" charset="0"/>
                <a:ea typeface="ＭＳ Ｐゴシック" charset="0"/>
                <a:cs typeface="ＭＳ Ｐゴシック" charset="0"/>
              </a:rPr>
              <a:t>Droplet</a:t>
            </a:r>
          </a:p>
          <a:p>
            <a:pPr eaLnBrk="1" hangingPunct="1"/>
            <a:r>
              <a:rPr lang="en-US" sz="4000" dirty="0">
                <a:latin typeface="Calisto MT" charset="0"/>
                <a:ea typeface="ＭＳ Ｐゴシック" charset="0"/>
                <a:cs typeface="ＭＳ Ｐゴシック" charset="0"/>
              </a:rPr>
              <a:t>Contact</a:t>
            </a:r>
          </a:p>
        </p:txBody>
      </p:sp>
    </p:spTree>
    <p:extLst>
      <p:ext uri="{BB962C8B-B14F-4D97-AF65-F5344CB8AC3E}">
        <p14:creationId xmlns:p14="http://schemas.microsoft.com/office/powerpoint/2010/main" val="37337386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title"/>
          </p:nvPr>
        </p:nvSpPr>
        <p:spPr>
          <a:xfrm>
            <a:off x="2946816" y="502170"/>
            <a:ext cx="6679367" cy="1752600"/>
          </a:xfrm>
        </p:spPr>
        <p:txBody>
          <a:bodyPr/>
          <a:lstStyle/>
          <a:p>
            <a:pPr eaLnBrk="1" hangingPunct="1"/>
            <a:r>
              <a:rPr lang="en-US" sz="5400" b="1" dirty="0">
                <a:latin typeface="Calisto MT" charset="0"/>
                <a:ea typeface="ＭＳ Ｐゴシック" charset="0"/>
                <a:cs typeface="ＭＳ Ｐゴシック" charset="0"/>
              </a:rPr>
              <a:t>Pathogens Requiring Airborne Precautions</a:t>
            </a:r>
          </a:p>
        </p:txBody>
      </p:sp>
      <p:sp>
        <p:nvSpPr>
          <p:cNvPr id="27650" name="Rectangle 3"/>
          <p:cNvSpPr>
            <a:spLocks noGrp="1" noChangeArrowheads="1"/>
          </p:cNvSpPr>
          <p:nvPr>
            <p:ph idx="1"/>
          </p:nvPr>
        </p:nvSpPr>
        <p:spPr>
          <a:xfrm>
            <a:off x="1543987" y="2590800"/>
            <a:ext cx="8743013" cy="3090472"/>
          </a:xfrm>
        </p:spPr>
        <p:txBody>
          <a:bodyPr/>
          <a:lstStyle/>
          <a:p>
            <a:pPr eaLnBrk="1" hangingPunct="1"/>
            <a:r>
              <a:rPr lang="en-US" sz="4000" dirty="0">
                <a:solidFill>
                  <a:schemeClr val="tx2"/>
                </a:solidFill>
                <a:latin typeface="Calisto MT" charset="0"/>
                <a:ea typeface="ＭＳ Ｐゴシック" charset="0"/>
                <a:cs typeface="ＭＳ Ｐゴシック" charset="0"/>
              </a:rPr>
              <a:t>Tuberculosis</a:t>
            </a:r>
          </a:p>
          <a:p>
            <a:pPr eaLnBrk="1" hangingPunct="1"/>
            <a:r>
              <a:rPr lang="en-US" sz="4000" dirty="0">
                <a:solidFill>
                  <a:schemeClr val="tx2"/>
                </a:solidFill>
                <a:latin typeface="Calisto MT" charset="0"/>
                <a:ea typeface="ＭＳ Ｐゴシック" charset="0"/>
                <a:cs typeface="ＭＳ Ｐゴシック" charset="0"/>
              </a:rPr>
              <a:t>Measles (Rubeola)</a:t>
            </a:r>
          </a:p>
          <a:p>
            <a:pPr eaLnBrk="1" hangingPunct="1"/>
            <a:r>
              <a:rPr lang="en-US" sz="4000" dirty="0">
                <a:solidFill>
                  <a:schemeClr val="tx2"/>
                </a:solidFill>
                <a:latin typeface="Calisto MT" charset="0"/>
                <a:ea typeface="ＭＳ Ｐゴシック" charset="0"/>
                <a:cs typeface="ＭＳ Ｐゴシック" charset="0"/>
              </a:rPr>
              <a:t>Varicella (Chickenpox)</a:t>
            </a:r>
          </a:p>
          <a:p>
            <a:pPr eaLnBrk="1" hangingPunct="1"/>
            <a:r>
              <a:rPr lang="en-US" sz="4000" dirty="0">
                <a:solidFill>
                  <a:schemeClr val="tx2"/>
                </a:solidFill>
                <a:latin typeface="Calisto MT" charset="0"/>
                <a:ea typeface="ＭＳ Ｐゴシック" charset="0"/>
                <a:cs typeface="ＭＳ Ｐゴシック" charset="0"/>
              </a:rPr>
              <a:t>COVID-19</a:t>
            </a:r>
          </a:p>
        </p:txBody>
      </p:sp>
    </p:spTree>
    <p:extLst>
      <p:ext uri="{BB962C8B-B14F-4D97-AF65-F5344CB8AC3E}">
        <p14:creationId xmlns:p14="http://schemas.microsoft.com/office/powerpoint/2010/main" val="6121955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438400" y="457200"/>
            <a:ext cx="7239000" cy="1752600"/>
          </a:xfrm>
        </p:spPr>
        <p:txBody>
          <a:bodyPr/>
          <a:lstStyle/>
          <a:p>
            <a:pPr eaLnBrk="1" hangingPunct="1"/>
            <a:r>
              <a:rPr lang="en-US" sz="5400" b="1" dirty="0">
                <a:latin typeface="Calisto MT" charset="0"/>
                <a:ea typeface="ＭＳ Ｐゴシック" charset="0"/>
                <a:cs typeface="ＭＳ Ｐゴシック" charset="0"/>
              </a:rPr>
              <a:t>Airborne Precautions Management</a:t>
            </a:r>
          </a:p>
        </p:txBody>
      </p:sp>
      <p:sp>
        <p:nvSpPr>
          <p:cNvPr id="28674" name="Rectangle 1027"/>
          <p:cNvSpPr>
            <a:spLocks noGrp="1" noChangeArrowheads="1"/>
          </p:cNvSpPr>
          <p:nvPr>
            <p:ph idx="1"/>
          </p:nvPr>
        </p:nvSpPr>
        <p:spPr>
          <a:xfrm>
            <a:off x="374754" y="2543332"/>
            <a:ext cx="11452485" cy="3581400"/>
          </a:xfrm>
        </p:spPr>
        <p:txBody>
          <a:bodyPr/>
          <a:lstStyle/>
          <a:p>
            <a:pPr eaLnBrk="1" hangingPunct="1"/>
            <a:r>
              <a:rPr lang="en-US" sz="3600" dirty="0">
                <a:solidFill>
                  <a:schemeClr val="tx2"/>
                </a:solidFill>
                <a:latin typeface="Calisto MT" charset="0"/>
                <a:ea typeface="ＭＳ Ｐゴシック" charset="0"/>
                <a:cs typeface="ＭＳ Ｐゴシック" charset="0"/>
              </a:rPr>
              <a:t>Place patient in an isolation room with negative pressure</a:t>
            </a:r>
          </a:p>
          <a:p>
            <a:pPr eaLnBrk="1" hangingPunct="1"/>
            <a:r>
              <a:rPr lang="en-US" sz="3600" dirty="0">
                <a:solidFill>
                  <a:schemeClr val="tx2"/>
                </a:solidFill>
                <a:latin typeface="Calisto MT" charset="0"/>
                <a:ea typeface="ＭＳ Ｐゴシック" charset="0"/>
                <a:cs typeface="ＭＳ Ｐゴシック" charset="0"/>
              </a:rPr>
              <a:t>Keep door closed</a:t>
            </a:r>
          </a:p>
          <a:p>
            <a:pPr eaLnBrk="1" hangingPunct="1"/>
            <a:r>
              <a:rPr lang="en-US" sz="3600" dirty="0">
                <a:solidFill>
                  <a:schemeClr val="tx2"/>
                </a:solidFill>
                <a:latin typeface="Calisto MT" charset="0"/>
                <a:ea typeface="ＭＳ Ｐゴシック" charset="0"/>
                <a:cs typeface="ＭＳ Ｐゴシック" charset="0"/>
              </a:rPr>
              <a:t>Wear N-95 mask </a:t>
            </a:r>
          </a:p>
          <a:p>
            <a:pPr eaLnBrk="1" hangingPunct="1">
              <a:buFont typeface="Wingdings" charset="0"/>
              <a:buNone/>
            </a:pPr>
            <a:endParaRPr lang="en-US" sz="3600" dirty="0">
              <a:solidFill>
                <a:schemeClr val="tx2"/>
              </a:solidFill>
              <a:latin typeface="Calisto MT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811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152400"/>
            <a:ext cx="7010400" cy="2057400"/>
          </a:xfrm>
        </p:spPr>
        <p:txBody>
          <a:bodyPr/>
          <a:lstStyle/>
          <a:p>
            <a:pPr eaLnBrk="1" hangingPunct="1"/>
            <a:r>
              <a:rPr lang="en-US" sz="5400" b="1">
                <a:latin typeface="Calisto MT" charset="0"/>
                <a:ea typeface="ＭＳ Ｐゴシック" charset="0"/>
                <a:cs typeface="ＭＳ Ｐゴシック" charset="0"/>
              </a:rPr>
              <a:t>Pathogens Requiring Contact Precautions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1049311" y="2209800"/>
            <a:ext cx="10118361" cy="4101059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3600" dirty="0">
                <a:solidFill>
                  <a:schemeClr val="tx2"/>
                </a:solidFill>
                <a:latin typeface="Calisto MT" charset="0"/>
                <a:ea typeface="ＭＳ Ｐゴシック" charset="0"/>
                <a:cs typeface="ＭＳ Ｐゴシック" charset="0"/>
              </a:rPr>
              <a:t>Multi-drug resistance bacteria </a:t>
            </a:r>
          </a:p>
          <a:p>
            <a:pPr marL="406400" indent="50800">
              <a:lnSpc>
                <a:spcPct val="90000"/>
              </a:lnSpc>
              <a:buNone/>
              <a:defRPr/>
            </a:pPr>
            <a:r>
              <a:rPr lang="en-US" sz="3600" dirty="0">
                <a:solidFill>
                  <a:schemeClr val="tx2"/>
                </a:solidFill>
                <a:latin typeface="Calisto MT" charset="0"/>
                <a:ea typeface="ＭＳ Ｐゴシック" charset="0"/>
                <a:cs typeface="ＭＳ Ｐゴシック" charset="0"/>
              </a:rPr>
              <a:t>(e.g., </a:t>
            </a:r>
            <a:r>
              <a:rPr lang="en-US" sz="3600" u="sng" dirty="0">
                <a:solidFill>
                  <a:schemeClr val="tx2"/>
                </a:solidFill>
                <a:latin typeface="Calisto MT" charset="0"/>
                <a:ea typeface="ＭＳ Ｐゴシック" charset="0"/>
                <a:cs typeface="ＭＳ Ｐゴシック" charset="0"/>
              </a:rPr>
              <a:t>VRE</a:t>
            </a:r>
            <a:r>
              <a:rPr lang="en-US" sz="3600" dirty="0">
                <a:solidFill>
                  <a:schemeClr val="tx2"/>
                </a:solidFill>
                <a:latin typeface="Calisto MT" charset="0"/>
                <a:ea typeface="ＭＳ Ｐゴシック" charset="0"/>
                <a:cs typeface="ＭＳ Ｐゴシック" charset="0"/>
              </a:rPr>
              <a:t> – </a:t>
            </a:r>
            <a:r>
              <a:rPr lang="en-US" sz="3600" dirty="0" err="1">
                <a:solidFill>
                  <a:schemeClr val="tx2"/>
                </a:solidFill>
                <a:latin typeface="Calisto MT" charset="0"/>
                <a:ea typeface="ＭＳ Ｐゴシック" charset="0"/>
                <a:cs typeface="ＭＳ Ｐゴシック" charset="0"/>
              </a:rPr>
              <a:t>Vancomycin</a:t>
            </a:r>
            <a:r>
              <a:rPr lang="en-US" sz="3600" dirty="0">
                <a:solidFill>
                  <a:schemeClr val="tx2"/>
                </a:solidFill>
                <a:latin typeface="Calisto MT" charset="0"/>
                <a:ea typeface="ＭＳ Ｐゴシック" charset="0"/>
                <a:cs typeface="ＭＳ Ｐゴシック" charset="0"/>
              </a:rPr>
              <a:t> Resistant Enterococci,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3600" dirty="0">
                <a:solidFill>
                  <a:schemeClr val="tx2"/>
                </a:solidFill>
                <a:latin typeface="Calisto MT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3600" u="sng" dirty="0">
                <a:solidFill>
                  <a:schemeClr val="tx2"/>
                </a:solidFill>
                <a:latin typeface="Calisto MT" charset="0"/>
                <a:ea typeface="ＭＳ Ｐゴシック" charset="0"/>
                <a:cs typeface="ＭＳ Ｐゴシック" charset="0"/>
              </a:rPr>
              <a:t>MRSA</a:t>
            </a:r>
            <a:r>
              <a:rPr lang="en-US" sz="3600" dirty="0">
                <a:solidFill>
                  <a:schemeClr val="tx2"/>
                </a:solidFill>
                <a:latin typeface="Calisto MT" charset="0"/>
                <a:ea typeface="ＭＳ Ｐゴシック" charset="0"/>
                <a:cs typeface="ＭＳ Ｐゴシック" charset="0"/>
              </a:rPr>
              <a:t> - Methicillin Resistant </a:t>
            </a:r>
            <a:r>
              <a:rPr lang="en-US" sz="3600" i="1" dirty="0">
                <a:solidFill>
                  <a:schemeClr val="tx2"/>
                </a:solidFill>
                <a:latin typeface="Calisto MT" charset="0"/>
                <a:ea typeface="ＭＳ Ｐゴシック" charset="0"/>
                <a:cs typeface="ＭＳ Ｐゴシック" charset="0"/>
              </a:rPr>
              <a:t>Staphylococcus </a:t>
            </a:r>
            <a:r>
              <a:rPr lang="en-US" sz="3600" i="1" dirty="0" err="1">
                <a:solidFill>
                  <a:schemeClr val="tx2"/>
                </a:solidFill>
                <a:latin typeface="Calisto MT" charset="0"/>
                <a:ea typeface="ＭＳ Ｐゴシック" charset="0"/>
                <a:cs typeface="ＭＳ Ｐゴシック" charset="0"/>
              </a:rPr>
              <a:t>Aureus</a:t>
            </a:r>
            <a:r>
              <a:rPr lang="en-US" sz="3600" dirty="0">
                <a:solidFill>
                  <a:schemeClr val="tx2"/>
                </a:solidFill>
                <a:latin typeface="Calisto MT" charset="0"/>
                <a:ea typeface="ＭＳ Ｐゴシック" charset="0"/>
                <a:cs typeface="ＭＳ Ｐゴシック" charset="0"/>
              </a:rPr>
              <a:t>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3600" dirty="0">
                <a:solidFill>
                  <a:schemeClr val="tx2"/>
                </a:solidFill>
                <a:latin typeface="Calisto MT" charset="0"/>
                <a:ea typeface="ＭＳ Ｐゴシック" charset="0"/>
                <a:cs typeface="ＭＳ Ｐゴシック" charset="0"/>
              </a:rPr>
              <a:t>RSV - Respiratory Syncytial Virus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3600" i="1" dirty="0">
                <a:solidFill>
                  <a:schemeClr val="tx2"/>
                </a:solidFill>
                <a:latin typeface="Calisto MT" charset="0"/>
                <a:ea typeface="ＭＳ Ｐゴシック" charset="0"/>
                <a:cs typeface="ＭＳ Ｐゴシック" charset="0"/>
              </a:rPr>
              <a:t>Clostridium </a:t>
            </a:r>
            <a:r>
              <a:rPr lang="en-US" sz="3600" i="1" dirty="0" err="1">
                <a:solidFill>
                  <a:schemeClr val="tx2"/>
                </a:solidFill>
                <a:latin typeface="Calisto MT" charset="0"/>
                <a:ea typeface="ＭＳ Ｐゴシック" charset="0"/>
                <a:cs typeface="ＭＳ Ｐゴシック" charset="0"/>
              </a:rPr>
              <a:t>difficile</a:t>
            </a:r>
            <a:endParaRPr lang="en-US" sz="3600" i="1" dirty="0">
              <a:solidFill>
                <a:schemeClr val="tx2"/>
              </a:solidFill>
              <a:latin typeface="Calisto MT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3600" dirty="0">
                <a:solidFill>
                  <a:schemeClr val="tx2"/>
                </a:solidFill>
                <a:latin typeface="Calisto MT" charset="0"/>
                <a:ea typeface="ＭＳ Ｐゴシック" charset="0"/>
                <a:cs typeface="ＭＳ Ｐゴシック" charset="0"/>
              </a:rPr>
              <a:t>Scabies</a:t>
            </a:r>
          </a:p>
        </p:txBody>
      </p:sp>
    </p:spTree>
    <p:extLst>
      <p:ext uri="{BB962C8B-B14F-4D97-AF65-F5344CB8AC3E}">
        <p14:creationId xmlns:p14="http://schemas.microsoft.com/office/powerpoint/2010/main" val="3294343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12435-829C-0446-9313-499927361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945" y="452718"/>
            <a:ext cx="7913273" cy="1001328"/>
          </a:xfrm>
        </p:spPr>
        <p:txBody>
          <a:bodyPr/>
          <a:lstStyle/>
          <a:p>
            <a:r>
              <a:rPr lang="en-US" sz="5400" b="1" dirty="0">
                <a:latin typeface="Calisto MT" charset="0"/>
                <a:ea typeface="ＭＳ Ｐゴシック" charset="0"/>
                <a:cs typeface="ＭＳ Ｐゴシック" charset="0"/>
              </a:rPr>
              <a:t>Initial Assessment Guide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C43685-C83F-5A4A-989A-EDE0BC7425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Calisto MT" charset="0"/>
                <a:ea typeface="ＭＳ Ｐゴシック" charset="0"/>
                <a:cs typeface="ＭＳ Ｐゴシック" charset="0"/>
              </a:rPr>
              <a:t>Primary Assessment</a:t>
            </a:r>
          </a:p>
          <a:p>
            <a:pPr lvl="1"/>
            <a:r>
              <a:rPr lang="en-US" sz="3200" dirty="0">
                <a:latin typeface="Calisto MT" charset="0"/>
                <a:ea typeface="ＭＳ Ｐゴシック" charset="0"/>
              </a:rPr>
              <a:t>Observational Assessment</a:t>
            </a:r>
          </a:p>
          <a:p>
            <a:pPr lvl="2"/>
            <a:r>
              <a:rPr lang="en-US" sz="2800" dirty="0">
                <a:latin typeface="Calisto MT" charset="0"/>
                <a:ea typeface="ＭＳ Ｐゴシック" charset="0"/>
              </a:rPr>
              <a:t>Appearance – conscious, unconscious, alert</a:t>
            </a:r>
          </a:p>
          <a:p>
            <a:pPr lvl="2"/>
            <a:r>
              <a:rPr lang="en-US" sz="2800" dirty="0">
                <a:latin typeface="Calisto MT" charset="0"/>
                <a:ea typeface="ＭＳ Ｐゴシック" charset="0"/>
              </a:rPr>
              <a:t>Work of Breathing (WOB) – accessory muscle use</a:t>
            </a:r>
          </a:p>
          <a:p>
            <a:pPr lvl="2"/>
            <a:r>
              <a:rPr lang="en-US" sz="2800" dirty="0">
                <a:latin typeface="Calisto MT" charset="0"/>
                <a:ea typeface="ＭＳ Ｐゴシック" charset="0"/>
              </a:rPr>
              <a:t>Circulation – color, bleeding</a:t>
            </a:r>
          </a:p>
          <a:p>
            <a:pPr lvl="2"/>
            <a:r>
              <a:rPr lang="en-US" sz="2800" dirty="0">
                <a:latin typeface="Calisto MT" charset="0"/>
                <a:ea typeface="ＭＳ Ｐゴシック" charset="0"/>
              </a:rPr>
              <a:t>Intervention to any life-threatening condition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89470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>
          <a:xfrm>
            <a:off x="1939613" y="554038"/>
            <a:ext cx="7859322" cy="1274762"/>
          </a:xfrm>
        </p:spPr>
        <p:txBody>
          <a:bodyPr/>
          <a:lstStyle/>
          <a:p>
            <a:pPr eaLnBrk="1" hangingPunct="1"/>
            <a:r>
              <a:rPr lang="en-US" sz="5400" b="1" dirty="0">
                <a:latin typeface="Calisto MT" charset="0"/>
                <a:ea typeface="ＭＳ Ｐゴシック" charset="0"/>
                <a:cs typeface="ＭＳ Ｐゴシック" charset="0"/>
              </a:rPr>
              <a:t>Initial Assessment Guide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idx="1"/>
          </p:nvPr>
        </p:nvSpPr>
        <p:spPr>
          <a:xfrm>
            <a:off x="1603948" y="1828800"/>
            <a:ext cx="8530652" cy="4495800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Calisto MT" charset="0"/>
                <a:ea typeface="ＭＳ Ｐゴシック" charset="0"/>
                <a:cs typeface="ＭＳ Ｐゴシック" charset="0"/>
              </a:rPr>
              <a:t>Secondary Assessment </a:t>
            </a:r>
            <a:r>
              <a:rPr lang="en-US" sz="3600" i="1" dirty="0">
                <a:latin typeface="Calisto MT" charset="0"/>
                <a:ea typeface="ＭＳ Ｐゴシック" charset="0"/>
                <a:cs typeface="ＭＳ Ｐゴシック" charset="0"/>
              </a:rPr>
              <a:t>(Serial)</a:t>
            </a:r>
          </a:p>
          <a:p>
            <a:pPr lvl="1"/>
            <a:r>
              <a:rPr lang="en-US" sz="2800" dirty="0">
                <a:latin typeface="Calisto MT" charset="0"/>
                <a:ea typeface="ＭＳ Ｐゴシック" charset="0"/>
              </a:rPr>
              <a:t>Vital Signs: initial and after treatment</a:t>
            </a:r>
          </a:p>
          <a:p>
            <a:pPr lvl="1"/>
            <a:r>
              <a:rPr lang="en-US" sz="2800" dirty="0">
                <a:latin typeface="Calisto MT" charset="0"/>
                <a:ea typeface="ＭＳ Ｐゴシック" charset="0"/>
              </a:rPr>
              <a:t>Glasgow Coma Scale (GCS)</a:t>
            </a:r>
          </a:p>
          <a:p>
            <a:pPr lvl="2"/>
            <a:r>
              <a:rPr lang="en-US" sz="2400" dirty="0">
                <a:latin typeface="Calisto MT" charset="0"/>
                <a:ea typeface="ＭＳ Ｐゴシック" charset="0"/>
              </a:rPr>
              <a:t>Range 3-15</a:t>
            </a:r>
          </a:p>
          <a:p>
            <a:pPr lvl="2"/>
            <a:r>
              <a:rPr lang="en-US" sz="2400" dirty="0">
                <a:latin typeface="Calisto MT" charset="0"/>
                <a:ea typeface="ＭＳ Ｐゴシック" charset="0"/>
              </a:rPr>
              <a:t>Three Behaviors:</a:t>
            </a:r>
          </a:p>
          <a:p>
            <a:pPr lvl="3"/>
            <a:r>
              <a:rPr lang="en-US" sz="2000" dirty="0">
                <a:latin typeface="Calisto MT" charset="0"/>
                <a:ea typeface="ＭＳ Ｐゴシック" charset="0"/>
              </a:rPr>
              <a:t>Eye opening response (1-4)</a:t>
            </a:r>
          </a:p>
          <a:p>
            <a:pPr lvl="3"/>
            <a:r>
              <a:rPr lang="en-US" sz="2000" dirty="0">
                <a:latin typeface="Calisto MT" charset="0"/>
                <a:ea typeface="ＭＳ Ｐゴシック" charset="0"/>
              </a:rPr>
              <a:t>Best verbal response (1-5)</a:t>
            </a:r>
          </a:p>
          <a:p>
            <a:pPr lvl="3"/>
            <a:r>
              <a:rPr lang="en-US" sz="2000" dirty="0">
                <a:latin typeface="Calisto MT" charset="0"/>
                <a:ea typeface="ＭＳ Ｐゴシック" charset="0"/>
              </a:rPr>
              <a:t>Best motor response (1-6)</a:t>
            </a:r>
          </a:p>
          <a:p>
            <a:pPr lvl="3"/>
            <a:endParaRPr lang="en-US" sz="2000" dirty="0">
              <a:latin typeface="Calisto MT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4743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669381" y="441612"/>
            <a:ext cx="7158037" cy="1274762"/>
          </a:xfrm>
        </p:spPr>
        <p:txBody>
          <a:bodyPr/>
          <a:lstStyle/>
          <a:p>
            <a:pPr eaLnBrk="1" hangingPunct="1"/>
            <a:r>
              <a:rPr lang="en-US" sz="5400" b="1" dirty="0">
                <a:latin typeface="Calisto MT" charset="0"/>
                <a:ea typeface="ＭＳ Ｐゴシック" charset="0"/>
                <a:cs typeface="ＭＳ Ｐゴシック" charset="0"/>
              </a:rPr>
              <a:t>Primary Assessment</a:t>
            </a:r>
          </a:p>
        </p:txBody>
      </p:sp>
      <p:sp>
        <p:nvSpPr>
          <p:cNvPr id="17410" name="Rectangle 1027"/>
          <p:cNvSpPr>
            <a:spLocks noGrp="1" noChangeArrowheads="1"/>
          </p:cNvSpPr>
          <p:nvPr>
            <p:ph idx="1"/>
          </p:nvPr>
        </p:nvSpPr>
        <p:spPr>
          <a:xfrm>
            <a:off x="1603948" y="2209800"/>
            <a:ext cx="8759252" cy="3657600"/>
          </a:xfrm>
        </p:spPr>
        <p:txBody>
          <a:bodyPr/>
          <a:lstStyle/>
          <a:p>
            <a:pPr eaLnBrk="1" hangingPunct="1"/>
            <a:r>
              <a:rPr lang="en-US" sz="3600" dirty="0">
                <a:latin typeface="Calisto MT" charset="0"/>
                <a:ea typeface="ＭＳ Ｐゴシック" charset="0"/>
                <a:cs typeface="ＭＳ Ｐゴシック" charset="0"/>
              </a:rPr>
              <a:t>A = Airway / C-spine immobilization </a:t>
            </a:r>
          </a:p>
          <a:p>
            <a:pPr eaLnBrk="1" hangingPunct="1"/>
            <a:r>
              <a:rPr lang="en-US" sz="3600" dirty="0">
                <a:latin typeface="Calisto MT" charset="0"/>
                <a:ea typeface="ＭＳ Ｐゴシック" charset="0"/>
                <a:cs typeface="ＭＳ Ｐゴシック" charset="0"/>
              </a:rPr>
              <a:t>B = Breathing</a:t>
            </a:r>
          </a:p>
          <a:p>
            <a:pPr eaLnBrk="1" hangingPunct="1"/>
            <a:r>
              <a:rPr lang="en-US" sz="3600" dirty="0">
                <a:latin typeface="Calisto MT" charset="0"/>
                <a:ea typeface="ＭＳ Ｐゴシック" charset="0"/>
                <a:cs typeface="ＭＳ Ｐゴシック" charset="0"/>
              </a:rPr>
              <a:t>C = Circulation</a:t>
            </a:r>
          </a:p>
          <a:p>
            <a:pPr eaLnBrk="1" hangingPunct="1"/>
            <a:r>
              <a:rPr lang="en-US" sz="3600" dirty="0">
                <a:latin typeface="Calisto MT" charset="0"/>
                <a:ea typeface="ＭＳ Ｐゴシック" charset="0"/>
                <a:cs typeface="ＭＳ Ｐゴシック" charset="0"/>
              </a:rPr>
              <a:t>D = Disability or Neurologic Status</a:t>
            </a:r>
          </a:p>
        </p:txBody>
      </p:sp>
    </p:spTree>
    <p:extLst>
      <p:ext uri="{BB962C8B-B14F-4D97-AF65-F5344CB8AC3E}">
        <p14:creationId xmlns:p14="http://schemas.microsoft.com/office/powerpoint/2010/main" val="2548770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>
          <a:xfrm>
            <a:off x="2499519" y="340974"/>
            <a:ext cx="7386638" cy="1336675"/>
          </a:xfrm>
        </p:spPr>
        <p:txBody>
          <a:bodyPr/>
          <a:lstStyle/>
          <a:p>
            <a:pPr eaLnBrk="1" hangingPunct="1"/>
            <a:r>
              <a:rPr lang="en-US" sz="5400" b="1" dirty="0">
                <a:latin typeface="Calisto MT" charset="0"/>
                <a:ea typeface="ＭＳ Ｐゴシック" charset="0"/>
                <a:cs typeface="ＭＳ Ｐゴシック" charset="0"/>
              </a:rPr>
              <a:t>Secondary Assessment</a:t>
            </a:r>
          </a:p>
        </p:txBody>
      </p:sp>
      <p:sp>
        <p:nvSpPr>
          <p:cNvPr id="18434" name="Rectangle 3"/>
          <p:cNvSpPr>
            <a:spLocks noGrp="1" noChangeArrowheads="1"/>
          </p:cNvSpPr>
          <p:nvPr>
            <p:ph idx="1"/>
          </p:nvPr>
        </p:nvSpPr>
        <p:spPr>
          <a:xfrm>
            <a:off x="1289154" y="1752600"/>
            <a:ext cx="10043410" cy="4648200"/>
          </a:xfrm>
        </p:spPr>
        <p:txBody>
          <a:bodyPr/>
          <a:lstStyle/>
          <a:p>
            <a:pPr eaLnBrk="1" hangingPunct="1"/>
            <a:r>
              <a:rPr lang="en-US" sz="3600" dirty="0">
                <a:latin typeface="Calisto MT" charset="0"/>
                <a:ea typeface="ＭＳ Ｐゴシック" charset="0"/>
                <a:cs typeface="ＭＳ Ｐゴシック" charset="0"/>
              </a:rPr>
              <a:t>E = Exposure and environmental control to prevent heat loss</a:t>
            </a:r>
          </a:p>
          <a:p>
            <a:pPr eaLnBrk="1" hangingPunct="1"/>
            <a:r>
              <a:rPr lang="en-US" sz="3600" dirty="0">
                <a:latin typeface="Calisto MT" charset="0"/>
                <a:ea typeface="ＭＳ Ｐゴシック" charset="0"/>
                <a:cs typeface="ＭＳ Ｐゴシック" charset="0"/>
              </a:rPr>
              <a:t>F = Full set of vital signs, wt.</a:t>
            </a:r>
          </a:p>
          <a:p>
            <a:pPr eaLnBrk="1" hangingPunct="1"/>
            <a:r>
              <a:rPr lang="en-US" sz="3600" dirty="0">
                <a:latin typeface="Calisto MT" charset="0"/>
                <a:ea typeface="ＭＳ Ｐゴシック" charset="0"/>
                <a:cs typeface="ＭＳ Ｐゴシック" charset="0"/>
              </a:rPr>
              <a:t>G = Give comfort measures</a:t>
            </a:r>
          </a:p>
          <a:p>
            <a:pPr eaLnBrk="1" hangingPunct="1"/>
            <a:r>
              <a:rPr lang="en-US" sz="3600" dirty="0">
                <a:latin typeface="Calisto MT" charset="0"/>
                <a:ea typeface="ＭＳ Ｐゴシック" charset="0"/>
                <a:cs typeface="ＭＳ Ｐゴシック" charset="0"/>
              </a:rPr>
              <a:t>H = Head-to-toe assessment and History </a:t>
            </a:r>
            <a:r>
              <a:rPr lang="en-US" sz="3600" i="1" dirty="0">
                <a:latin typeface="Calisto MT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3600" i="1" dirty="0" err="1">
                <a:latin typeface="Calisto MT" charset="0"/>
                <a:ea typeface="ＭＳ Ｐゴシック" charset="0"/>
                <a:cs typeface="ＭＳ Ｐゴシック" charset="0"/>
              </a:rPr>
              <a:t>Hx</a:t>
            </a:r>
            <a:r>
              <a:rPr lang="en-US" sz="3600" i="1" dirty="0">
                <a:latin typeface="Calisto MT" charset="0"/>
                <a:ea typeface="ＭＳ Ｐゴシック" charset="0"/>
                <a:cs typeface="ＭＳ Ｐゴシック" charset="0"/>
              </a:rPr>
              <a:t>)</a:t>
            </a:r>
          </a:p>
          <a:p>
            <a:pPr eaLnBrk="1" hangingPunct="1"/>
            <a:r>
              <a:rPr lang="en-US" sz="3600" dirty="0">
                <a:latin typeface="Calisto MT" charset="0"/>
                <a:ea typeface="ＭＳ Ｐゴシック" charset="0"/>
                <a:cs typeface="ＭＳ Ｐゴシック" charset="0"/>
              </a:rPr>
              <a:t>I = Inspect posterior surfaces</a:t>
            </a:r>
          </a:p>
        </p:txBody>
      </p:sp>
    </p:spTree>
    <p:extLst>
      <p:ext uri="{BB962C8B-B14F-4D97-AF65-F5344CB8AC3E}">
        <p14:creationId xmlns:p14="http://schemas.microsoft.com/office/powerpoint/2010/main" val="15839064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>
          <a:xfrm>
            <a:off x="2802536" y="410382"/>
            <a:ext cx="6328347" cy="1350962"/>
          </a:xfrm>
        </p:spPr>
        <p:txBody>
          <a:bodyPr/>
          <a:lstStyle/>
          <a:p>
            <a:pPr eaLnBrk="1" hangingPunct="1"/>
            <a:r>
              <a:rPr lang="en-US" sz="5400" b="1" dirty="0">
                <a:latin typeface="Calisto MT" charset="0"/>
                <a:ea typeface="ＭＳ Ｐゴシック" charset="0"/>
                <a:cs typeface="ＭＳ Ｐゴシック" charset="0"/>
              </a:rPr>
              <a:t>Triage Assessment</a:t>
            </a:r>
          </a:p>
        </p:txBody>
      </p:sp>
      <p:sp>
        <p:nvSpPr>
          <p:cNvPr id="19458" name="Rectangle 3"/>
          <p:cNvSpPr>
            <a:spLocks noGrp="1" noChangeArrowheads="1"/>
          </p:cNvSpPr>
          <p:nvPr>
            <p:ph idx="1"/>
          </p:nvPr>
        </p:nvSpPr>
        <p:spPr>
          <a:xfrm>
            <a:off x="1798820" y="2286000"/>
            <a:ext cx="8335781" cy="2971800"/>
          </a:xfrm>
        </p:spPr>
        <p:txBody>
          <a:bodyPr/>
          <a:lstStyle/>
          <a:p>
            <a:pPr eaLnBrk="1" hangingPunct="1"/>
            <a:r>
              <a:rPr lang="en-US" sz="4400" dirty="0">
                <a:latin typeface="Calisto MT" charset="0"/>
                <a:ea typeface="ＭＳ Ｐゴシック" charset="0"/>
                <a:cs typeface="ＭＳ Ｐゴシック" charset="0"/>
              </a:rPr>
              <a:t>Emergent</a:t>
            </a:r>
          </a:p>
          <a:p>
            <a:pPr eaLnBrk="1" hangingPunct="1"/>
            <a:r>
              <a:rPr lang="en-US" sz="4400" dirty="0">
                <a:latin typeface="Calisto MT" charset="0"/>
                <a:ea typeface="ＭＳ Ｐゴシック" charset="0"/>
                <a:cs typeface="ＭＳ Ｐゴシック" charset="0"/>
              </a:rPr>
              <a:t>Urgent</a:t>
            </a:r>
          </a:p>
          <a:p>
            <a:pPr eaLnBrk="1" hangingPunct="1"/>
            <a:r>
              <a:rPr lang="en-US" sz="4400" dirty="0">
                <a:latin typeface="Calisto MT" charset="0"/>
                <a:ea typeface="ＭＳ Ｐゴシック" charset="0"/>
                <a:cs typeface="ＭＳ Ｐゴシック" charset="0"/>
              </a:rPr>
              <a:t>Non-urgent</a:t>
            </a:r>
          </a:p>
          <a:p>
            <a:pPr eaLnBrk="1" hangingPunct="1">
              <a:buFont typeface="Wingdings" charset="0"/>
              <a:buNone/>
            </a:pPr>
            <a:endParaRPr lang="en-US" sz="4000" dirty="0">
              <a:latin typeface="Calisto MT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57474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>
          <a:xfrm>
            <a:off x="4224414" y="156798"/>
            <a:ext cx="3305957" cy="1274762"/>
          </a:xfrm>
        </p:spPr>
        <p:txBody>
          <a:bodyPr/>
          <a:lstStyle/>
          <a:p>
            <a:pPr eaLnBrk="1" hangingPunct="1"/>
            <a:r>
              <a:rPr lang="en-US" sz="5400" b="1" dirty="0">
                <a:latin typeface="Calisto MT" charset="0"/>
                <a:ea typeface="ＭＳ Ｐゴシック" charset="0"/>
                <a:cs typeface="ＭＳ Ｐゴシック" charset="0"/>
              </a:rPr>
              <a:t>Emergent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idx="1"/>
          </p:nvPr>
        </p:nvSpPr>
        <p:spPr>
          <a:xfrm>
            <a:off x="524655" y="1431560"/>
            <a:ext cx="11302583" cy="5194092"/>
          </a:xfrm>
        </p:spPr>
        <p:txBody>
          <a:bodyPr numCol="2">
            <a:normAutofit fontScale="92500" lnSpcReduction="20000"/>
          </a:bodyPr>
          <a:lstStyle/>
          <a:p>
            <a:r>
              <a:rPr lang="en-US" sz="4200" dirty="0">
                <a:latin typeface="Calisto MT" charset="0"/>
                <a:ea typeface="ＭＳ Ｐゴシック" charset="0"/>
                <a:cs typeface="ＭＳ Ｐゴシック" charset="0"/>
              </a:rPr>
              <a:t>Airway and Breathing Difficulties</a:t>
            </a:r>
          </a:p>
          <a:p>
            <a:r>
              <a:rPr lang="en-US" sz="4200" dirty="0">
                <a:latin typeface="Calisto MT" charset="0"/>
                <a:ea typeface="ＭＳ Ｐゴシック" charset="0"/>
                <a:cs typeface="ＭＳ Ｐゴシック" charset="0"/>
              </a:rPr>
              <a:t>Cardiac Arrest</a:t>
            </a:r>
          </a:p>
          <a:p>
            <a:r>
              <a:rPr lang="en-US" sz="4200" dirty="0">
                <a:latin typeface="Calisto MT" charset="0"/>
                <a:ea typeface="ＭＳ Ｐゴシック" charset="0"/>
                <a:cs typeface="ＭＳ Ｐゴシック" charset="0"/>
              </a:rPr>
              <a:t>C-spine compromise</a:t>
            </a:r>
          </a:p>
          <a:p>
            <a:r>
              <a:rPr lang="en-US" sz="4200" dirty="0">
                <a:latin typeface="Calisto MT" charset="0"/>
                <a:ea typeface="ＭＳ Ｐゴシック" charset="0"/>
                <a:cs typeface="ＭＳ Ｐゴシック" charset="0"/>
              </a:rPr>
              <a:t>Seizure states</a:t>
            </a:r>
          </a:p>
          <a:p>
            <a:r>
              <a:rPr lang="en-US" sz="4200" dirty="0">
                <a:latin typeface="Calisto MT" charset="0"/>
                <a:ea typeface="ＭＳ Ｐゴシック" charset="0"/>
                <a:cs typeface="ＭＳ Ｐゴシック" charset="0"/>
              </a:rPr>
              <a:t>Life or limb-threatening condition</a:t>
            </a:r>
          </a:p>
          <a:p>
            <a:r>
              <a:rPr lang="en-US" sz="4200" dirty="0">
                <a:latin typeface="Calisto MT" charset="0"/>
                <a:ea typeface="ＭＳ Ｐゴシック" charset="0"/>
                <a:cs typeface="ＭＳ Ｐゴシック" charset="0"/>
              </a:rPr>
              <a:t>Severe medical problems </a:t>
            </a:r>
            <a:r>
              <a:rPr lang="en-US" sz="3300" i="1" dirty="0">
                <a:latin typeface="Calisto MT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2600" i="1" dirty="0">
                <a:latin typeface="Calisto MT" charset="0"/>
                <a:ea typeface="ＭＳ Ｐゴシック" charset="0"/>
                <a:cs typeface="ＭＳ Ｐゴシック" charset="0"/>
              </a:rPr>
              <a:t>Overdose, poisoning, DM complications)</a:t>
            </a:r>
          </a:p>
          <a:p>
            <a:r>
              <a:rPr lang="en-US" sz="4200" dirty="0">
                <a:latin typeface="Calisto MT" charset="0"/>
                <a:ea typeface="ＭＳ Ｐゴシック" charset="0"/>
                <a:cs typeface="ＭＳ Ｐゴシック" charset="0"/>
              </a:rPr>
              <a:t>Obvious multiple injuries</a:t>
            </a:r>
          </a:p>
          <a:p>
            <a:r>
              <a:rPr lang="en-US" sz="4200" dirty="0">
                <a:latin typeface="Calisto MT" charset="0"/>
                <a:ea typeface="ＭＳ Ｐゴシック" charset="0"/>
                <a:cs typeface="ＭＳ Ｐゴシック" charset="0"/>
              </a:rPr>
              <a:t>Excessive high temperature </a:t>
            </a:r>
          </a:p>
          <a:p>
            <a:pPr>
              <a:buNone/>
            </a:pPr>
            <a:r>
              <a:rPr lang="en-US" sz="3300" dirty="0">
                <a:latin typeface="Calisto MT" charset="0"/>
                <a:ea typeface="ＭＳ Ｐゴシック" charset="0"/>
                <a:cs typeface="ＭＳ Ｐゴシック" charset="0"/>
              </a:rPr>
              <a:t>		(&gt; 105</a:t>
            </a:r>
            <a:r>
              <a:rPr lang="en-US" sz="3300" baseline="30000" dirty="0">
                <a:latin typeface="Calisto MT" charset="0"/>
                <a:ea typeface="ＭＳ Ｐゴシック" charset="0"/>
                <a:cs typeface="ＭＳ Ｐゴシック" charset="0"/>
              </a:rPr>
              <a:t>o</a:t>
            </a:r>
            <a:r>
              <a:rPr lang="en-US" sz="3300" dirty="0">
                <a:latin typeface="Calisto MT" charset="0"/>
                <a:ea typeface="ＭＳ Ｐゴシック" charset="0"/>
                <a:cs typeface="ＭＳ Ｐゴシック" charset="0"/>
              </a:rPr>
              <a:t>F or 40.5</a:t>
            </a:r>
            <a:r>
              <a:rPr lang="en-US" sz="3300" baseline="30000" dirty="0">
                <a:latin typeface="Calisto MT" charset="0"/>
                <a:ea typeface="ＭＳ Ｐゴシック" charset="0"/>
                <a:cs typeface="ＭＳ Ｐゴシック" charset="0"/>
              </a:rPr>
              <a:t>o</a:t>
            </a:r>
            <a:r>
              <a:rPr lang="en-US" sz="3300" dirty="0">
                <a:latin typeface="Calisto MT" charset="0"/>
                <a:ea typeface="ＭＳ Ｐゴシック" charset="0"/>
                <a:cs typeface="ＭＳ Ｐゴシック" charset="0"/>
              </a:rPr>
              <a:t>C)</a:t>
            </a:r>
          </a:p>
          <a:p>
            <a:r>
              <a:rPr lang="en-US" sz="4200" dirty="0">
                <a:latin typeface="Calisto MT" charset="0"/>
                <a:ea typeface="ＭＳ Ｐゴシック" charset="0"/>
                <a:cs typeface="ＭＳ Ｐゴシック" charset="0"/>
              </a:rPr>
              <a:t>Cardiac CP</a:t>
            </a:r>
          </a:p>
          <a:p>
            <a:r>
              <a:rPr lang="en-US" sz="4200" dirty="0">
                <a:latin typeface="Calisto MT" charset="0"/>
                <a:ea typeface="ＭＳ Ｐゴシック" charset="0"/>
                <a:cs typeface="ＭＳ Ｐゴシック" charset="0"/>
              </a:rPr>
              <a:t>Neurological Deficit – Stroke (CVA</a:t>
            </a:r>
            <a:r>
              <a:rPr lang="en-US" sz="4000" dirty="0">
                <a:latin typeface="Calisto MT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748350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>
          <a:xfrm>
            <a:off x="4630086" y="276720"/>
            <a:ext cx="2642016" cy="1350962"/>
          </a:xfrm>
        </p:spPr>
        <p:txBody>
          <a:bodyPr/>
          <a:lstStyle/>
          <a:p>
            <a:pPr eaLnBrk="1" hangingPunct="1"/>
            <a:r>
              <a:rPr lang="en-US" sz="5400" b="1" dirty="0">
                <a:latin typeface="Calisto MT" charset="0"/>
                <a:ea typeface="ＭＳ Ｐゴシック" charset="0"/>
                <a:cs typeface="ＭＳ Ｐゴシック" charset="0"/>
              </a:rPr>
              <a:t>Urgent	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idx="1"/>
          </p:nvPr>
        </p:nvSpPr>
        <p:spPr>
          <a:xfrm>
            <a:off x="539646" y="1905000"/>
            <a:ext cx="11107711" cy="4675682"/>
          </a:xfrm>
        </p:spPr>
        <p:txBody>
          <a:bodyPr numCol="2">
            <a:normAutofit fontScale="92500" lnSpcReduction="10000"/>
          </a:bodyPr>
          <a:lstStyle/>
          <a:p>
            <a:r>
              <a:rPr lang="en-US" sz="3600" dirty="0">
                <a:latin typeface="Calisto MT" charset="0"/>
                <a:ea typeface="ＭＳ Ｐゴシック" charset="0"/>
                <a:cs typeface="ＭＳ Ｐゴシック" charset="0"/>
              </a:rPr>
              <a:t>Chest Pain </a:t>
            </a:r>
            <a:r>
              <a:rPr lang="en-US" sz="3600" i="1" dirty="0">
                <a:latin typeface="Calisto MT" charset="0"/>
                <a:ea typeface="ＭＳ Ｐゴシック" charset="0"/>
                <a:cs typeface="ＭＳ Ｐゴシック" charset="0"/>
              </a:rPr>
              <a:t>(Non-Cardiac)</a:t>
            </a:r>
          </a:p>
          <a:p>
            <a:r>
              <a:rPr lang="en-US" sz="3600" dirty="0">
                <a:latin typeface="Calisto MT" charset="0"/>
                <a:ea typeface="ＭＳ Ｐゴシック" charset="0"/>
                <a:cs typeface="ＭＳ Ｐゴシック" charset="0"/>
              </a:rPr>
              <a:t>Burns</a:t>
            </a:r>
          </a:p>
          <a:p>
            <a:r>
              <a:rPr lang="en-US" sz="3600" dirty="0">
                <a:latin typeface="Calisto MT" charset="0"/>
                <a:ea typeface="ＭＳ Ｐゴシック" charset="0"/>
                <a:cs typeface="Arial" charset="0"/>
              </a:rPr>
              <a:t>Decrease level of conscious (↓</a:t>
            </a:r>
            <a:r>
              <a:rPr lang="en-US" sz="3600" dirty="0">
                <a:latin typeface="Calisto MT" charset="0"/>
                <a:ea typeface="ＭＳ Ｐゴシック" charset="0"/>
                <a:cs typeface="ＭＳ Ｐゴシック" charset="0"/>
              </a:rPr>
              <a:t> LOC)</a:t>
            </a:r>
          </a:p>
          <a:p>
            <a:r>
              <a:rPr lang="en-US" sz="3600" dirty="0">
                <a:latin typeface="Calisto MT" charset="0"/>
                <a:ea typeface="ＭＳ Ｐゴシック" charset="0"/>
                <a:cs typeface="ＭＳ Ｐゴシック" charset="0"/>
              </a:rPr>
              <a:t>Persistent nausea, vomiting, or diarrhea</a:t>
            </a:r>
          </a:p>
          <a:p>
            <a:r>
              <a:rPr lang="en-US" sz="3600" dirty="0">
                <a:latin typeface="Calisto MT" charset="0"/>
                <a:ea typeface="ＭＳ Ｐゴシック" charset="0"/>
                <a:cs typeface="ＭＳ Ｐゴシック" charset="0"/>
              </a:rPr>
              <a:t>Severe pain</a:t>
            </a:r>
          </a:p>
          <a:p>
            <a:r>
              <a:rPr lang="en-US" sz="3600" dirty="0">
                <a:latin typeface="Calisto MT" charset="0"/>
                <a:ea typeface="ＭＳ Ｐゴシック" charset="0"/>
                <a:cs typeface="ＭＳ Ｐゴシック" charset="0"/>
              </a:rPr>
              <a:t>Temperature </a:t>
            </a:r>
            <a:r>
              <a:rPr lang="en-US" sz="1900" dirty="0">
                <a:latin typeface="Calisto MT" charset="0"/>
                <a:ea typeface="ＭＳ Ｐゴシック" charset="0"/>
                <a:cs typeface="ＭＳ Ｐゴシック" charset="0"/>
              </a:rPr>
              <a:t>(102-105</a:t>
            </a:r>
            <a:r>
              <a:rPr lang="en-US" sz="1900" baseline="30000" dirty="0">
                <a:latin typeface="Calisto MT" charset="0"/>
                <a:ea typeface="ＭＳ Ｐゴシック" charset="0"/>
                <a:cs typeface="ＭＳ Ｐゴシック" charset="0"/>
              </a:rPr>
              <a:t>o</a:t>
            </a:r>
            <a:r>
              <a:rPr lang="en-US" sz="1900" dirty="0">
                <a:latin typeface="Calisto MT" charset="0"/>
                <a:ea typeface="ＭＳ Ｐゴシック" charset="0"/>
                <a:cs typeface="ＭＳ Ｐゴシック" charset="0"/>
              </a:rPr>
              <a:t>F or 39</a:t>
            </a:r>
            <a:r>
              <a:rPr lang="en-US" sz="1900" baseline="30000" dirty="0">
                <a:latin typeface="Calisto MT" charset="0"/>
                <a:ea typeface="ＭＳ Ｐゴシック" charset="0"/>
                <a:cs typeface="ＭＳ Ｐゴシック" charset="0"/>
              </a:rPr>
              <a:t>o</a:t>
            </a:r>
            <a:r>
              <a:rPr lang="en-US" sz="1900" dirty="0">
                <a:latin typeface="Calisto MT" charset="0"/>
                <a:ea typeface="ＭＳ Ｐゴシック" charset="0"/>
                <a:cs typeface="ＭＳ Ｐゴシック" charset="0"/>
              </a:rPr>
              <a:t>-40.5</a:t>
            </a:r>
            <a:r>
              <a:rPr lang="en-US" sz="1900" baseline="30000" dirty="0">
                <a:latin typeface="Calisto MT" charset="0"/>
                <a:ea typeface="ＭＳ Ｐゴシック" charset="0"/>
                <a:cs typeface="ＭＳ Ｐゴシック" charset="0"/>
              </a:rPr>
              <a:t>o</a:t>
            </a:r>
            <a:r>
              <a:rPr lang="en-US" sz="1900" dirty="0">
                <a:latin typeface="Calisto MT" charset="0"/>
                <a:ea typeface="ＭＳ Ｐゴシック" charset="0"/>
                <a:cs typeface="ＭＳ Ｐゴシック" charset="0"/>
              </a:rPr>
              <a:t>C)</a:t>
            </a:r>
          </a:p>
          <a:p>
            <a:r>
              <a:rPr lang="en-US" sz="3600" dirty="0">
                <a:latin typeface="Calisto MT" charset="0"/>
                <a:ea typeface="ＭＳ Ｐゴシック" charset="0"/>
                <a:cs typeface="ＭＳ Ｐゴシック" charset="0"/>
              </a:rPr>
              <a:t>Mental Health Crisis</a:t>
            </a:r>
          </a:p>
          <a:p>
            <a:r>
              <a:rPr lang="en-US" sz="3600" dirty="0">
                <a:latin typeface="Calisto MT" charset="0"/>
                <a:ea typeface="ＭＳ Ｐゴシック" charset="0"/>
                <a:cs typeface="ＭＳ Ｐゴシック" charset="0"/>
              </a:rPr>
              <a:t>Seizure</a:t>
            </a:r>
          </a:p>
          <a:p>
            <a:r>
              <a:rPr lang="en-US" sz="3600" dirty="0">
                <a:latin typeface="Calisto MT" charset="0"/>
                <a:ea typeface="ＭＳ Ｐゴシック" charset="0"/>
                <a:cs typeface="ＭＳ Ｐゴシック" charset="0"/>
              </a:rPr>
              <a:t>Allergic Reaction</a:t>
            </a:r>
          </a:p>
          <a:p>
            <a:r>
              <a:rPr lang="en-US" sz="3600" dirty="0">
                <a:latin typeface="Calisto MT" charset="0"/>
                <a:ea typeface="ＭＳ Ｐゴシック" charset="0"/>
                <a:cs typeface="ＭＳ Ｐゴシック" charset="0"/>
              </a:rPr>
              <a:t>Large broken bones</a:t>
            </a:r>
          </a:p>
          <a:p>
            <a:r>
              <a:rPr lang="en-US" sz="3600" dirty="0">
                <a:latin typeface="Calisto MT" charset="0"/>
                <a:ea typeface="ＭＳ Ｐゴシック" charset="0"/>
                <a:cs typeface="ＭＳ Ｐゴシック" charset="0"/>
              </a:rPr>
              <a:t>Delay of up to 2 hrs. will not compromise life or limb</a:t>
            </a:r>
          </a:p>
          <a:p>
            <a:pPr eaLnBrk="1" hangingPunct="1"/>
            <a:endParaRPr lang="en-US" sz="3600" dirty="0">
              <a:latin typeface="Calisto MT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51905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>
          <a:xfrm>
            <a:off x="4068580" y="372906"/>
            <a:ext cx="3959902" cy="1350962"/>
          </a:xfrm>
        </p:spPr>
        <p:txBody>
          <a:bodyPr/>
          <a:lstStyle/>
          <a:p>
            <a:pPr eaLnBrk="1" hangingPunct="1"/>
            <a:r>
              <a:rPr lang="en-US" sz="5400" b="1" dirty="0">
                <a:latin typeface="Calisto MT" charset="0"/>
                <a:ea typeface="ＭＳ Ｐゴシック" charset="0"/>
                <a:cs typeface="ＭＳ Ｐゴシック" charset="0"/>
              </a:rPr>
              <a:t>Non-Urgent</a:t>
            </a:r>
          </a:p>
        </p:txBody>
      </p:sp>
      <p:sp>
        <p:nvSpPr>
          <p:cNvPr id="23554" name="Rectangle 3"/>
          <p:cNvSpPr>
            <a:spLocks noGrp="1" noChangeArrowheads="1"/>
          </p:cNvSpPr>
          <p:nvPr>
            <p:ph idx="1"/>
          </p:nvPr>
        </p:nvSpPr>
        <p:spPr>
          <a:xfrm>
            <a:off x="1019331" y="1723868"/>
            <a:ext cx="10058400" cy="4497050"/>
          </a:xfrm>
        </p:spPr>
        <p:txBody>
          <a:bodyPr numCol="2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600" dirty="0">
                <a:latin typeface="Calisto MT" charset="0"/>
                <a:ea typeface="ＭＳ Ｐゴシック" charset="0"/>
                <a:cs typeface="ＭＳ Ｐゴシック" charset="0"/>
              </a:rPr>
              <a:t>Chronic backache</a:t>
            </a:r>
          </a:p>
          <a:p>
            <a:pPr>
              <a:lnSpc>
                <a:spcPct val="90000"/>
              </a:lnSpc>
            </a:pPr>
            <a:r>
              <a:rPr lang="en-US" sz="3600" dirty="0">
                <a:latin typeface="Calisto MT" charset="0"/>
                <a:ea typeface="ＭＳ Ｐゴシック" charset="0"/>
                <a:cs typeface="ＭＳ Ｐゴシック" charset="0"/>
              </a:rPr>
              <a:t>Moderate headache</a:t>
            </a:r>
          </a:p>
          <a:p>
            <a:pPr>
              <a:lnSpc>
                <a:spcPct val="90000"/>
              </a:lnSpc>
            </a:pPr>
            <a:r>
              <a:rPr lang="en-US" sz="3600" dirty="0">
                <a:latin typeface="Calisto MT" charset="0"/>
                <a:ea typeface="ＭＳ Ｐゴシック" charset="0"/>
                <a:cs typeface="ＭＳ Ｐゴシック" charset="0"/>
              </a:rPr>
              <a:t>Minor </a:t>
            </a:r>
            <a:r>
              <a:rPr lang="en-US" sz="3600" dirty="0" err="1">
                <a:latin typeface="Calisto MT" charset="0"/>
                <a:ea typeface="ＭＳ Ｐゴシック" charset="0"/>
                <a:cs typeface="ＭＳ Ｐゴシック" charset="0"/>
              </a:rPr>
              <a:t>Fx</a:t>
            </a:r>
            <a:r>
              <a:rPr lang="en-US" sz="3600" dirty="0">
                <a:latin typeface="Calisto MT" charset="0"/>
                <a:ea typeface="ＭＳ Ｐゴシック" charset="0"/>
                <a:cs typeface="ＭＳ Ｐゴシック" charset="0"/>
              </a:rPr>
              <a:t> or other injuries</a:t>
            </a:r>
          </a:p>
          <a:p>
            <a:pPr>
              <a:lnSpc>
                <a:spcPct val="90000"/>
              </a:lnSpc>
            </a:pPr>
            <a:r>
              <a:rPr lang="en-US" sz="3600" dirty="0">
                <a:latin typeface="Calisto MT" charset="0"/>
                <a:ea typeface="ＭＳ Ｐゴシック" charset="0"/>
                <a:cs typeface="ＭＳ Ｐゴシック" charset="0"/>
              </a:rPr>
              <a:t>Cough or Congestion</a:t>
            </a:r>
          </a:p>
          <a:p>
            <a:pPr>
              <a:lnSpc>
                <a:spcPct val="90000"/>
              </a:lnSpc>
            </a:pPr>
            <a:r>
              <a:rPr lang="en-US" sz="3600" dirty="0">
                <a:latin typeface="Calisto MT" charset="0"/>
                <a:ea typeface="ＭＳ Ｐゴシック" charset="0"/>
                <a:cs typeface="ＭＳ Ｐゴシック" charset="0"/>
              </a:rPr>
              <a:t>Tooth or ear ache</a:t>
            </a:r>
          </a:p>
          <a:p>
            <a:pPr>
              <a:lnSpc>
                <a:spcPct val="90000"/>
              </a:lnSpc>
            </a:pPr>
            <a:r>
              <a:rPr lang="en-US" sz="3600" dirty="0">
                <a:latin typeface="Calisto MT" charset="0"/>
                <a:ea typeface="ＭＳ Ｐゴシック" charset="0"/>
                <a:cs typeface="ＭＳ Ｐゴシック" charset="0"/>
              </a:rPr>
              <a:t>Need Stitches</a:t>
            </a:r>
          </a:p>
          <a:p>
            <a:pPr>
              <a:lnSpc>
                <a:spcPct val="90000"/>
              </a:lnSpc>
            </a:pPr>
            <a:r>
              <a:rPr lang="en-US" sz="3600" dirty="0">
                <a:latin typeface="Calisto MT" charset="0"/>
                <a:ea typeface="ＭＳ Ｐゴシック" charset="0"/>
                <a:cs typeface="ＭＳ Ｐゴシック" charset="0"/>
              </a:rPr>
              <a:t>Urinary tract infection</a:t>
            </a:r>
          </a:p>
          <a:p>
            <a:pPr>
              <a:lnSpc>
                <a:spcPct val="90000"/>
              </a:lnSpc>
            </a:pPr>
            <a:r>
              <a:rPr lang="en-US" sz="3600" dirty="0">
                <a:latin typeface="Calisto MT" charset="0"/>
                <a:ea typeface="ＭＳ Ｐゴシック" charset="0"/>
                <a:cs typeface="ＭＳ Ｐゴシック" charset="0"/>
              </a:rPr>
              <a:t>Stable illness or injury, wait &gt; than 2 hrs. without an increased risk of morbidity or mortality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3600" dirty="0">
              <a:latin typeface="Calisto MT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2077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Cambria">
      <a:maj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{C31211C4-BCE4-C840-9089-B5821BF20847}tf10001062</Template>
  <TotalTime>365</TotalTime>
  <Words>569</Words>
  <Application>Microsoft Macintosh PowerPoint</Application>
  <PresentationFormat>Widescreen</PresentationFormat>
  <Paragraphs>108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ＭＳ Ｐゴシック</vt:lpstr>
      <vt:lpstr>Arial</vt:lpstr>
      <vt:lpstr>Calibri</vt:lpstr>
      <vt:lpstr>Calisto MT</vt:lpstr>
      <vt:lpstr>Cambria</vt:lpstr>
      <vt:lpstr>Wingdings</vt:lpstr>
      <vt:lpstr>Wingdings 3</vt:lpstr>
      <vt:lpstr>Ion</vt:lpstr>
      <vt:lpstr>CSI 102  Skills Lab 5</vt:lpstr>
      <vt:lpstr>Initial Assessment Guide</vt:lpstr>
      <vt:lpstr>Initial Assessment Guide</vt:lpstr>
      <vt:lpstr>Primary Assessment</vt:lpstr>
      <vt:lpstr>Secondary Assessment</vt:lpstr>
      <vt:lpstr>Triage Assessment</vt:lpstr>
      <vt:lpstr>Emergent</vt:lpstr>
      <vt:lpstr>Urgent </vt:lpstr>
      <vt:lpstr>Non-Urgent</vt:lpstr>
      <vt:lpstr>What is an illness script?</vt:lpstr>
      <vt:lpstr>Adult Vital Signs</vt:lpstr>
      <vt:lpstr>Patient’s Condition</vt:lpstr>
      <vt:lpstr>Universal Precautions</vt:lpstr>
      <vt:lpstr>3 Types of Precautions</vt:lpstr>
      <vt:lpstr>Pathogens Requiring Airborne Precautions</vt:lpstr>
      <vt:lpstr>Airborne Precautions Management</vt:lpstr>
      <vt:lpstr>Pathogens Requiring Contact Precautions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Daryl P Lofaso</dc:creator>
  <cp:lastModifiedBy>Lofaso, Daryl</cp:lastModifiedBy>
  <cp:revision>34</cp:revision>
  <dcterms:created xsi:type="dcterms:W3CDTF">2021-05-12T12:08:03Z</dcterms:created>
  <dcterms:modified xsi:type="dcterms:W3CDTF">2026-07-16T18:06:37Z</dcterms:modified>
</cp:coreProperties>
</file>