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9"/>
  </p:notesMasterIdLst>
  <p:sldIdLst>
    <p:sldId id="256" r:id="rId2"/>
    <p:sldId id="311" r:id="rId3"/>
    <p:sldId id="259" r:id="rId4"/>
    <p:sldId id="261" r:id="rId5"/>
    <p:sldId id="265" r:id="rId6"/>
    <p:sldId id="266" r:id="rId7"/>
    <p:sldId id="258" r:id="rId8"/>
    <p:sldId id="262" r:id="rId9"/>
    <p:sldId id="263" r:id="rId10"/>
    <p:sldId id="313" r:id="rId11"/>
    <p:sldId id="312" r:id="rId12"/>
    <p:sldId id="268" r:id="rId13"/>
    <p:sldId id="264" r:id="rId14"/>
    <p:sldId id="270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707"/>
  </p:normalViewPr>
  <p:slideViewPr>
    <p:cSldViewPr snapToGrid="0" snapToObjects="1">
      <p:cViewPr varScale="1">
        <p:scale>
          <a:sx n="127" d="100"/>
          <a:sy n="127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35637-00F6-E44D-800D-CA5339C81718}" type="datetimeFigureOut">
              <a:rPr lang="en-US" smtClean="0"/>
              <a:t>7/31/24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BF14E-DE4D-6D41-8704-91F12FDFC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2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859899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6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82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5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8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9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1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6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6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0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1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1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9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0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160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7D8D8BC6-741C-3F4B-8DD8-4609CA1732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74163" y="794479"/>
            <a:ext cx="6808033" cy="2177321"/>
          </a:xfrm>
        </p:spPr>
        <p:txBody>
          <a:bodyPr/>
          <a:lstStyle/>
          <a:p>
            <a:pPr eaLnBrk="1" hangingPunct="1"/>
            <a:r>
              <a:rPr lang="en-US" altLang="en-US" sz="6600" b="1" dirty="0">
                <a:ea typeface="ＭＳ Ｐゴシック" panose="020B0600070205080204" pitchFamily="34" charset="-128"/>
              </a:rPr>
              <a:t>CSI 102 </a:t>
            </a:r>
            <a:br>
              <a:rPr lang="en-US" altLang="en-US" sz="6600" b="1" dirty="0">
                <a:ea typeface="ＭＳ Ｐゴシック" panose="020B0600070205080204" pitchFamily="34" charset="-128"/>
              </a:rPr>
            </a:br>
            <a:r>
              <a:rPr lang="en-US" altLang="en-US" sz="6600" b="1" dirty="0">
                <a:ea typeface="ＭＳ Ｐゴシック" panose="020B0600070205080204" pitchFamily="34" charset="-128"/>
              </a:rPr>
              <a:t>Skills Lab 5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D29BF83F-E979-4F45-BC9E-6E80910FC0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4775" y="3741293"/>
            <a:ext cx="11632366" cy="1235441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54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Emergency Assessment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200C7-E115-4F4C-923C-0137DC1631EC}"/>
              </a:ext>
            </a:extLst>
          </p:cNvPr>
          <p:cNvSpPr txBox="1"/>
          <p:nvPr/>
        </p:nvSpPr>
        <p:spPr>
          <a:xfrm>
            <a:off x="2818151" y="5556431"/>
            <a:ext cx="6685613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aseline="30000" dirty="0">
                <a:latin typeface="Calisto MT" panose="02040603050505030304" pitchFamily="18" charset="77"/>
                <a:ea typeface="ＭＳ Ｐゴシック" panose="020B0600070205080204" pitchFamily="34" charset="-128"/>
              </a:rPr>
              <a:t>Daryl P. </a:t>
            </a:r>
            <a:r>
              <a:rPr lang="en-US" altLang="en-US" sz="2800" b="1" baseline="30000" dirty="0" err="1">
                <a:latin typeface="Calisto MT" panose="02040603050505030304" pitchFamily="18" charset="77"/>
                <a:ea typeface="ＭＳ Ｐゴシック" panose="020B0600070205080204" pitchFamily="34" charset="-128"/>
              </a:rPr>
              <a:t>L</a:t>
            </a:r>
            <a:r>
              <a:rPr lang="en-US" altLang="en-US" sz="2800" baseline="30000" dirty="0" err="1">
                <a:latin typeface="Calisto MT" panose="02040603050505030304" pitchFamily="18" charset="77"/>
                <a:ea typeface="ＭＳ Ｐゴシック" panose="020B0600070205080204" pitchFamily="34" charset="-128"/>
              </a:rPr>
              <a:t>ofaso</a:t>
            </a:r>
            <a:r>
              <a:rPr lang="en-US" altLang="en-US" sz="2800" baseline="30000" dirty="0">
                <a:latin typeface="Calisto MT" panose="02040603050505030304" pitchFamily="18" charset="77"/>
                <a:ea typeface="ＭＳ Ｐゴシック" panose="020B0600070205080204" pitchFamily="34" charset="-128"/>
              </a:rPr>
              <a:t>, Ph.D., M.Ed., RRT</a:t>
            </a:r>
          </a:p>
        </p:txBody>
      </p:sp>
    </p:spTree>
    <p:extLst>
      <p:ext uri="{BB962C8B-B14F-4D97-AF65-F5344CB8AC3E}">
        <p14:creationId xmlns:p14="http://schemas.microsoft.com/office/powerpoint/2010/main" val="1161637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44C41-4DE6-5846-B6E0-CDF1B1614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729" y="392757"/>
            <a:ext cx="8407948" cy="1400530"/>
          </a:xfrm>
        </p:spPr>
        <p:txBody>
          <a:bodyPr/>
          <a:lstStyle/>
          <a:p>
            <a:r>
              <a:rPr lang="en-US" sz="5400" b="1" dirty="0"/>
              <a:t>What is an illness script?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E95A-8205-B944-B61C-528BD286E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581521" cy="4195481"/>
          </a:xfrm>
        </p:spPr>
        <p:txBody>
          <a:bodyPr>
            <a:normAutofit/>
          </a:bodyPr>
          <a:lstStyle/>
          <a:p>
            <a:r>
              <a:rPr lang="en-US" sz="3200" dirty="0"/>
              <a:t>A network of acquired knowledge and experience about a disease, set of conditions, or symptoms – basically it’s what you know about a disease.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Pathophysiology process/insult: What is it? What causes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Predisposing factors: Who gets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Clinical manifestation: What does it look like? What are the prototypical history and exam features? </a:t>
            </a:r>
          </a:p>
        </p:txBody>
      </p:sp>
    </p:spTree>
    <p:extLst>
      <p:ext uri="{BB962C8B-B14F-4D97-AF65-F5344CB8AC3E}">
        <p14:creationId xmlns:p14="http://schemas.microsoft.com/office/powerpoint/2010/main" val="47469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70C1-251B-444F-9C90-AAC51F38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768" y="452717"/>
            <a:ext cx="5793627" cy="1136240"/>
          </a:xfrm>
        </p:spPr>
        <p:txBody>
          <a:bodyPr/>
          <a:lstStyle/>
          <a:p>
            <a:r>
              <a:rPr lang="en-US" sz="5400" b="1" dirty="0"/>
              <a:t>Adult Vital 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24DD9-8971-9C4E-9F64-1FE6BE93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987" y="2052919"/>
            <a:ext cx="8505866" cy="383821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sto MT" panose="02040603050505030304" pitchFamily="18" charset="77"/>
              </a:rPr>
              <a:t>Pulse: 60-100/minute</a:t>
            </a:r>
          </a:p>
          <a:p>
            <a:r>
              <a:rPr lang="en-US" sz="3600" dirty="0">
                <a:latin typeface="Calisto MT" panose="02040603050505030304" pitchFamily="18" charset="77"/>
              </a:rPr>
              <a:t>Blood Pressure: &lt;120/&lt;80 mmHg</a:t>
            </a:r>
          </a:p>
          <a:p>
            <a:r>
              <a:rPr lang="en-US" sz="3600" dirty="0">
                <a:latin typeface="Calisto MT" panose="02040603050505030304" pitchFamily="18" charset="77"/>
              </a:rPr>
              <a:t>Respiration: 12-20/minute</a:t>
            </a:r>
          </a:p>
          <a:p>
            <a:r>
              <a:rPr lang="en-US" sz="3600" dirty="0">
                <a:latin typeface="Calisto MT" panose="02040603050505030304" pitchFamily="18" charset="77"/>
              </a:rPr>
              <a:t>Temperature: 98.6</a:t>
            </a:r>
            <a:r>
              <a:rPr lang="en-US" sz="3600" baseline="30000" dirty="0">
                <a:latin typeface="Calisto MT" panose="02040603050505030304" pitchFamily="18" charset="77"/>
              </a:rPr>
              <a:t>o</a:t>
            </a:r>
            <a:r>
              <a:rPr lang="en-US" sz="3600" dirty="0">
                <a:latin typeface="Calisto MT" panose="02040603050505030304" pitchFamily="18" charset="77"/>
              </a:rPr>
              <a:t>F or 37</a:t>
            </a:r>
            <a:r>
              <a:rPr lang="en-US" sz="3600" baseline="30000" dirty="0">
                <a:latin typeface="Calisto MT" panose="02040603050505030304" pitchFamily="18" charset="77"/>
              </a:rPr>
              <a:t>o</a:t>
            </a:r>
            <a:r>
              <a:rPr lang="en-US" sz="3600" dirty="0">
                <a:latin typeface="Calisto MT" panose="02040603050505030304" pitchFamily="18" charset="77"/>
              </a:rPr>
              <a:t>C</a:t>
            </a:r>
          </a:p>
          <a:p>
            <a:r>
              <a:rPr lang="en-US" sz="3600" dirty="0">
                <a:latin typeface="Calisto MT" panose="02040603050505030304" pitchFamily="18" charset="77"/>
              </a:rPr>
              <a:t>Pulse oximeter: </a:t>
            </a:r>
            <a:r>
              <a:rPr lang="en-US" sz="3600" u="sng" dirty="0">
                <a:latin typeface="Calisto MT" panose="02040603050505030304" pitchFamily="18" charset="77"/>
              </a:rPr>
              <a:t>&gt;</a:t>
            </a:r>
            <a:r>
              <a:rPr lang="en-US" sz="3600" dirty="0">
                <a:latin typeface="Calisto MT" panose="02040603050505030304" pitchFamily="18" charset="77"/>
              </a:rPr>
              <a:t> 94% saturation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46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963043" y="231749"/>
            <a:ext cx="6418313" cy="13509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Patient</a:t>
            </a:r>
            <a:r>
              <a:rPr lang="ja-JP" altLang="en-US" sz="5400" b="1">
                <a:latin typeface="Calisto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5400" b="1" dirty="0">
                <a:latin typeface="Calisto MT" charset="0"/>
                <a:ea typeface="ＭＳ Ｐゴシック" charset="0"/>
                <a:cs typeface="ＭＳ Ｐゴシック" charset="0"/>
              </a:rPr>
              <a:t>s Condition</a:t>
            </a:r>
            <a:endParaRPr lang="en-US" sz="5400" b="1" dirty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869430" y="1981200"/>
            <a:ext cx="1013335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Stable – VS within normal limits.  Pt conscious &amp; comfortable.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Guarded – VS within normal limits.  Pt has some discomfort.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Unstable – VS outside of normal limits.  Major complications.  Prognosis guarded.</a:t>
            </a:r>
          </a:p>
        </p:txBody>
      </p:sp>
    </p:spTree>
    <p:extLst>
      <p:ext uri="{BB962C8B-B14F-4D97-AF65-F5344CB8AC3E}">
        <p14:creationId xmlns:p14="http://schemas.microsoft.com/office/powerpoint/2010/main" val="363565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244184" y="2057400"/>
            <a:ext cx="9728616" cy="40386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All Patients are potentially infectious.</a:t>
            </a: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Good Hand Hygiene is the key to reducing nosocomial infections</a:t>
            </a: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Wash before and after patient contact</a:t>
            </a: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Wear a mask, eye protection, gloves and gown when needed</a:t>
            </a:r>
          </a:p>
          <a:p>
            <a:pPr eaLnBrk="1" hangingPunct="1">
              <a:buFont typeface="Wingdings" charset="0"/>
              <a:buNone/>
            </a:pPr>
            <a:endParaRPr lang="en-US" sz="3600" dirty="0">
              <a:solidFill>
                <a:schemeClr val="tx2"/>
              </a:solidFill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EAE283-578E-BA46-B434-B86263A08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592" y="512679"/>
            <a:ext cx="7112815" cy="1076279"/>
          </a:xfrm>
        </p:spPr>
        <p:txBody>
          <a:bodyPr/>
          <a:lstStyle/>
          <a:p>
            <a:r>
              <a:rPr lang="en-US" sz="5400" b="1" dirty="0"/>
              <a:t>Universal Precautions</a:t>
            </a:r>
          </a:p>
        </p:txBody>
      </p:sp>
    </p:spTree>
    <p:extLst>
      <p:ext uri="{BB962C8B-B14F-4D97-AF65-F5344CB8AC3E}">
        <p14:creationId xmlns:p14="http://schemas.microsoft.com/office/powerpoint/2010/main" val="282540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45284" y="651474"/>
            <a:ext cx="7158037" cy="1274762"/>
          </a:xfrm>
        </p:spPr>
        <p:txBody>
          <a:bodyPr/>
          <a:lstStyle/>
          <a:p>
            <a:pPr algn="ctr"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3 Types of Precautions</a:t>
            </a:r>
            <a:endParaRPr lang="en-US" sz="5400" dirty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469036" y="2514600"/>
            <a:ext cx="8665565" cy="2537085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listo MT" charset="0"/>
                <a:ea typeface="ＭＳ Ｐゴシック" charset="0"/>
                <a:cs typeface="ＭＳ Ｐゴシック" charset="0"/>
              </a:rPr>
              <a:t>Airborne</a:t>
            </a:r>
          </a:p>
          <a:p>
            <a:pPr eaLnBrk="1" hangingPunct="1"/>
            <a:r>
              <a:rPr lang="en-US" sz="4000" dirty="0">
                <a:latin typeface="Calisto MT" charset="0"/>
                <a:ea typeface="ＭＳ Ｐゴシック" charset="0"/>
                <a:cs typeface="ＭＳ Ｐゴシック" charset="0"/>
              </a:rPr>
              <a:t>Droplet</a:t>
            </a:r>
          </a:p>
          <a:p>
            <a:pPr eaLnBrk="1" hangingPunct="1"/>
            <a:r>
              <a:rPr lang="en-US" sz="4000" dirty="0">
                <a:latin typeface="Calisto MT" charset="0"/>
                <a:ea typeface="ＭＳ Ｐゴシック" charset="0"/>
                <a:cs typeface="ＭＳ Ｐゴシック" charset="0"/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3733738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946816" y="502170"/>
            <a:ext cx="6679367" cy="1752600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Pathogens Requiring Airborne Precautions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1543987" y="2590800"/>
            <a:ext cx="8743013" cy="3090472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Tuberculosis</a:t>
            </a:r>
          </a:p>
          <a:p>
            <a:pPr eaLnBrk="1" hangingPunct="1"/>
            <a:r>
              <a:rPr lang="en-US" sz="40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Measles (Rubeola)</a:t>
            </a:r>
          </a:p>
          <a:p>
            <a:pPr eaLnBrk="1" hangingPunct="1"/>
            <a:r>
              <a:rPr lang="en-US" sz="40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Varicella (Chickenpox)</a:t>
            </a:r>
          </a:p>
          <a:p>
            <a:pPr eaLnBrk="1" hangingPunct="1"/>
            <a:r>
              <a:rPr lang="en-US" sz="40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COVID-19</a:t>
            </a:r>
          </a:p>
        </p:txBody>
      </p:sp>
    </p:spTree>
    <p:extLst>
      <p:ext uri="{BB962C8B-B14F-4D97-AF65-F5344CB8AC3E}">
        <p14:creationId xmlns:p14="http://schemas.microsoft.com/office/powerpoint/2010/main" val="61219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7239000" cy="1752600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Airborne Precautions Management</a:t>
            </a:r>
          </a:p>
        </p:txBody>
      </p:sp>
      <p:sp>
        <p:nvSpPr>
          <p:cNvPr id="28674" name="Rectangle 1027"/>
          <p:cNvSpPr>
            <a:spLocks noGrp="1" noChangeArrowheads="1"/>
          </p:cNvSpPr>
          <p:nvPr>
            <p:ph idx="1"/>
          </p:nvPr>
        </p:nvSpPr>
        <p:spPr>
          <a:xfrm>
            <a:off x="374754" y="2543332"/>
            <a:ext cx="11452485" cy="35814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Place patient in an isolation room with negative pressure</a:t>
            </a: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Keep door closed</a:t>
            </a: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Wear N-95 mask </a:t>
            </a:r>
          </a:p>
          <a:p>
            <a:pPr eaLnBrk="1" hangingPunct="1">
              <a:buFont typeface="Wingdings" charset="0"/>
              <a:buNone/>
            </a:pPr>
            <a:endParaRPr lang="en-US" sz="3600" dirty="0">
              <a:solidFill>
                <a:schemeClr val="tx2"/>
              </a:solidFill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81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152400"/>
            <a:ext cx="7010400" cy="2057400"/>
          </a:xfrm>
        </p:spPr>
        <p:txBody>
          <a:bodyPr/>
          <a:lstStyle/>
          <a:p>
            <a:pPr eaLnBrk="1" hangingPunct="1"/>
            <a:r>
              <a:rPr lang="en-US" sz="5400" b="1">
                <a:latin typeface="Calisto MT" charset="0"/>
                <a:ea typeface="ＭＳ Ｐゴシック" charset="0"/>
                <a:cs typeface="ＭＳ Ｐゴシック" charset="0"/>
              </a:rPr>
              <a:t>Pathogens Requiring Contact Precautions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049311" y="2209800"/>
            <a:ext cx="10118361" cy="410105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Multi-drug resistance bacteria </a:t>
            </a:r>
          </a:p>
          <a:p>
            <a:pPr marL="406400" indent="50800">
              <a:lnSpc>
                <a:spcPct val="90000"/>
              </a:lnSpc>
              <a:buNone/>
              <a:defRPr/>
            </a:pP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(e.g., </a:t>
            </a:r>
            <a:r>
              <a:rPr lang="en-US" sz="3600" u="sng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VRE</a:t>
            </a: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 – </a:t>
            </a:r>
            <a:r>
              <a:rPr lang="en-US" sz="3600" dirty="0" err="1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Vancomycin</a:t>
            </a: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 Resistant Enterococci,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3600" u="sng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MRSA</a:t>
            </a: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 - Methicillin Resistant </a:t>
            </a:r>
            <a:r>
              <a:rPr lang="en-US" sz="3600" i="1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Staphylococcus </a:t>
            </a:r>
            <a:r>
              <a:rPr lang="en-US" sz="3600" i="1" dirty="0" err="1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Aureus</a:t>
            </a: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RSV - Respiratory Syncytial Virus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i="1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Clostridium </a:t>
            </a:r>
            <a:r>
              <a:rPr lang="en-US" sz="3600" i="1" dirty="0" err="1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difficile</a:t>
            </a:r>
            <a:endParaRPr lang="en-US" sz="3600" i="1" dirty="0">
              <a:solidFill>
                <a:schemeClr val="tx2"/>
              </a:solidFill>
              <a:latin typeface="Calisto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  <a:cs typeface="ＭＳ Ｐゴシック" charset="0"/>
              </a:rPr>
              <a:t>Scabies</a:t>
            </a:r>
          </a:p>
        </p:txBody>
      </p:sp>
    </p:spTree>
    <p:extLst>
      <p:ext uri="{BB962C8B-B14F-4D97-AF65-F5344CB8AC3E}">
        <p14:creationId xmlns:p14="http://schemas.microsoft.com/office/powerpoint/2010/main" val="329434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12435-829C-0446-9313-499927361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945" y="452718"/>
            <a:ext cx="7913273" cy="1001328"/>
          </a:xfrm>
        </p:spPr>
        <p:txBody>
          <a:bodyPr/>
          <a:lstStyle/>
          <a:p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Initial Assessment Guide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43685-C83F-5A4A-989A-EDE0BC742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alisto MT" charset="0"/>
                <a:ea typeface="ＭＳ Ｐゴシック" charset="0"/>
                <a:cs typeface="ＭＳ Ｐゴシック" charset="0"/>
              </a:rPr>
              <a:t>Primary Assessment</a:t>
            </a:r>
          </a:p>
          <a:p>
            <a:pPr lvl="1"/>
            <a:r>
              <a:rPr lang="en-US" sz="3200" dirty="0">
                <a:latin typeface="Calisto MT" charset="0"/>
                <a:ea typeface="ＭＳ Ｐゴシック" charset="0"/>
              </a:rPr>
              <a:t>Observational Assessment</a:t>
            </a:r>
          </a:p>
          <a:p>
            <a:pPr lvl="2"/>
            <a:r>
              <a:rPr lang="en-US" sz="2800" dirty="0">
                <a:latin typeface="Calisto MT" charset="0"/>
                <a:ea typeface="ＭＳ Ｐゴシック" charset="0"/>
              </a:rPr>
              <a:t>Appearance – conscious, unconscious, alert</a:t>
            </a:r>
          </a:p>
          <a:p>
            <a:pPr lvl="2"/>
            <a:r>
              <a:rPr lang="en-US" sz="2800" dirty="0">
                <a:latin typeface="Calisto MT" charset="0"/>
                <a:ea typeface="ＭＳ Ｐゴシック" charset="0"/>
              </a:rPr>
              <a:t>Work of Breathing (WOB) – accessory muscle use</a:t>
            </a:r>
          </a:p>
          <a:p>
            <a:pPr lvl="2"/>
            <a:r>
              <a:rPr lang="en-US" sz="2800" dirty="0">
                <a:latin typeface="Calisto MT" charset="0"/>
                <a:ea typeface="ＭＳ Ｐゴシック" charset="0"/>
              </a:rPr>
              <a:t>Circulation – color, bleeding</a:t>
            </a:r>
          </a:p>
          <a:p>
            <a:pPr lvl="2"/>
            <a:r>
              <a:rPr lang="en-US" sz="2800" dirty="0">
                <a:latin typeface="Calisto MT" charset="0"/>
                <a:ea typeface="ＭＳ Ｐゴシック" charset="0"/>
              </a:rPr>
              <a:t>Intervention to any life-threatening condition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9470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939613" y="554038"/>
            <a:ext cx="7859322" cy="12747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Initial Assessment Guide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603948" y="1828800"/>
            <a:ext cx="8530652" cy="44958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Secondary Assessment </a:t>
            </a:r>
            <a:r>
              <a:rPr lang="en-US" sz="3600" i="1" dirty="0">
                <a:latin typeface="Calisto MT" charset="0"/>
                <a:ea typeface="ＭＳ Ｐゴシック" charset="0"/>
                <a:cs typeface="ＭＳ Ｐゴシック" charset="0"/>
              </a:rPr>
              <a:t>(Serial)</a:t>
            </a:r>
          </a:p>
          <a:p>
            <a:pPr lvl="1"/>
            <a:r>
              <a:rPr lang="en-US" sz="2800" dirty="0">
                <a:latin typeface="Calisto MT" charset="0"/>
                <a:ea typeface="ＭＳ Ｐゴシック" charset="0"/>
              </a:rPr>
              <a:t>Vital Signs: initial and after treatment</a:t>
            </a:r>
          </a:p>
          <a:p>
            <a:pPr lvl="1"/>
            <a:r>
              <a:rPr lang="en-US" sz="2800" dirty="0">
                <a:latin typeface="Calisto MT" charset="0"/>
                <a:ea typeface="ＭＳ Ｐゴシック" charset="0"/>
              </a:rPr>
              <a:t>Glasgow Coma Scale (GCS)</a:t>
            </a:r>
          </a:p>
          <a:p>
            <a:pPr lvl="2"/>
            <a:r>
              <a:rPr lang="en-US" sz="2400" dirty="0">
                <a:latin typeface="Calisto MT" charset="0"/>
                <a:ea typeface="ＭＳ Ｐゴシック" charset="0"/>
              </a:rPr>
              <a:t>Range 3-15</a:t>
            </a:r>
          </a:p>
          <a:p>
            <a:pPr lvl="2"/>
            <a:r>
              <a:rPr lang="en-US" sz="2400" dirty="0">
                <a:latin typeface="Calisto MT" charset="0"/>
                <a:ea typeface="ＭＳ Ｐゴシック" charset="0"/>
              </a:rPr>
              <a:t>Three Behaviors:</a:t>
            </a:r>
          </a:p>
          <a:p>
            <a:pPr lvl="3"/>
            <a:r>
              <a:rPr lang="en-US" sz="2000" dirty="0">
                <a:latin typeface="Calisto MT" charset="0"/>
                <a:ea typeface="ＭＳ Ｐゴシック" charset="0"/>
              </a:rPr>
              <a:t>Eye opening response (1-4)</a:t>
            </a:r>
          </a:p>
          <a:p>
            <a:pPr lvl="3"/>
            <a:r>
              <a:rPr lang="en-US" sz="2000" dirty="0">
                <a:latin typeface="Calisto MT" charset="0"/>
                <a:ea typeface="ＭＳ Ｐゴシック" charset="0"/>
              </a:rPr>
              <a:t>Best verbal response (1-5)</a:t>
            </a:r>
          </a:p>
          <a:p>
            <a:pPr lvl="3"/>
            <a:r>
              <a:rPr lang="en-US" sz="2000" dirty="0">
                <a:latin typeface="Calisto MT" charset="0"/>
                <a:ea typeface="ＭＳ Ｐゴシック" charset="0"/>
              </a:rPr>
              <a:t>Best motor response (1-6)</a:t>
            </a:r>
          </a:p>
          <a:p>
            <a:pPr lvl="3"/>
            <a:endParaRPr lang="en-US" sz="2000" dirty="0">
              <a:latin typeface="Calisto MT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4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69381" y="441612"/>
            <a:ext cx="7158037" cy="12747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Primary Assessment</a:t>
            </a:r>
          </a:p>
        </p:txBody>
      </p:sp>
      <p:sp>
        <p:nvSpPr>
          <p:cNvPr id="17410" name="Rectangle 1027"/>
          <p:cNvSpPr>
            <a:spLocks noGrp="1" noChangeArrowheads="1"/>
          </p:cNvSpPr>
          <p:nvPr>
            <p:ph idx="1"/>
          </p:nvPr>
        </p:nvSpPr>
        <p:spPr>
          <a:xfrm>
            <a:off x="1603948" y="2209800"/>
            <a:ext cx="8759252" cy="36576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A = Airway / C-spine immobilization 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B = Breathing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C = Circulation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D = Disability or Neurologic Status</a:t>
            </a:r>
          </a:p>
        </p:txBody>
      </p:sp>
    </p:spTree>
    <p:extLst>
      <p:ext uri="{BB962C8B-B14F-4D97-AF65-F5344CB8AC3E}">
        <p14:creationId xmlns:p14="http://schemas.microsoft.com/office/powerpoint/2010/main" val="254877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499519" y="340974"/>
            <a:ext cx="7386638" cy="1336675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Secondary Assessment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289154" y="1752600"/>
            <a:ext cx="10043410" cy="46482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E = Exposure and environmental control to prevent heat loss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F = Full set of vital signs, wt.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G = Give comfort measures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H = Head-to-toe assessment and History </a:t>
            </a:r>
            <a:r>
              <a:rPr lang="en-US" sz="3600" i="1" dirty="0">
                <a:latin typeface="Calisto MT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600" i="1" dirty="0" err="1">
                <a:latin typeface="Calisto MT" charset="0"/>
                <a:ea typeface="ＭＳ Ｐゴシック" charset="0"/>
                <a:cs typeface="ＭＳ Ｐゴシック" charset="0"/>
              </a:rPr>
              <a:t>Hx</a:t>
            </a:r>
            <a:r>
              <a:rPr lang="en-US" sz="3600" i="1" dirty="0">
                <a:latin typeface="Calisto MT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I = Inspect posterior surfaces</a:t>
            </a:r>
          </a:p>
        </p:txBody>
      </p:sp>
    </p:spTree>
    <p:extLst>
      <p:ext uri="{BB962C8B-B14F-4D97-AF65-F5344CB8AC3E}">
        <p14:creationId xmlns:p14="http://schemas.microsoft.com/office/powerpoint/2010/main" val="158390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2802536" y="410382"/>
            <a:ext cx="6328347" cy="13509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Triage Assessment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1798820" y="2286000"/>
            <a:ext cx="8335781" cy="2971800"/>
          </a:xfrm>
        </p:spPr>
        <p:txBody>
          <a:bodyPr/>
          <a:lstStyle/>
          <a:p>
            <a:pPr eaLnBrk="1" hangingPunct="1"/>
            <a:r>
              <a:rPr lang="en-US" sz="4400" dirty="0">
                <a:latin typeface="Calisto MT" charset="0"/>
                <a:ea typeface="ＭＳ Ｐゴシック" charset="0"/>
                <a:cs typeface="ＭＳ Ｐゴシック" charset="0"/>
              </a:rPr>
              <a:t>Emergent</a:t>
            </a:r>
          </a:p>
          <a:p>
            <a:pPr eaLnBrk="1" hangingPunct="1"/>
            <a:r>
              <a:rPr lang="en-US" sz="4400" dirty="0">
                <a:latin typeface="Calisto MT" charset="0"/>
                <a:ea typeface="ＭＳ Ｐゴシック" charset="0"/>
                <a:cs typeface="ＭＳ Ｐゴシック" charset="0"/>
              </a:rPr>
              <a:t>Urgent</a:t>
            </a:r>
          </a:p>
          <a:p>
            <a:pPr eaLnBrk="1" hangingPunct="1"/>
            <a:r>
              <a:rPr lang="en-US" sz="4400" dirty="0">
                <a:latin typeface="Calisto MT" charset="0"/>
                <a:ea typeface="ＭＳ Ｐゴシック" charset="0"/>
                <a:cs typeface="ＭＳ Ｐゴシック" charset="0"/>
              </a:rPr>
              <a:t>Non-urgent</a:t>
            </a:r>
          </a:p>
          <a:p>
            <a:pPr eaLnBrk="1" hangingPunct="1">
              <a:buFont typeface="Wingdings" charset="0"/>
              <a:buNone/>
            </a:pPr>
            <a:endParaRPr lang="en-US" sz="4000" dirty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4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224414" y="156798"/>
            <a:ext cx="3305957" cy="12747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Emergent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524655" y="1431560"/>
            <a:ext cx="11302583" cy="5194092"/>
          </a:xfrm>
        </p:spPr>
        <p:txBody>
          <a:bodyPr numCol="2">
            <a:normAutofit fontScale="92500" lnSpcReduction="20000"/>
          </a:bodyPr>
          <a:lstStyle/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Airway and Breathing Difficulties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Cardiac Arrest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C-spine compromise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Seizure states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Life or limb-threatening condition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Severe medical problems </a:t>
            </a:r>
            <a:r>
              <a:rPr lang="en-US" sz="3300" i="1" dirty="0">
                <a:latin typeface="Calisto MT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600" i="1" dirty="0">
                <a:latin typeface="Calisto MT" charset="0"/>
                <a:ea typeface="ＭＳ Ｐゴシック" charset="0"/>
                <a:cs typeface="ＭＳ Ｐゴシック" charset="0"/>
              </a:rPr>
              <a:t>Overdose, poisoning, DM complications)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Obvious multiple injuries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Excessive high temperature </a:t>
            </a:r>
          </a:p>
          <a:p>
            <a:pPr>
              <a:buNone/>
            </a:pPr>
            <a:r>
              <a:rPr lang="en-US" sz="3300" dirty="0">
                <a:latin typeface="Calisto MT" charset="0"/>
                <a:ea typeface="ＭＳ Ｐゴシック" charset="0"/>
                <a:cs typeface="ＭＳ Ｐゴシック" charset="0"/>
              </a:rPr>
              <a:t>		(&gt; 105</a:t>
            </a:r>
            <a:r>
              <a:rPr lang="en-US" sz="3300" baseline="30000" dirty="0">
                <a:latin typeface="Calisto MT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3300" dirty="0">
                <a:latin typeface="Calisto MT" charset="0"/>
                <a:ea typeface="ＭＳ Ｐゴシック" charset="0"/>
                <a:cs typeface="ＭＳ Ｐゴシック" charset="0"/>
              </a:rPr>
              <a:t>F or 40.5</a:t>
            </a:r>
            <a:r>
              <a:rPr lang="en-US" sz="3300" baseline="30000" dirty="0">
                <a:latin typeface="Calisto MT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3300" dirty="0">
                <a:latin typeface="Calisto MT" charset="0"/>
                <a:ea typeface="ＭＳ Ｐゴシック" charset="0"/>
                <a:cs typeface="ＭＳ Ｐゴシック" charset="0"/>
              </a:rPr>
              <a:t>C)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Cardiac CP</a:t>
            </a:r>
          </a:p>
          <a:p>
            <a:r>
              <a:rPr lang="en-US" sz="4200" dirty="0">
                <a:latin typeface="Calisto MT" charset="0"/>
                <a:ea typeface="ＭＳ Ｐゴシック" charset="0"/>
                <a:cs typeface="ＭＳ Ｐゴシック" charset="0"/>
              </a:rPr>
              <a:t>Neurological Deficit – Stroke (CVA</a:t>
            </a:r>
            <a:r>
              <a:rPr lang="en-US" sz="4000" dirty="0">
                <a:latin typeface="Calisto MT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483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30086" y="276720"/>
            <a:ext cx="2642016" cy="13509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Urgent	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539646" y="1905000"/>
            <a:ext cx="11107711" cy="4675682"/>
          </a:xfrm>
        </p:spPr>
        <p:txBody>
          <a:bodyPr numCol="2">
            <a:normAutofit fontScale="92500" lnSpcReduction="10000"/>
          </a:bodyPr>
          <a:lstStyle/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Chest Pain </a:t>
            </a:r>
            <a:r>
              <a:rPr lang="en-US" sz="3600" i="1" dirty="0">
                <a:latin typeface="Calisto MT" charset="0"/>
                <a:ea typeface="ＭＳ Ｐゴシック" charset="0"/>
                <a:cs typeface="ＭＳ Ｐゴシック" charset="0"/>
              </a:rPr>
              <a:t>(Non-Cardiac)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Burns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Arial" charset="0"/>
              </a:rPr>
              <a:t>Decrease level of conscious (↓</a:t>
            </a: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 LOC)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Persistent nausea, vomiting, or diarrhea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Severe pain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Temperature </a:t>
            </a:r>
            <a:r>
              <a:rPr lang="en-US" sz="1900" dirty="0">
                <a:latin typeface="Calisto MT" charset="0"/>
                <a:ea typeface="ＭＳ Ｐゴシック" charset="0"/>
                <a:cs typeface="ＭＳ Ｐゴシック" charset="0"/>
              </a:rPr>
              <a:t>(102-105</a:t>
            </a:r>
            <a:r>
              <a:rPr lang="en-US" sz="1900" baseline="30000" dirty="0">
                <a:latin typeface="Calisto MT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900" dirty="0">
                <a:latin typeface="Calisto MT" charset="0"/>
                <a:ea typeface="ＭＳ Ｐゴシック" charset="0"/>
                <a:cs typeface="ＭＳ Ｐゴシック" charset="0"/>
              </a:rPr>
              <a:t>F or 39</a:t>
            </a:r>
            <a:r>
              <a:rPr lang="en-US" sz="1900" baseline="30000" dirty="0">
                <a:latin typeface="Calisto MT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900" dirty="0">
                <a:latin typeface="Calisto MT" charset="0"/>
                <a:ea typeface="ＭＳ Ｐゴシック" charset="0"/>
                <a:cs typeface="ＭＳ Ｐゴシック" charset="0"/>
              </a:rPr>
              <a:t>-40.5</a:t>
            </a:r>
            <a:r>
              <a:rPr lang="en-US" sz="1900" baseline="30000" dirty="0">
                <a:latin typeface="Calisto MT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900" dirty="0">
                <a:latin typeface="Calisto MT" charset="0"/>
                <a:ea typeface="ＭＳ Ｐゴシック" charset="0"/>
                <a:cs typeface="ＭＳ Ｐゴシック" charset="0"/>
              </a:rPr>
              <a:t>C)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Mental Health Crisis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Seizure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Allergic Reaction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Large broken bones</a:t>
            </a:r>
          </a:p>
          <a:p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Delay of up to 2 hrs. will not compromise life or limb</a:t>
            </a:r>
          </a:p>
          <a:p>
            <a:pPr eaLnBrk="1" hangingPunct="1"/>
            <a:endParaRPr lang="en-US" sz="3600" dirty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19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068580" y="372906"/>
            <a:ext cx="3959902" cy="1350962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  <a:ea typeface="ＭＳ Ｐゴシック" charset="0"/>
                <a:cs typeface="ＭＳ Ｐゴシック" charset="0"/>
              </a:rPr>
              <a:t>Non-Urgent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1019331" y="1723868"/>
            <a:ext cx="10058400" cy="4497050"/>
          </a:xfrm>
        </p:spPr>
        <p:txBody>
          <a:bodyPr numCol="2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Chronic backache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Moderate headache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Minor </a:t>
            </a:r>
            <a:r>
              <a:rPr lang="en-US" sz="3600" dirty="0" err="1">
                <a:latin typeface="Calisto MT" charset="0"/>
                <a:ea typeface="ＭＳ Ｐゴシック" charset="0"/>
                <a:cs typeface="ＭＳ Ｐゴシック" charset="0"/>
              </a:rPr>
              <a:t>Fx</a:t>
            </a: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 or other injuries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Cough or Congestion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Tooth or ear ache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Need Stitches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Urinary tract infection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sto MT" charset="0"/>
                <a:ea typeface="ＭＳ Ｐゴシック" charset="0"/>
                <a:cs typeface="ＭＳ Ｐゴシック" charset="0"/>
              </a:rPr>
              <a:t>Stable illness or injury, wait &gt; than 2 hrs. without an increased risk of morbidity or mortality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3600" dirty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7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{C31211C4-BCE4-C840-9089-B5821BF20847}tf10001062</Template>
  <TotalTime>364</TotalTime>
  <Words>563</Words>
  <Application>Microsoft Macintosh PowerPoint</Application>
  <PresentationFormat>Widescreen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Calisto MT</vt:lpstr>
      <vt:lpstr>Cambria</vt:lpstr>
      <vt:lpstr>Wingdings</vt:lpstr>
      <vt:lpstr>Wingdings 3</vt:lpstr>
      <vt:lpstr>Ion</vt:lpstr>
      <vt:lpstr>CSI 102  Skills Lab 5</vt:lpstr>
      <vt:lpstr>Initial Assessment Guide</vt:lpstr>
      <vt:lpstr>Initial Assessment Guide</vt:lpstr>
      <vt:lpstr>Primary Assessment</vt:lpstr>
      <vt:lpstr>Secondary Assessment</vt:lpstr>
      <vt:lpstr>Triage Assessment</vt:lpstr>
      <vt:lpstr>Emergent</vt:lpstr>
      <vt:lpstr>Urgent </vt:lpstr>
      <vt:lpstr>Non-Urgent</vt:lpstr>
      <vt:lpstr>What is an illness script?</vt:lpstr>
      <vt:lpstr>Adult Vital Signs</vt:lpstr>
      <vt:lpstr>Patient’s Condition</vt:lpstr>
      <vt:lpstr>Universal Precautions</vt:lpstr>
      <vt:lpstr>3 Types of Precautions</vt:lpstr>
      <vt:lpstr>Pathogens Requiring Airborne Precautions</vt:lpstr>
      <vt:lpstr>Airborne Precautions Management</vt:lpstr>
      <vt:lpstr>Pathogens Requiring Contact Precautions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Daryl P Lofaso</dc:creator>
  <cp:lastModifiedBy>Lofaso, Daryl</cp:lastModifiedBy>
  <cp:revision>33</cp:revision>
  <dcterms:created xsi:type="dcterms:W3CDTF">2021-05-12T12:08:03Z</dcterms:created>
  <dcterms:modified xsi:type="dcterms:W3CDTF">2024-07-31T19:30:19Z</dcterms:modified>
</cp:coreProperties>
</file>