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89" r:id="rId1"/>
  </p:sldMasterIdLst>
  <p:notesMasterIdLst>
    <p:notesMasterId r:id="rId17"/>
  </p:notesMasterIdLst>
  <p:sldIdLst>
    <p:sldId id="309" r:id="rId2"/>
    <p:sldId id="257" r:id="rId3"/>
    <p:sldId id="274" r:id="rId4"/>
    <p:sldId id="276" r:id="rId5"/>
    <p:sldId id="277" r:id="rId6"/>
    <p:sldId id="278" r:id="rId7"/>
    <p:sldId id="279" r:id="rId8"/>
    <p:sldId id="310" r:id="rId9"/>
    <p:sldId id="280" r:id="rId10"/>
    <p:sldId id="281" r:id="rId11"/>
    <p:sldId id="282" r:id="rId12"/>
    <p:sldId id="271" r:id="rId13"/>
    <p:sldId id="272" r:id="rId14"/>
    <p:sldId id="258" r:id="rId15"/>
    <p:sldId id="273" r:id="rId1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B7E19504-8AF6-FAAE-6A30-3E6391BADCD5}" name="Lofaso, Daryl" initials="DL" userId="S::DLOFAS@lsuhsc.edu::e3610589-08fc-4439-8092-d576dd768cb0" providerId="AD"/>
  <p188:author id="{06397E3F-A668-7ECD-1D75-7EADD2881210}" name="Tate, Alicia" initials="AT" userId="S::atate4@lsuhsc.edu::e13ee7e9-7cc4-446c-83b8-cdfe75b479e6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499"/>
    <p:restoredTop sz="95631"/>
  </p:normalViewPr>
  <p:slideViewPr>
    <p:cSldViewPr snapToGrid="0" snapToObjects="1">
      <p:cViewPr varScale="1">
        <p:scale>
          <a:sx n="102" d="100"/>
          <a:sy n="102" d="100"/>
        </p:scale>
        <p:origin x="504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microsoft.com/office/2018/10/relationships/authors" Target="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935637-00F6-E44D-800D-CA5339C81718}" type="datetimeFigureOut">
              <a:rPr lang="en-US" smtClean="0"/>
              <a:t>7/16/26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F0BF14E-DE4D-6D41-8704-91F12FDFC2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275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D347D-5ACD-4C99-B74B-A9C85AD731AF}" type="datetimeFigureOut">
              <a:rPr lang="en-US" smtClean="0"/>
              <a:t>7/16/26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85916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7/16/26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66231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7/16/26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29436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>
          <a:xfrm>
            <a:off x="1930400" y="3771174"/>
            <a:ext cx="727964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D347D-5ACD-4C99-B74B-A9C85AD731AF}" type="datetimeFigureOut">
              <a:rPr lang="en-US" smtClean="0"/>
              <a:t>7/16/26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058598992"/>
      </p:ext>
    </p:extLst>
  </p:cSld>
  <p:clrMapOvr>
    <a:masterClrMapping/>
  </p:clrMapOvr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7/16/26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376454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7/16/26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048239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7/16/26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875531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7/16/26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96827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7/16/26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499844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42485" y="96839"/>
            <a:ext cx="9544049" cy="141287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265767" y="1981200"/>
            <a:ext cx="5005917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74885" y="1981200"/>
            <a:ext cx="5005916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97048267-68B2-5947-B9CC-38AEB77875D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7">
            <a:extLst>
              <a:ext uri="{FF2B5EF4-FFF2-40B4-BE49-F238E27FC236}">
                <a16:creationId xmlns:a16="http://schemas.microsoft.com/office/drawing/2014/main" id="{EFD5EEBC-6827-FA4A-8DE1-0DF061DCCA6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8">
            <a:extLst>
              <a:ext uri="{FF2B5EF4-FFF2-40B4-BE49-F238E27FC236}">
                <a16:creationId xmlns:a16="http://schemas.microsoft.com/office/drawing/2014/main" id="{4BE78357-4A8E-0845-8A27-E277842AC59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0ECA573-A28D-EA4D-B935-D6A605EEAB8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922791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7/16/26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318141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smtClean="0"/>
              <a:t>7/16/26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92611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smtClean="0"/>
              <a:t>7/16/26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29656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smtClean="0"/>
              <a:t>7/16/26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52010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7/16/26</a:t>
            </a:fld>
            <a:endParaRPr lang="en-US" dirty="0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423101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7/16/26</a:t>
            </a:fld>
            <a:endParaRPr lang="en-US" dirty="0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98130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7/16/26</a:t>
            </a:fld>
            <a:endParaRPr lang="en-US" dirty="0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071918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7/16/26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09004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3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image" Target="../media/image5.png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40000"/>
                  <a:lumOff val="60000"/>
                  <a:alpha val="7000"/>
                </a:schemeClr>
              </a:gs>
              <a:gs pos="69000">
                <a:schemeClr val="bg2">
                  <a:lumMod val="40000"/>
                  <a:lumOff val="60000"/>
                  <a:alpha val="0"/>
                </a:schemeClr>
              </a:gs>
              <a:gs pos="36000">
                <a:schemeClr val="bg2">
                  <a:lumMod val="40000"/>
                  <a:lumOff val="6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9012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4AAD347D-5ACD-4C99-B74B-A9C85AD731AF}" type="datetimeFigureOut">
              <a:rPr lang="en-US" smtClean="0"/>
              <a:t>7/16/26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781608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  <p:sldLayoutId id="2147483693" r:id="rId4"/>
    <p:sldLayoutId id="2147483694" r:id="rId5"/>
    <p:sldLayoutId id="2147483695" r:id="rId6"/>
    <p:sldLayoutId id="2147483696" r:id="rId7"/>
    <p:sldLayoutId id="2147483697" r:id="rId8"/>
    <p:sldLayoutId id="2147483698" r:id="rId9"/>
    <p:sldLayoutId id="2147483699" r:id="rId10"/>
    <p:sldLayoutId id="2147483700" r:id="rId11"/>
    <p:sldLayoutId id="2147483701" r:id="rId12"/>
    <p:sldLayoutId id="2147483702" r:id="rId13"/>
    <p:sldLayoutId id="2147483703" r:id="rId14"/>
    <p:sldLayoutId id="2147483704" r:id="rId15"/>
    <p:sldLayoutId id="2147483705" r:id="rId16"/>
    <p:sldLayoutId id="2147483706" r:id="rId17"/>
    <p:sldLayoutId id="2147483707" r:id="rId18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Rectangle 2">
            <a:extLst>
              <a:ext uri="{FF2B5EF4-FFF2-40B4-BE49-F238E27FC236}">
                <a16:creationId xmlns:a16="http://schemas.microsoft.com/office/drawing/2014/main" id="{44B75D49-6D4C-5B43-97FC-A0B31D9596E5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1978702" y="989351"/>
            <a:ext cx="7470098" cy="1993692"/>
          </a:xfrm>
        </p:spPr>
        <p:txBody>
          <a:bodyPr/>
          <a:lstStyle/>
          <a:p>
            <a:pPr eaLnBrk="1" hangingPunct="1"/>
            <a:r>
              <a:rPr lang="en-US" altLang="en-US" sz="6000" b="1" dirty="0">
                <a:ea typeface="ＭＳ Ｐゴシック" panose="020B0600070205080204" pitchFamily="34" charset="-128"/>
              </a:rPr>
              <a:t>CSI 201 </a:t>
            </a:r>
            <a:br>
              <a:rPr lang="en-US" altLang="en-US" sz="6000" b="1" dirty="0">
                <a:ea typeface="ＭＳ Ｐゴシック" panose="020B0600070205080204" pitchFamily="34" charset="-128"/>
              </a:rPr>
            </a:br>
            <a:r>
              <a:rPr lang="en-US" altLang="en-US" sz="6000" b="1" dirty="0">
                <a:ea typeface="ＭＳ Ｐゴシック" panose="020B0600070205080204" pitchFamily="34" charset="-128"/>
              </a:rPr>
              <a:t> Skills Lab 1</a:t>
            </a:r>
          </a:p>
        </p:txBody>
      </p:sp>
      <p:sp>
        <p:nvSpPr>
          <p:cNvPr id="14338" name="Rectangle 3">
            <a:extLst>
              <a:ext uri="{FF2B5EF4-FFF2-40B4-BE49-F238E27FC236}">
                <a16:creationId xmlns:a16="http://schemas.microsoft.com/office/drawing/2014/main" id="{71A1D29A-867E-8545-905F-91F9058F3682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1865651" y="3809999"/>
            <a:ext cx="7696200" cy="2575811"/>
          </a:xfrm>
        </p:spPr>
        <p:txBody>
          <a:bodyPr>
            <a:normAutofit/>
          </a:bodyPr>
          <a:lstStyle/>
          <a:p>
            <a:pPr algn="ctr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US" altLang="ja-JP" sz="5400" dirty="0">
                <a:ea typeface="ＭＳ Ｐゴシック" panose="020B0600070205080204" pitchFamily="34" charset="-128"/>
              </a:rPr>
              <a:t>IV and Venipuncture</a:t>
            </a:r>
          </a:p>
          <a:p>
            <a:pPr algn="ctr" eaLnBrk="1" hangingPunct="1">
              <a:lnSpc>
                <a:spcPct val="80000"/>
              </a:lnSpc>
              <a:buFont typeface="Wingdings" pitchFamily="2" charset="2"/>
              <a:buNone/>
            </a:pPr>
            <a:endParaRPr lang="en-US" altLang="en-US" sz="1600" dirty="0">
              <a:ea typeface="ＭＳ Ｐゴシック" panose="020B0600070205080204" pitchFamily="34" charset="-128"/>
            </a:endParaRPr>
          </a:p>
          <a:p>
            <a:pPr algn="ctr" eaLnBrk="1" hangingPunct="1">
              <a:lnSpc>
                <a:spcPct val="80000"/>
              </a:lnSpc>
              <a:buFont typeface="Wingdings" pitchFamily="2" charset="2"/>
              <a:buNone/>
            </a:pPr>
            <a:endParaRPr lang="en-US" altLang="en-US" sz="1600" dirty="0">
              <a:ea typeface="ＭＳ Ｐゴシック" panose="020B0600070205080204" pitchFamily="34" charset="-128"/>
            </a:endParaRPr>
          </a:p>
          <a:p>
            <a:pPr algn="ctr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US" altLang="en-US" dirty="0">
                <a:solidFill>
                  <a:schemeClr val="tx1"/>
                </a:solidFill>
                <a:ea typeface="ＭＳ Ｐゴシック" panose="020B0600070205080204" pitchFamily="34" charset="-128"/>
              </a:rPr>
              <a:t>Daryl P. Lofaso, P</a:t>
            </a:r>
            <a:r>
              <a:rPr lang="en-US" altLang="en-US" cap="none" dirty="0">
                <a:solidFill>
                  <a:schemeClr val="tx1"/>
                </a:solidFill>
                <a:ea typeface="ＭＳ Ｐゴシック" panose="020B0600070205080204" pitchFamily="34" charset="-128"/>
              </a:rPr>
              <a:t>h</a:t>
            </a:r>
            <a:r>
              <a:rPr lang="en-US" altLang="en-US" dirty="0">
                <a:solidFill>
                  <a:schemeClr val="tx1"/>
                </a:solidFill>
                <a:ea typeface="ＭＳ Ｐゴシック" panose="020B0600070205080204" pitchFamily="34" charset="-128"/>
              </a:rPr>
              <a:t>.D., M.E</a:t>
            </a:r>
            <a:r>
              <a:rPr lang="en-US" altLang="en-US" cap="none" dirty="0">
                <a:solidFill>
                  <a:schemeClr val="tx1"/>
                </a:solidFill>
                <a:ea typeface="ＭＳ Ｐゴシック" panose="020B0600070205080204" pitchFamily="34" charset="-128"/>
              </a:rPr>
              <a:t>d.</a:t>
            </a:r>
            <a:r>
              <a:rPr lang="en-US" altLang="en-US" dirty="0">
                <a:solidFill>
                  <a:schemeClr val="tx1"/>
                </a:solidFill>
                <a:ea typeface="ＭＳ Ｐゴシック" panose="020B0600070205080204" pitchFamily="34" charset="-128"/>
              </a:rPr>
              <a:t>, RRT</a:t>
            </a:r>
          </a:p>
          <a:p>
            <a:pPr algn="ctr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US" altLang="en-US" dirty="0">
                <a:solidFill>
                  <a:schemeClr val="tx1"/>
                </a:solidFill>
                <a:ea typeface="ＭＳ Ｐゴシック" panose="020B0600070205080204" pitchFamily="34" charset="-128"/>
              </a:rPr>
              <a:t>Alicia Tate, </a:t>
            </a:r>
            <a:r>
              <a:rPr lang="en-US" altLang="en-US" dirty="0" err="1">
                <a:solidFill>
                  <a:schemeClr val="tx1"/>
                </a:solidFill>
                <a:ea typeface="ＭＳ Ｐゴシック" panose="020B0600070205080204" pitchFamily="34" charset="-128"/>
              </a:rPr>
              <a:t>nrp</a:t>
            </a:r>
            <a:r>
              <a:rPr lang="en-US" altLang="en-US" dirty="0">
                <a:solidFill>
                  <a:schemeClr val="tx1"/>
                </a:solidFill>
                <a:ea typeface="ＭＳ Ｐゴシック" panose="020B0600070205080204" pitchFamily="34" charset="-128"/>
              </a:rPr>
              <a:t> , CHSE</a:t>
            </a:r>
          </a:p>
        </p:txBody>
      </p:sp>
    </p:spTree>
    <p:extLst>
      <p:ext uri="{BB962C8B-B14F-4D97-AF65-F5344CB8AC3E}">
        <p14:creationId xmlns:p14="http://schemas.microsoft.com/office/powerpoint/2010/main" val="299551482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Rectangle 2">
            <a:extLst>
              <a:ext uri="{FF2B5EF4-FFF2-40B4-BE49-F238E27FC236}">
                <a16:creationId xmlns:a16="http://schemas.microsoft.com/office/drawing/2014/main" id="{35622A55-8B81-EE42-9639-BEEB163817F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997070" y="155750"/>
            <a:ext cx="10532528" cy="1727478"/>
          </a:xfrm>
        </p:spPr>
        <p:txBody>
          <a:bodyPr/>
          <a:lstStyle/>
          <a:p>
            <a:pPr eaLnBrk="1" hangingPunct="1"/>
            <a:r>
              <a:rPr lang="en-US" altLang="en-US" sz="5400" b="1" dirty="0">
                <a:ea typeface="ＭＳ Ｐゴシック" panose="020B0600070205080204" pitchFamily="34" charset="-128"/>
              </a:rPr>
              <a:t>POLICY ON ACCIDENTAL </a:t>
            </a:r>
            <a:br>
              <a:rPr lang="en-US" altLang="en-US" sz="5400" b="1" dirty="0">
                <a:ea typeface="ＭＳ Ｐゴシック" panose="020B0600070205080204" pitchFamily="34" charset="-128"/>
              </a:rPr>
            </a:br>
            <a:r>
              <a:rPr lang="en-US" altLang="en-US" sz="5400" b="1" dirty="0">
                <a:ea typeface="ＭＳ Ｐゴシック" panose="020B0600070205080204" pitchFamily="34" charset="-128"/>
              </a:rPr>
              <a:t>NEEDLE STICKS</a:t>
            </a:r>
            <a:r>
              <a:rPr lang="en-US" altLang="en-US" sz="4800" dirty="0">
                <a:ea typeface="ＭＳ Ｐゴシック" panose="020B0600070205080204" pitchFamily="34" charset="-128"/>
              </a:rPr>
              <a:t> </a:t>
            </a:r>
          </a:p>
        </p:txBody>
      </p:sp>
      <p:sp>
        <p:nvSpPr>
          <p:cNvPr id="23554" name="Rectangle 3">
            <a:extLst>
              <a:ext uri="{FF2B5EF4-FFF2-40B4-BE49-F238E27FC236}">
                <a16:creationId xmlns:a16="http://schemas.microsoft.com/office/drawing/2014/main" id="{B1E060A5-B78D-0D49-B8DC-14E1C0CC3AB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429007" y="1963615"/>
            <a:ext cx="9668655" cy="4658248"/>
          </a:xfrm>
        </p:spPr>
        <p:txBody>
          <a:bodyPr>
            <a:normAutofit lnSpcReduction="10000"/>
          </a:bodyPr>
          <a:lstStyle/>
          <a:p>
            <a:pPr eaLnBrk="1" hangingPunct="1">
              <a:lnSpc>
                <a:spcPct val="90000"/>
              </a:lnSpc>
            </a:pPr>
            <a:r>
              <a:rPr lang="en-US" altLang="en-US" sz="2400" dirty="0">
                <a:ea typeface="ＭＳ Ｐゴシック" panose="020B0600070205080204" pitchFamily="34" charset="-128"/>
              </a:rPr>
              <a:t>Immediately wash injured area with soap and water.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400" dirty="0">
                <a:ea typeface="ＭＳ Ｐゴシック" panose="020B0600070205080204" pitchFamily="34" charset="-128"/>
              </a:rPr>
              <a:t>Report all needle sticks immediately to your instructor or immediate supervisor. 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400" dirty="0">
                <a:ea typeface="ＭＳ Ｐゴシック" panose="020B0600070205080204" pitchFamily="34" charset="-128"/>
              </a:rPr>
              <a:t>Complete an incident report and report to employee health or UMC ED.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400" dirty="0">
                <a:ea typeface="ＭＳ Ｐゴシック" panose="020B0600070205080204" pitchFamily="34" charset="-128"/>
              </a:rPr>
              <a:t>Determine if the needle was clean or dirty.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400" dirty="0">
                <a:ea typeface="ＭＳ Ｐゴシック" panose="020B0600070205080204" pitchFamily="34" charset="-128"/>
              </a:rPr>
              <a:t>Cleansing wound with antiseptic.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400" dirty="0">
                <a:ea typeface="ＭＳ Ｐゴシック" panose="020B0600070205080204" pitchFamily="34" charset="-128"/>
              </a:rPr>
              <a:t>Request that the identified patient be tested for Hepatitis B surface antigen and HIV antibodies.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400" dirty="0">
                <a:ea typeface="ＭＳ Ｐゴシック" panose="020B0600070205080204" pitchFamily="34" charset="-128"/>
              </a:rPr>
              <a:t>Have your blood tested for Hepatitis B and HIV antibodies as soon as possible</a:t>
            </a:r>
            <a:r>
              <a:rPr lang="en-US" altLang="en-US" sz="2800" dirty="0">
                <a:ea typeface="ＭＳ Ｐゴシック" panose="020B0600070205080204" pitchFamily="34" charset="-128"/>
              </a:rPr>
              <a:t>. </a:t>
            </a:r>
            <a:r>
              <a:rPr lang="en-US" altLang="en-US" sz="2400" dirty="0">
                <a:ea typeface="ＭＳ Ｐゴシック" panose="020B0600070205080204" pitchFamily="34" charset="-128"/>
              </a:rPr>
              <a:t> 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400" dirty="0">
                <a:ea typeface="ＭＳ Ｐゴシック" panose="020B0600070205080204" pitchFamily="34" charset="-128"/>
              </a:rPr>
              <a:t>Begin drug treatment (if necessary) &amp; counseling.</a:t>
            </a:r>
          </a:p>
        </p:txBody>
      </p:sp>
    </p:spTree>
    <p:extLst>
      <p:ext uri="{BB962C8B-B14F-4D97-AF65-F5344CB8AC3E}">
        <p14:creationId xmlns:p14="http://schemas.microsoft.com/office/powerpoint/2010/main" val="100421377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Rectangle 2">
            <a:extLst>
              <a:ext uri="{FF2B5EF4-FFF2-40B4-BE49-F238E27FC236}">
                <a16:creationId xmlns:a16="http://schemas.microsoft.com/office/drawing/2014/main" id="{0A6DD2FF-9399-E548-AC5A-868014AF6B8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z="4800" b="1" dirty="0">
                <a:ea typeface="ＭＳ Ｐゴシック" panose="020B0600070205080204" pitchFamily="34" charset="-128"/>
              </a:rPr>
              <a:t>How to calculate patient</a:t>
            </a:r>
            <a:r>
              <a:rPr lang="ja-JP" altLang="en-US" sz="4800" b="1">
                <a:ea typeface="ＭＳ Ｐゴシック" panose="020B0600070205080204" pitchFamily="34" charset="-128"/>
              </a:rPr>
              <a:t>’</a:t>
            </a:r>
            <a:r>
              <a:rPr lang="en-US" altLang="ja-JP" sz="4800" b="1" dirty="0">
                <a:ea typeface="ＭＳ Ｐゴシック" panose="020B0600070205080204" pitchFamily="34" charset="-128"/>
              </a:rPr>
              <a:t>s fluid rate</a:t>
            </a:r>
            <a:endParaRPr lang="en-US" altLang="en-US" sz="4800" b="1" dirty="0">
              <a:ea typeface="ＭＳ Ｐゴシック" panose="020B0600070205080204" pitchFamily="34" charset="-128"/>
            </a:endParaRPr>
          </a:p>
        </p:txBody>
      </p:sp>
      <p:sp>
        <p:nvSpPr>
          <p:cNvPr id="24578" name="Rectangle 3">
            <a:extLst>
              <a:ext uri="{FF2B5EF4-FFF2-40B4-BE49-F238E27FC236}">
                <a16:creationId xmlns:a16="http://schemas.microsoft.com/office/drawing/2014/main" id="{FC86A590-D384-5647-A853-C975C8C7310C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494624" y="3335897"/>
            <a:ext cx="2878163" cy="1051690"/>
          </a:xfrm>
        </p:spPr>
        <p:txBody>
          <a:bodyPr>
            <a:normAutofit/>
          </a:bodyPr>
          <a:lstStyle/>
          <a:p>
            <a:pPr eaLnBrk="1" hangingPunct="1">
              <a:buFont typeface="Wingdings" pitchFamily="2" charset="2"/>
              <a:buNone/>
            </a:pPr>
            <a:r>
              <a:rPr lang="en-US" altLang="en-US" sz="2400" u="sng" dirty="0">
                <a:ea typeface="ＭＳ Ｐゴシック" panose="020B0600070205080204" pitchFamily="34" charset="-128"/>
              </a:rPr>
              <a:t>Maintenance Fluid</a:t>
            </a:r>
            <a:r>
              <a:rPr lang="en-US" altLang="en-US" sz="2400" dirty="0">
                <a:ea typeface="ＭＳ Ｐゴシック" panose="020B0600070205080204" pitchFamily="34" charset="-128"/>
              </a:rPr>
              <a:t>: Adult or </a:t>
            </a:r>
            <a:r>
              <a:rPr lang="en-US" altLang="en-US" sz="2400" dirty="0" err="1">
                <a:ea typeface="ＭＳ Ｐゴシック" panose="020B0600070205080204" pitchFamily="34" charset="-128"/>
              </a:rPr>
              <a:t>Peds</a:t>
            </a:r>
            <a:endParaRPr lang="en-US" altLang="en-US" sz="2400" u="sng" dirty="0">
              <a:ea typeface="ＭＳ Ｐゴシック" panose="020B0600070205080204" pitchFamily="34" charset="-128"/>
            </a:endParaRPr>
          </a:p>
        </p:txBody>
      </p:sp>
      <p:pic>
        <p:nvPicPr>
          <p:cNvPr id="24579" name="Picture 4" descr="Maintenance Fluid Requirments jfile">
            <a:extLst>
              <a:ext uri="{FF2B5EF4-FFF2-40B4-BE49-F238E27FC236}">
                <a16:creationId xmlns:a16="http://schemas.microsoft.com/office/drawing/2014/main" id="{9365F477-4162-F949-85CB-947B62CD106B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893855" y="1509714"/>
            <a:ext cx="6892679" cy="5134580"/>
          </a:xfrm>
          <a:noFill/>
        </p:spPr>
      </p:pic>
    </p:spTree>
    <p:extLst>
      <p:ext uri="{BB962C8B-B14F-4D97-AF65-F5344CB8AC3E}">
        <p14:creationId xmlns:p14="http://schemas.microsoft.com/office/powerpoint/2010/main" val="320330949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Rectangle 2">
            <a:extLst>
              <a:ext uri="{FF2B5EF4-FFF2-40B4-BE49-F238E27FC236}">
                <a16:creationId xmlns:a16="http://schemas.microsoft.com/office/drawing/2014/main" id="{89AE23E2-1949-4B4F-B004-6AB4119B2FF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546622" y="542659"/>
            <a:ext cx="6324315" cy="986338"/>
          </a:xfrm>
        </p:spPr>
        <p:txBody>
          <a:bodyPr/>
          <a:lstStyle/>
          <a:p>
            <a:pPr eaLnBrk="1" hangingPunct="1"/>
            <a:r>
              <a:rPr lang="en-US" altLang="en-US" sz="5400" b="1" dirty="0">
                <a:ea typeface="ＭＳ Ｐゴシック" panose="020B0600070205080204" pitchFamily="34" charset="-128"/>
              </a:rPr>
              <a:t>Fluid Disturbances</a:t>
            </a:r>
          </a:p>
        </p:txBody>
      </p:sp>
      <p:sp>
        <p:nvSpPr>
          <p:cNvPr id="25602" name="Rectangle 3">
            <a:extLst>
              <a:ext uri="{FF2B5EF4-FFF2-40B4-BE49-F238E27FC236}">
                <a16:creationId xmlns:a16="http://schemas.microsoft.com/office/drawing/2014/main" id="{62FDC069-A100-7046-B657-166CB8C8AB6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436913" y="1783829"/>
            <a:ext cx="9927773" cy="3942413"/>
          </a:xfrm>
        </p:spPr>
        <p:txBody>
          <a:bodyPr numCol="2">
            <a:normAutofit/>
          </a:bodyPr>
          <a:lstStyle/>
          <a:p>
            <a:pPr eaLnBrk="1" hangingPunct="1"/>
            <a:r>
              <a:rPr lang="en-US" altLang="en-US" sz="3600" b="1" dirty="0">
                <a:ea typeface="ＭＳ Ｐゴシック" panose="020B0600070205080204" pitchFamily="34" charset="-128"/>
              </a:rPr>
              <a:t>Isotonic Imbalances</a:t>
            </a:r>
          </a:p>
          <a:p>
            <a:pPr lvl="2" eaLnBrk="1" hangingPunct="1"/>
            <a:r>
              <a:rPr lang="en-US" altLang="en-US" sz="2800" dirty="0">
                <a:ea typeface="ＭＳ Ｐゴシック" panose="020B0600070205080204" pitchFamily="34" charset="-128"/>
              </a:rPr>
              <a:t>Fluid volume deficit</a:t>
            </a:r>
          </a:p>
          <a:p>
            <a:pPr lvl="3" eaLnBrk="1" hangingPunct="1">
              <a:buClr>
                <a:schemeClr val="accent1"/>
              </a:buClr>
              <a:buFont typeface="Wingdings" pitchFamily="2" charset="2"/>
              <a:buChar char="§"/>
            </a:pPr>
            <a:r>
              <a:rPr lang="en-US" altLang="en-US" sz="2400" dirty="0">
                <a:ea typeface="ＭＳ Ｐゴシック" panose="020B0600070205080204" pitchFamily="34" charset="-128"/>
              </a:rPr>
              <a:t>Losses from GI</a:t>
            </a:r>
          </a:p>
          <a:p>
            <a:pPr lvl="3" eaLnBrk="1" hangingPunct="1">
              <a:buClr>
                <a:schemeClr val="accent1"/>
              </a:buClr>
              <a:buFont typeface="Wingdings" pitchFamily="2" charset="2"/>
              <a:buChar char="§"/>
            </a:pPr>
            <a:r>
              <a:rPr lang="en-US" altLang="en-US" sz="2400" dirty="0">
                <a:ea typeface="ＭＳ Ｐゴシック" panose="020B0600070205080204" pitchFamily="34" charset="-128"/>
              </a:rPr>
              <a:t>Loss of plasma or whole blood</a:t>
            </a:r>
          </a:p>
          <a:p>
            <a:pPr lvl="3" eaLnBrk="1" hangingPunct="1">
              <a:buClr>
                <a:schemeClr val="accent1"/>
              </a:buClr>
              <a:buFont typeface="Wingdings" pitchFamily="2" charset="2"/>
              <a:buChar char="§"/>
            </a:pPr>
            <a:r>
              <a:rPr lang="en-US" altLang="en-US" sz="2400" dirty="0">
                <a:ea typeface="ＭＳ Ｐゴシック" panose="020B0600070205080204" pitchFamily="34" charset="-128"/>
              </a:rPr>
              <a:t>Fever</a:t>
            </a:r>
          </a:p>
          <a:p>
            <a:pPr lvl="3" eaLnBrk="1" hangingPunct="1">
              <a:buClr>
                <a:schemeClr val="accent1"/>
              </a:buClr>
              <a:buFont typeface="Wingdings" pitchFamily="2" charset="2"/>
              <a:buChar char="§"/>
            </a:pPr>
            <a:r>
              <a:rPr lang="en-US" altLang="en-US" sz="2400" dirty="0">
                <a:ea typeface="ＭＳ Ｐゴシック" panose="020B0600070205080204" pitchFamily="34" charset="-128"/>
              </a:rPr>
              <a:t>Diuretics</a:t>
            </a:r>
          </a:p>
          <a:p>
            <a:pPr marL="1371600" lvl="3" indent="0" eaLnBrk="1" hangingPunct="1">
              <a:buClr>
                <a:schemeClr val="accent1"/>
              </a:buClr>
              <a:buNone/>
            </a:pPr>
            <a:endParaRPr lang="en-US" altLang="en-US" sz="2400" dirty="0">
              <a:ea typeface="ＭＳ Ｐゴシック" panose="020B0600070205080204" pitchFamily="34" charset="-128"/>
            </a:endParaRPr>
          </a:p>
          <a:p>
            <a:pPr lvl="2" eaLnBrk="1" hangingPunct="1"/>
            <a:r>
              <a:rPr lang="en-US" altLang="en-US" sz="2800" dirty="0">
                <a:ea typeface="ＭＳ Ｐゴシック" panose="020B0600070205080204" pitchFamily="34" charset="-128"/>
              </a:rPr>
              <a:t>Fluid volume excess</a:t>
            </a:r>
          </a:p>
          <a:p>
            <a:pPr lvl="3" eaLnBrk="1" hangingPunct="1">
              <a:buClr>
                <a:schemeClr val="accent1"/>
              </a:buClr>
              <a:buFont typeface="Wingdings" pitchFamily="2" charset="2"/>
              <a:buChar char="§"/>
            </a:pPr>
            <a:r>
              <a:rPr lang="en-US" altLang="en-US" sz="2400" dirty="0">
                <a:ea typeface="ＭＳ Ｐゴシック" panose="020B0600070205080204" pitchFamily="34" charset="-128"/>
              </a:rPr>
              <a:t>CHF</a:t>
            </a:r>
          </a:p>
          <a:p>
            <a:pPr lvl="3" eaLnBrk="1" hangingPunct="1">
              <a:buClr>
                <a:schemeClr val="accent1"/>
              </a:buClr>
              <a:buFont typeface="Wingdings" pitchFamily="2" charset="2"/>
              <a:buChar char="§"/>
            </a:pPr>
            <a:r>
              <a:rPr lang="en-US" altLang="en-US" sz="2400" dirty="0">
                <a:ea typeface="ＭＳ Ｐゴシック" panose="020B0600070205080204" pitchFamily="34" charset="-128"/>
              </a:rPr>
              <a:t>Renal Failure</a:t>
            </a:r>
          </a:p>
          <a:p>
            <a:pPr lvl="3" eaLnBrk="1" hangingPunct="1">
              <a:buClr>
                <a:schemeClr val="accent1"/>
              </a:buClr>
              <a:buFont typeface="Wingdings" pitchFamily="2" charset="2"/>
              <a:buChar char="§"/>
            </a:pPr>
            <a:r>
              <a:rPr lang="en-US" altLang="en-US" sz="2400" dirty="0">
                <a:ea typeface="ＭＳ Ｐゴシック" panose="020B0600070205080204" pitchFamily="34" charset="-128"/>
              </a:rPr>
              <a:t>Cirrhosis of liver</a:t>
            </a:r>
          </a:p>
        </p:txBody>
      </p:sp>
    </p:spTree>
    <p:extLst>
      <p:ext uri="{BB962C8B-B14F-4D97-AF65-F5344CB8AC3E}">
        <p14:creationId xmlns:p14="http://schemas.microsoft.com/office/powerpoint/2010/main" val="25461285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Rectangle 2">
            <a:extLst>
              <a:ext uri="{FF2B5EF4-FFF2-40B4-BE49-F238E27FC236}">
                <a16:creationId xmlns:a16="http://schemas.microsoft.com/office/drawing/2014/main" id="{1116985A-D64A-8740-93E4-948881C604F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047165" y="617610"/>
            <a:ext cx="7058833" cy="1046298"/>
          </a:xfrm>
        </p:spPr>
        <p:txBody>
          <a:bodyPr/>
          <a:lstStyle/>
          <a:p>
            <a:pPr eaLnBrk="1" hangingPunct="1"/>
            <a:r>
              <a:rPr lang="en-US" altLang="en-US" sz="5400" b="1" dirty="0">
                <a:ea typeface="ＭＳ Ｐゴシック" panose="020B0600070205080204" pitchFamily="34" charset="-128"/>
              </a:rPr>
              <a:t>Fluid Disturbances </a:t>
            </a:r>
            <a:r>
              <a:rPr lang="en-US" altLang="en-US" sz="1600" dirty="0">
                <a:ea typeface="ＭＳ Ｐゴシック" panose="020B0600070205080204" pitchFamily="34" charset="-128"/>
              </a:rPr>
              <a:t>(cont.)</a:t>
            </a:r>
          </a:p>
        </p:txBody>
      </p:sp>
      <p:sp>
        <p:nvSpPr>
          <p:cNvPr id="26626" name="Rectangle 3">
            <a:extLst>
              <a:ext uri="{FF2B5EF4-FFF2-40B4-BE49-F238E27FC236}">
                <a16:creationId xmlns:a16="http://schemas.microsoft.com/office/drawing/2014/main" id="{E3468251-2500-614D-8D4E-A268EBF255C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386673" y="2127870"/>
            <a:ext cx="10138786" cy="3368578"/>
          </a:xfrm>
        </p:spPr>
        <p:txBody>
          <a:bodyPr numCol="2"/>
          <a:lstStyle/>
          <a:p>
            <a:pPr eaLnBrk="1" hangingPunct="1"/>
            <a:r>
              <a:rPr lang="en-US" altLang="en-US" sz="3600" b="1" dirty="0" err="1">
                <a:ea typeface="ＭＳ Ｐゴシック" panose="020B0600070205080204" pitchFamily="34" charset="-128"/>
              </a:rPr>
              <a:t>Osmolar</a:t>
            </a:r>
            <a:r>
              <a:rPr lang="en-US" altLang="en-US" sz="3600" b="1" dirty="0">
                <a:ea typeface="ＭＳ Ｐゴシック" panose="020B0600070205080204" pitchFamily="34" charset="-128"/>
              </a:rPr>
              <a:t> Imbalances</a:t>
            </a:r>
          </a:p>
          <a:p>
            <a:pPr lvl="2" eaLnBrk="1" hangingPunct="1"/>
            <a:r>
              <a:rPr lang="en-US" altLang="en-US" sz="2800" dirty="0">
                <a:ea typeface="ＭＳ Ｐゴシック" panose="020B0600070205080204" pitchFamily="34" charset="-128"/>
              </a:rPr>
              <a:t>Hyperosmolar imbalance</a:t>
            </a:r>
          </a:p>
          <a:p>
            <a:pPr lvl="3" eaLnBrk="1" hangingPunct="1">
              <a:buClr>
                <a:schemeClr val="accent1"/>
              </a:buClr>
              <a:buFont typeface="Wingdings" pitchFamily="2" charset="2"/>
              <a:buChar char="§"/>
            </a:pPr>
            <a:r>
              <a:rPr lang="en-US" altLang="en-US" sz="2400" dirty="0">
                <a:ea typeface="ＭＳ Ｐゴシック" panose="020B0600070205080204" pitchFamily="34" charset="-128"/>
              </a:rPr>
              <a:t>Diabetic ketoacidosis</a:t>
            </a:r>
          </a:p>
          <a:p>
            <a:pPr lvl="3" eaLnBrk="1" hangingPunct="1">
              <a:buClr>
                <a:schemeClr val="accent1"/>
              </a:buClr>
              <a:buFont typeface="Wingdings" pitchFamily="2" charset="2"/>
              <a:buChar char="§"/>
            </a:pPr>
            <a:r>
              <a:rPr lang="en-US" altLang="en-US" sz="2400" dirty="0">
                <a:ea typeface="ＭＳ Ｐゴシック" panose="020B0600070205080204" pitchFamily="34" charset="-128"/>
              </a:rPr>
              <a:t>Osmotic diuresis</a:t>
            </a:r>
          </a:p>
          <a:p>
            <a:pPr lvl="3" eaLnBrk="1" hangingPunct="1">
              <a:buClr>
                <a:schemeClr val="accent1"/>
              </a:buClr>
              <a:buFont typeface="Wingdings" pitchFamily="2" charset="2"/>
              <a:buChar char="§"/>
            </a:pPr>
            <a:endParaRPr lang="en-US" altLang="en-US" sz="2400" dirty="0">
              <a:ea typeface="ＭＳ Ｐゴシック" panose="020B0600070205080204" pitchFamily="34" charset="-128"/>
            </a:endParaRPr>
          </a:p>
          <a:p>
            <a:pPr marL="1371600" lvl="3" indent="0" eaLnBrk="1" hangingPunct="1">
              <a:buClr>
                <a:schemeClr val="accent1"/>
              </a:buClr>
              <a:buNone/>
            </a:pPr>
            <a:endParaRPr lang="en-US" altLang="en-US" sz="2400" dirty="0">
              <a:ea typeface="ＭＳ Ｐゴシック" panose="020B0600070205080204" pitchFamily="34" charset="-128"/>
            </a:endParaRPr>
          </a:p>
          <a:p>
            <a:pPr lvl="2" eaLnBrk="1" hangingPunct="1"/>
            <a:r>
              <a:rPr lang="en-US" altLang="en-US" sz="2800" dirty="0" err="1">
                <a:ea typeface="ＭＳ Ｐゴシック" panose="020B0600070205080204" pitchFamily="34" charset="-128"/>
              </a:rPr>
              <a:t>Hypoosmolar</a:t>
            </a:r>
            <a:r>
              <a:rPr lang="en-US" altLang="en-US" sz="2800" dirty="0">
                <a:ea typeface="ＭＳ Ｐゴシック" panose="020B0600070205080204" pitchFamily="34" charset="-128"/>
              </a:rPr>
              <a:t> imbalance</a:t>
            </a:r>
          </a:p>
          <a:p>
            <a:pPr lvl="3" eaLnBrk="1" hangingPunct="1">
              <a:buClr>
                <a:schemeClr val="accent1"/>
              </a:buClr>
              <a:buFont typeface="Wingdings" pitchFamily="2" charset="2"/>
              <a:buChar char="§"/>
            </a:pPr>
            <a:r>
              <a:rPr lang="en-US" altLang="en-US" sz="2400" dirty="0">
                <a:ea typeface="ＭＳ Ｐゴシック" panose="020B0600070205080204" pitchFamily="34" charset="-128"/>
              </a:rPr>
              <a:t>SIADH</a:t>
            </a:r>
          </a:p>
          <a:p>
            <a:pPr lvl="3" eaLnBrk="1" hangingPunct="1">
              <a:buClr>
                <a:schemeClr val="accent1"/>
              </a:buClr>
              <a:buFont typeface="Wingdings" pitchFamily="2" charset="2"/>
              <a:buChar char="§"/>
            </a:pPr>
            <a:r>
              <a:rPr lang="en-US" altLang="en-US" sz="2400" dirty="0">
                <a:ea typeface="ＭＳ Ｐゴシック" panose="020B0600070205080204" pitchFamily="34" charset="-128"/>
              </a:rPr>
              <a:t>Excess water intake</a:t>
            </a:r>
          </a:p>
        </p:txBody>
      </p:sp>
    </p:spTree>
    <p:extLst>
      <p:ext uri="{BB962C8B-B14F-4D97-AF65-F5344CB8AC3E}">
        <p14:creationId xmlns:p14="http://schemas.microsoft.com/office/powerpoint/2010/main" val="116872455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Rectangle 2">
            <a:extLst>
              <a:ext uri="{FF2B5EF4-FFF2-40B4-BE49-F238E27FC236}">
                <a16:creationId xmlns:a16="http://schemas.microsoft.com/office/drawing/2014/main" id="{68960A68-D3FF-7846-B314-CC20ECCC0C2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350933" y="689495"/>
            <a:ext cx="7450137" cy="1019383"/>
          </a:xfrm>
        </p:spPr>
        <p:txBody>
          <a:bodyPr/>
          <a:lstStyle/>
          <a:p>
            <a:pPr eaLnBrk="1" hangingPunct="1"/>
            <a:r>
              <a:rPr lang="en-US" altLang="en-US" sz="4800" b="1" dirty="0">
                <a:ea typeface="ＭＳ Ｐゴシック" panose="020B0600070205080204" pitchFamily="34" charset="-128"/>
              </a:rPr>
              <a:t>Electrolyte Imbalances</a:t>
            </a:r>
          </a:p>
        </p:txBody>
      </p:sp>
      <p:sp>
        <p:nvSpPr>
          <p:cNvPr id="27650" name="Rectangle 3">
            <a:extLst>
              <a:ext uri="{FF2B5EF4-FFF2-40B4-BE49-F238E27FC236}">
                <a16:creationId xmlns:a16="http://schemas.microsoft.com/office/drawing/2014/main" id="{FC0F4DA1-7158-B54D-89CD-61EEA088F5A9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1675102" y="2057400"/>
            <a:ext cx="4108554" cy="4114800"/>
          </a:xfrm>
        </p:spPr>
        <p:txBody>
          <a:bodyPr/>
          <a:lstStyle/>
          <a:p>
            <a:pPr eaLnBrk="1" hangingPunct="1"/>
            <a:r>
              <a:rPr lang="en-US" altLang="en-US" sz="3600" dirty="0" err="1">
                <a:ea typeface="ＭＳ Ｐゴシック" panose="020B0600070205080204" pitchFamily="34" charset="-128"/>
              </a:rPr>
              <a:t>Hyponatrema</a:t>
            </a:r>
            <a:endParaRPr lang="en-US" altLang="en-US" sz="3600" dirty="0">
              <a:ea typeface="ＭＳ Ｐゴシック" panose="020B0600070205080204" pitchFamily="34" charset="-128"/>
            </a:endParaRPr>
          </a:p>
          <a:p>
            <a:pPr eaLnBrk="1" hangingPunct="1"/>
            <a:r>
              <a:rPr lang="en-US" altLang="en-US" sz="3600" dirty="0" err="1">
                <a:ea typeface="ＭＳ Ｐゴシック" panose="020B0600070205080204" pitchFamily="34" charset="-128"/>
              </a:rPr>
              <a:t>Hypernatrema</a:t>
            </a:r>
            <a:endParaRPr lang="en-US" altLang="en-US" sz="3600" dirty="0">
              <a:ea typeface="ＭＳ Ｐゴシック" panose="020B0600070205080204" pitchFamily="34" charset="-128"/>
            </a:endParaRPr>
          </a:p>
          <a:p>
            <a:pPr eaLnBrk="1" hangingPunct="1"/>
            <a:r>
              <a:rPr lang="en-US" altLang="en-US" sz="3600" dirty="0">
                <a:ea typeface="ＭＳ Ｐゴシック" panose="020B0600070205080204" pitchFamily="34" charset="-128"/>
              </a:rPr>
              <a:t>Hypokalemia</a:t>
            </a:r>
          </a:p>
          <a:p>
            <a:pPr eaLnBrk="1" hangingPunct="1"/>
            <a:r>
              <a:rPr lang="en-US" altLang="en-US" sz="3600" dirty="0">
                <a:ea typeface="ＭＳ Ｐゴシック" panose="020B0600070205080204" pitchFamily="34" charset="-128"/>
              </a:rPr>
              <a:t>Hypocalcemia</a:t>
            </a:r>
          </a:p>
          <a:p>
            <a:pPr eaLnBrk="1" hangingPunct="1">
              <a:buFont typeface="Wingdings" pitchFamily="2" charset="2"/>
              <a:buNone/>
            </a:pPr>
            <a:endParaRPr lang="en-US" altLang="en-US" sz="3600" dirty="0">
              <a:ea typeface="ＭＳ Ｐゴシック" panose="020B0600070205080204" pitchFamily="34" charset="-128"/>
            </a:endParaRPr>
          </a:p>
        </p:txBody>
      </p:sp>
      <p:sp>
        <p:nvSpPr>
          <p:cNvPr id="27651" name="Rectangle 4">
            <a:extLst>
              <a:ext uri="{FF2B5EF4-FFF2-40B4-BE49-F238E27FC236}">
                <a16:creationId xmlns:a16="http://schemas.microsoft.com/office/drawing/2014/main" id="{82166C77-FF3A-8442-A5E6-A9825A041DF4}"/>
              </a:ext>
            </a:extLst>
          </p:cNvPr>
          <p:cNvSpPr>
            <a:spLocks noGrp="1" noChangeArrowheads="1"/>
          </p:cNvSpPr>
          <p:nvPr>
            <p:ph type="body" sz="half" idx="2"/>
          </p:nvPr>
        </p:nvSpPr>
        <p:spPr>
          <a:xfrm>
            <a:off x="6526967" y="2106118"/>
            <a:ext cx="4495800" cy="4114800"/>
          </a:xfrm>
        </p:spPr>
        <p:txBody>
          <a:bodyPr/>
          <a:lstStyle/>
          <a:p>
            <a:pPr eaLnBrk="1" hangingPunct="1"/>
            <a:r>
              <a:rPr lang="en-US" altLang="en-US" sz="3600" dirty="0">
                <a:ea typeface="ＭＳ Ｐゴシック" panose="020B0600070205080204" pitchFamily="34" charset="-128"/>
              </a:rPr>
              <a:t>Hypercalcemia</a:t>
            </a:r>
          </a:p>
          <a:p>
            <a:pPr eaLnBrk="1" hangingPunct="1"/>
            <a:r>
              <a:rPr lang="en-US" altLang="en-US" sz="3600" dirty="0">
                <a:ea typeface="ＭＳ Ｐゴシック" panose="020B0600070205080204" pitchFamily="34" charset="-128"/>
              </a:rPr>
              <a:t>Hypomagnesemia</a:t>
            </a:r>
          </a:p>
          <a:p>
            <a:pPr eaLnBrk="1" hangingPunct="1"/>
            <a:r>
              <a:rPr lang="en-US" altLang="en-US" sz="3600" dirty="0">
                <a:ea typeface="ＭＳ Ｐゴシック" panose="020B0600070205080204" pitchFamily="34" charset="-128"/>
              </a:rPr>
              <a:t>Hypermagnesemia</a:t>
            </a:r>
          </a:p>
        </p:txBody>
      </p:sp>
    </p:spTree>
    <p:extLst>
      <p:ext uri="{BB962C8B-B14F-4D97-AF65-F5344CB8AC3E}">
        <p14:creationId xmlns:p14="http://schemas.microsoft.com/office/powerpoint/2010/main" val="80082186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Rectangle 2">
            <a:extLst>
              <a:ext uri="{FF2B5EF4-FFF2-40B4-BE49-F238E27FC236}">
                <a16:creationId xmlns:a16="http://schemas.microsoft.com/office/drawing/2014/main" id="{5BFF2ABD-278B-634A-8288-FCEDC264F5A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004341" y="301451"/>
            <a:ext cx="9404723" cy="1451149"/>
          </a:xfrm>
        </p:spPr>
        <p:txBody>
          <a:bodyPr/>
          <a:lstStyle/>
          <a:p>
            <a:pPr eaLnBrk="1" hangingPunct="1"/>
            <a:r>
              <a:rPr lang="en-US" altLang="en-US" sz="4000" b="1" dirty="0">
                <a:ea typeface="ＭＳ Ｐゴシック" panose="020B0600070205080204" pitchFamily="34" charset="-128"/>
              </a:rPr>
              <a:t>Risk Factors for Fluid, Electrolyte, and Acid-Base Imbalances</a:t>
            </a:r>
          </a:p>
        </p:txBody>
      </p:sp>
      <p:sp>
        <p:nvSpPr>
          <p:cNvPr id="28674" name="Rectangle 3">
            <a:extLst>
              <a:ext uri="{FF2B5EF4-FFF2-40B4-BE49-F238E27FC236}">
                <a16:creationId xmlns:a16="http://schemas.microsoft.com/office/drawing/2014/main" id="{A09915AB-7B97-E84D-A8A5-098AACA9867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782936" y="1752600"/>
            <a:ext cx="8240540" cy="4876800"/>
          </a:xfrm>
        </p:spPr>
        <p:txBody>
          <a:bodyPr>
            <a:normAutofit lnSpcReduction="10000"/>
          </a:bodyPr>
          <a:lstStyle/>
          <a:p>
            <a:pPr eaLnBrk="1" hangingPunct="1">
              <a:lnSpc>
                <a:spcPct val="90000"/>
              </a:lnSpc>
            </a:pPr>
            <a:r>
              <a:rPr lang="en-US" altLang="en-US" sz="3200" dirty="0">
                <a:ea typeface="ＭＳ Ｐゴシック" panose="020B0600070205080204" pitchFamily="34" charset="-128"/>
              </a:rPr>
              <a:t>Age</a:t>
            </a:r>
          </a:p>
          <a:p>
            <a:pPr lvl="2" eaLnBrk="1" hangingPunct="1">
              <a:lnSpc>
                <a:spcPct val="90000"/>
              </a:lnSpc>
            </a:pPr>
            <a:r>
              <a:rPr lang="en-US" altLang="en-US" sz="2400" dirty="0">
                <a:ea typeface="ＭＳ Ｐゴシック" panose="020B0600070205080204" pitchFamily="34" charset="-128"/>
              </a:rPr>
              <a:t>Very old or very young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3200" dirty="0">
                <a:ea typeface="ＭＳ Ｐゴシック" panose="020B0600070205080204" pitchFamily="34" charset="-128"/>
              </a:rPr>
              <a:t>Chronic disease</a:t>
            </a:r>
          </a:p>
          <a:p>
            <a:pPr lvl="2" eaLnBrk="1" hangingPunct="1">
              <a:lnSpc>
                <a:spcPct val="90000"/>
              </a:lnSpc>
            </a:pPr>
            <a:r>
              <a:rPr lang="en-US" altLang="en-US" sz="2400" dirty="0">
                <a:ea typeface="ＭＳ Ｐゴシック" panose="020B0600070205080204" pitchFamily="34" charset="-128"/>
              </a:rPr>
              <a:t>CA or Cardiovascular disease (CHF)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3200" dirty="0">
                <a:ea typeface="ＭＳ Ｐゴシック" panose="020B0600070205080204" pitchFamily="34" charset="-128"/>
              </a:rPr>
              <a:t>Trauma</a:t>
            </a:r>
          </a:p>
          <a:p>
            <a:pPr lvl="2" eaLnBrk="1" hangingPunct="1">
              <a:lnSpc>
                <a:spcPct val="90000"/>
              </a:lnSpc>
            </a:pPr>
            <a:r>
              <a:rPr lang="en-US" altLang="en-US" sz="2400" dirty="0">
                <a:ea typeface="ＭＳ Ｐゴシック" panose="020B0600070205080204" pitchFamily="34" charset="-128"/>
              </a:rPr>
              <a:t>Crush or head injuries or burns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3200" dirty="0">
                <a:ea typeface="ＭＳ Ｐゴシック" panose="020B0600070205080204" pitchFamily="34" charset="-128"/>
              </a:rPr>
              <a:t>Therapies</a:t>
            </a:r>
          </a:p>
          <a:p>
            <a:pPr lvl="2" eaLnBrk="1" hangingPunct="1">
              <a:lnSpc>
                <a:spcPct val="90000"/>
              </a:lnSpc>
            </a:pPr>
            <a:r>
              <a:rPr lang="en-US" altLang="en-US" sz="2400" dirty="0">
                <a:ea typeface="ＭＳ Ｐゴシック" panose="020B0600070205080204" pitchFamily="34" charset="-128"/>
              </a:rPr>
              <a:t>Diuretics, steroids, IV therapy, TPN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3200" dirty="0">
                <a:ea typeface="ＭＳ Ｐゴシック" panose="020B0600070205080204" pitchFamily="34" charset="-128"/>
              </a:rPr>
              <a:t>Gastrointestinal losses</a:t>
            </a:r>
          </a:p>
          <a:p>
            <a:pPr lvl="2" eaLnBrk="1" hangingPunct="1">
              <a:lnSpc>
                <a:spcPct val="90000"/>
              </a:lnSpc>
            </a:pPr>
            <a:r>
              <a:rPr lang="en-US" altLang="en-US" sz="2400" dirty="0">
                <a:ea typeface="ＭＳ Ｐゴシック" panose="020B0600070205080204" pitchFamily="34" charset="-128"/>
              </a:rPr>
              <a:t>Gastroenteritis, NG Suction or fistulas</a:t>
            </a:r>
            <a:endParaRPr lang="en-US" altLang="en-US" sz="4000" dirty="0"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0974740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2">
            <a:extLst>
              <a:ext uri="{FF2B5EF4-FFF2-40B4-BE49-F238E27FC236}">
                <a16:creationId xmlns:a16="http://schemas.microsoft.com/office/drawing/2014/main" id="{DA6B891D-2E8E-D141-BF29-EC8C3881FA9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159975" y="827474"/>
            <a:ext cx="7088814" cy="956357"/>
          </a:xfrm>
        </p:spPr>
        <p:txBody>
          <a:bodyPr/>
          <a:lstStyle/>
          <a:p>
            <a:pPr eaLnBrk="1" hangingPunct="1"/>
            <a:r>
              <a:rPr lang="en-US" altLang="en-US" sz="5400" b="1" dirty="0">
                <a:ea typeface="ＭＳ Ｐゴシック" panose="020B0600070205080204" pitchFamily="34" charset="-128"/>
              </a:rPr>
              <a:t>Indications for IV</a:t>
            </a:r>
          </a:p>
        </p:txBody>
      </p:sp>
      <p:sp>
        <p:nvSpPr>
          <p:cNvPr id="15362" name="Rectangle 3">
            <a:extLst>
              <a:ext uri="{FF2B5EF4-FFF2-40B4-BE49-F238E27FC236}">
                <a16:creationId xmlns:a16="http://schemas.microsoft.com/office/drawing/2014/main" id="{192A7D01-C11C-F84A-82D8-685A601324F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274164" y="1918742"/>
            <a:ext cx="8860436" cy="4482058"/>
          </a:xfrm>
        </p:spPr>
        <p:txBody>
          <a:bodyPr>
            <a:normAutofit/>
          </a:bodyPr>
          <a:lstStyle/>
          <a:p>
            <a:pPr eaLnBrk="1" hangingPunct="1">
              <a:lnSpc>
                <a:spcPct val="90000"/>
              </a:lnSpc>
            </a:pPr>
            <a:r>
              <a:rPr lang="en-US" altLang="en-US" sz="4800" u="sng" dirty="0">
                <a:ea typeface="ＭＳ Ｐゴシック" panose="020B0600070205080204" pitchFamily="34" charset="-128"/>
              </a:rPr>
              <a:t>Indications</a:t>
            </a:r>
            <a:r>
              <a:rPr lang="en-US" altLang="en-US" sz="3200" dirty="0">
                <a:ea typeface="ＭＳ Ｐゴシック" panose="020B0600070205080204" pitchFamily="34" charset="-128"/>
              </a:rPr>
              <a:t>:</a:t>
            </a:r>
          </a:p>
          <a:p>
            <a:pPr lvl="2" eaLnBrk="1" hangingPunct="1">
              <a:lnSpc>
                <a:spcPct val="90000"/>
              </a:lnSpc>
            </a:pPr>
            <a:r>
              <a:rPr lang="en-US" altLang="en-US" sz="2400" dirty="0">
                <a:ea typeface="ＭＳ Ｐゴシック" panose="020B0600070205080204" pitchFamily="34" charset="-128"/>
              </a:rPr>
              <a:t>Intravenous access to patient</a:t>
            </a:r>
            <a:r>
              <a:rPr lang="ja-JP" altLang="en-US" sz="2400">
                <a:ea typeface="ＭＳ Ｐゴシック" panose="020B0600070205080204" pitchFamily="34" charset="-128"/>
              </a:rPr>
              <a:t>’</a:t>
            </a:r>
            <a:r>
              <a:rPr lang="en-US" altLang="ja-JP" sz="2400" dirty="0">
                <a:ea typeface="ＭＳ Ｐゴシック" panose="020B0600070205080204" pitchFamily="34" charset="-128"/>
              </a:rPr>
              <a:t>s circulatory system. </a:t>
            </a:r>
          </a:p>
          <a:p>
            <a:pPr lvl="2" eaLnBrk="1" hangingPunct="1">
              <a:lnSpc>
                <a:spcPct val="90000"/>
              </a:lnSpc>
            </a:pPr>
            <a:r>
              <a:rPr lang="en-US" altLang="en-US" sz="2400" dirty="0">
                <a:ea typeface="ＭＳ Ｐゴシック" panose="020B0600070205080204" pitchFamily="34" charset="-128"/>
              </a:rPr>
              <a:t>Administration of Meds. &amp; Fluids, as well as blood collection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4800" u="sng" dirty="0">
                <a:ea typeface="ＭＳ Ｐゴシック" panose="020B0600070205080204" pitchFamily="34" charset="-128"/>
              </a:rPr>
              <a:t>Contraindications</a:t>
            </a:r>
            <a:r>
              <a:rPr lang="en-US" altLang="en-US" sz="3200" dirty="0">
                <a:ea typeface="ＭＳ Ｐゴシック" panose="020B0600070205080204" pitchFamily="34" charset="-128"/>
              </a:rPr>
              <a:t>:</a:t>
            </a:r>
          </a:p>
          <a:p>
            <a:pPr lvl="2" eaLnBrk="1" hangingPunct="1">
              <a:lnSpc>
                <a:spcPct val="90000"/>
              </a:lnSpc>
            </a:pPr>
            <a:r>
              <a:rPr lang="en-US" altLang="en-US" sz="2400" dirty="0">
                <a:ea typeface="ＭＳ Ｐゴシック" panose="020B0600070205080204" pitchFamily="34" charset="-128"/>
              </a:rPr>
              <a:t>IV access should be attempted as distal as possible. </a:t>
            </a:r>
          </a:p>
          <a:p>
            <a:pPr lvl="2" eaLnBrk="1" hangingPunct="1">
              <a:lnSpc>
                <a:spcPct val="90000"/>
              </a:lnSpc>
            </a:pPr>
            <a:r>
              <a:rPr lang="en-US" altLang="en-US" sz="2400" dirty="0">
                <a:ea typeface="ＭＳ Ｐゴシック" panose="020B0600070205080204" pitchFamily="34" charset="-128"/>
              </a:rPr>
              <a:t>Avoid veins that cross over joints, local infection/injury</a:t>
            </a:r>
          </a:p>
          <a:p>
            <a:pPr lvl="2" eaLnBrk="1" hangingPunct="1">
              <a:lnSpc>
                <a:spcPct val="90000"/>
              </a:lnSpc>
            </a:pPr>
            <a:r>
              <a:rPr lang="en-US" altLang="en-US" sz="2400" dirty="0">
                <a:ea typeface="ＭＳ Ｐゴシック" panose="020B0600070205080204" pitchFamily="34" charset="-128"/>
              </a:rPr>
              <a:t>Extremities with renal shunts or fistulas</a:t>
            </a:r>
          </a:p>
        </p:txBody>
      </p:sp>
    </p:spTree>
    <p:extLst>
      <p:ext uri="{BB962C8B-B14F-4D97-AF65-F5344CB8AC3E}">
        <p14:creationId xmlns:p14="http://schemas.microsoft.com/office/powerpoint/2010/main" val="35076860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2">
            <a:extLst>
              <a:ext uri="{FF2B5EF4-FFF2-40B4-BE49-F238E27FC236}">
                <a16:creationId xmlns:a16="http://schemas.microsoft.com/office/drawing/2014/main" id="{3568505F-387C-0241-A72D-80ACF743FF9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781022" y="2530063"/>
            <a:ext cx="4075791" cy="1715358"/>
          </a:xfrm>
        </p:spPr>
        <p:txBody>
          <a:bodyPr/>
          <a:lstStyle/>
          <a:p>
            <a:pPr eaLnBrk="1" hangingPunct="1"/>
            <a:r>
              <a:rPr lang="en-US" altLang="en-US" sz="5400" b="1" dirty="0">
                <a:ea typeface="ＭＳ Ｐゴシック" panose="020B0600070205080204" pitchFamily="34" charset="-128"/>
              </a:rPr>
              <a:t>Common IV sites</a:t>
            </a:r>
          </a:p>
        </p:txBody>
      </p:sp>
      <p:pic>
        <p:nvPicPr>
          <p:cNvPr id="16386" name="Picture 4" descr="Vascular access - arm">
            <a:extLst>
              <a:ext uri="{FF2B5EF4-FFF2-40B4-BE49-F238E27FC236}">
                <a16:creationId xmlns:a16="http://schemas.microsoft.com/office/drawing/2014/main" id="{31ADE52D-1C0D-0B44-849A-78F17E21E6EC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966085" y="204864"/>
            <a:ext cx="3868713" cy="6365757"/>
          </a:xfrm>
          <a:noFill/>
        </p:spPr>
      </p:pic>
    </p:spTree>
    <p:extLst>
      <p:ext uri="{BB962C8B-B14F-4D97-AF65-F5344CB8AC3E}">
        <p14:creationId xmlns:p14="http://schemas.microsoft.com/office/powerpoint/2010/main" val="31860472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1026">
            <a:extLst>
              <a:ext uri="{FF2B5EF4-FFF2-40B4-BE49-F238E27FC236}">
                <a16:creationId xmlns:a16="http://schemas.microsoft.com/office/drawing/2014/main" id="{4343328D-2F78-F44B-A87B-567F0831ECD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549336" y="652388"/>
            <a:ext cx="6054492" cy="1131442"/>
          </a:xfrm>
        </p:spPr>
        <p:txBody>
          <a:bodyPr/>
          <a:lstStyle/>
          <a:p>
            <a:pPr eaLnBrk="1" hangingPunct="1"/>
            <a:r>
              <a:rPr lang="en-US" altLang="en-US" sz="5400" b="1" dirty="0">
                <a:ea typeface="ＭＳ Ｐゴシック" panose="020B0600070205080204" pitchFamily="34" charset="-128"/>
              </a:rPr>
              <a:t>IV catheter size</a:t>
            </a:r>
          </a:p>
        </p:txBody>
      </p:sp>
      <p:sp>
        <p:nvSpPr>
          <p:cNvPr id="17410" name="Rectangle 1027">
            <a:extLst>
              <a:ext uri="{FF2B5EF4-FFF2-40B4-BE49-F238E27FC236}">
                <a16:creationId xmlns:a16="http://schemas.microsoft.com/office/drawing/2014/main" id="{2724C146-192E-E24E-8349-E2566DCDBFF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825450" y="2193595"/>
            <a:ext cx="8541099" cy="3313561"/>
          </a:xfrm>
        </p:spPr>
        <p:txBody>
          <a:bodyPr/>
          <a:lstStyle/>
          <a:p>
            <a:pPr eaLnBrk="1" hangingPunct="1"/>
            <a:r>
              <a:rPr lang="en-US" altLang="en-US" sz="4000" dirty="0">
                <a:ea typeface="ＭＳ Ｐゴシック" panose="020B0600070205080204" pitchFamily="34" charset="-128"/>
              </a:rPr>
              <a:t>Age</a:t>
            </a:r>
          </a:p>
          <a:p>
            <a:pPr lvl="2" eaLnBrk="1" hangingPunct="1">
              <a:buFont typeface="Wingdings" pitchFamily="2" charset="2"/>
              <a:buNone/>
            </a:pPr>
            <a:r>
              <a:rPr lang="en-US" altLang="en-US" sz="3200" dirty="0">
                <a:ea typeface="ＭＳ Ｐゴシック" panose="020B0600070205080204" pitchFamily="34" charset="-128"/>
              </a:rPr>
              <a:t>&lt; 1 year: 22, 24 gauges (g)</a:t>
            </a:r>
          </a:p>
          <a:p>
            <a:pPr lvl="2" eaLnBrk="1" hangingPunct="1">
              <a:buFont typeface="Wingdings" pitchFamily="2" charset="2"/>
              <a:buNone/>
            </a:pPr>
            <a:r>
              <a:rPr lang="en-US" altLang="en-US" sz="3200" dirty="0">
                <a:ea typeface="ＭＳ Ｐゴシック" panose="020B0600070205080204" pitchFamily="34" charset="-128"/>
              </a:rPr>
              <a:t>1-8 years: 18, 20, 22 gauges</a:t>
            </a:r>
          </a:p>
          <a:p>
            <a:pPr lvl="2" eaLnBrk="1" hangingPunct="1">
              <a:buFont typeface="Wingdings" pitchFamily="2" charset="2"/>
              <a:buNone/>
            </a:pPr>
            <a:r>
              <a:rPr lang="en-US" altLang="en-US" sz="3200" dirty="0">
                <a:ea typeface="ＭＳ Ｐゴシック" panose="020B0600070205080204" pitchFamily="34" charset="-128"/>
              </a:rPr>
              <a:t>&gt; 8 years: 16. 18, 20 gauges</a:t>
            </a:r>
          </a:p>
        </p:txBody>
      </p:sp>
    </p:spTree>
    <p:extLst>
      <p:ext uri="{BB962C8B-B14F-4D97-AF65-F5344CB8AC3E}">
        <p14:creationId xmlns:p14="http://schemas.microsoft.com/office/powerpoint/2010/main" val="24789692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Rectangle 2">
            <a:extLst>
              <a:ext uri="{FF2B5EF4-FFF2-40B4-BE49-F238E27FC236}">
                <a16:creationId xmlns:a16="http://schemas.microsoft.com/office/drawing/2014/main" id="{930C47D4-AA10-0949-9537-28CC8E7C7C8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722730" y="646341"/>
            <a:ext cx="5904591" cy="1106259"/>
          </a:xfrm>
        </p:spPr>
        <p:txBody>
          <a:bodyPr/>
          <a:lstStyle/>
          <a:p>
            <a:pPr eaLnBrk="1" hangingPunct="1"/>
            <a:r>
              <a:rPr lang="en-US" altLang="en-US" sz="5400" b="1" dirty="0">
                <a:ea typeface="ＭＳ Ｐゴシック" panose="020B0600070205080204" pitchFamily="34" charset="-128"/>
              </a:rPr>
              <a:t>IV Procedure</a:t>
            </a:r>
            <a:r>
              <a:rPr lang="en-US" altLang="en-US" dirty="0">
                <a:ea typeface="ＭＳ Ｐゴシック" panose="020B0600070205080204" pitchFamily="34" charset="-128"/>
              </a:rPr>
              <a:t>  </a:t>
            </a:r>
          </a:p>
        </p:txBody>
      </p:sp>
      <p:sp>
        <p:nvSpPr>
          <p:cNvPr id="18434" name="Rectangle 3">
            <a:extLst>
              <a:ext uri="{FF2B5EF4-FFF2-40B4-BE49-F238E27FC236}">
                <a16:creationId xmlns:a16="http://schemas.microsoft.com/office/drawing/2014/main" id="{CC7D1D4F-FCB1-7C4C-BAC7-0F882890E78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139251" y="2007433"/>
            <a:ext cx="9893510" cy="4303426"/>
          </a:xfrm>
        </p:spPr>
        <p:txBody>
          <a:bodyPr>
            <a:normAutofit/>
          </a:bodyPr>
          <a:lstStyle/>
          <a:p>
            <a:pPr eaLnBrk="1" hangingPunct="1"/>
            <a:r>
              <a:rPr lang="en-US" altLang="en-US" sz="3200" dirty="0">
                <a:ea typeface="ＭＳ Ｐゴシック" panose="020B0600070205080204" pitchFamily="34" charset="-128"/>
              </a:rPr>
              <a:t>Use universal precautions (glove and eye protection)</a:t>
            </a:r>
          </a:p>
          <a:p>
            <a:pPr eaLnBrk="1" hangingPunct="1"/>
            <a:r>
              <a:rPr lang="en-US" altLang="en-US" sz="3200" dirty="0">
                <a:ea typeface="ＭＳ Ｐゴシック" panose="020B0600070205080204" pitchFamily="34" charset="-128"/>
              </a:rPr>
              <a:t>Allergies (betadine, latex or topical anesthetic)</a:t>
            </a:r>
          </a:p>
          <a:p>
            <a:pPr eaLnBrk="1" hangingPunct="1"/>
            <a:r>
              <a:rPr lang="en-US" altLang="en-US" sz="3200" dirty="0">
                <a:ea typeface="ＭＳ Ｐゴシック" panose="020B0600070205080204" pitchFamily="34" charset="-128"/>
              </a:rPr>
              <a:t>Explain procedure to patient</a:t>
            </a:r>
          </a:p>
          <a:p>
            <a:pPr eaLnBrk="1" hangingPunct="1"/>
            <a:r>
              <a:rPr lang="en-US" altLang="en-US" sz="3200" dirty="0">
                <a:ea typeface="ＭＳ Ｐゴシック" panose="020B0600070205080204" pitchFamily="34" charset="-128"/>
              </a:rPr>
              <a:t>Prepare all material (IV </a:t>
            </a:r>
            <a:r>
              <a:rPr lang="en-US" altLang="en-US" sz="3200" dirty="0" err="1">
                <a:ea typeface="ＭＳ Ｐゴシック" panose="020B0600070205080204" pitchFamily="34" charset="-128"/>
              </a:rPr>
              <a:t>cath</a:t>
            </a:r>
            <a:r>
              <a:rPr lang="en-US" altLang="en-US" sz="3200" dirty="0">
                <a:ea typeface="ＭＳ Ｐゴシック" panose="020B0600070205080204" pitchFamily="34" charset="-128"/>
              </a:rPr>
              <a:t>, starter kit, connection tub and flush) </a:t>
            </a:r>
          </a:p>
          <a:p>
            <a:r>
              <a:rPr lang="en-US" altLang="en-US" sz="3200" dirty="0">
                <a:ea typeface="ＭＳ Ｐゴシック" panose="020B0600070205080204" pitchFamily="34" charset="-128"/>
              </a:rPr>
              <a:t>Apply tourniquet above the elbow. Select vein. </a:t>
            </a:r>
          </a:p>
          <a:p>
            <a:pPr eaLnBrk="1" hangingPunct="1"/>
            <a:r>
              <a:rPr lang="en-US" altLang="en-US" sz="3200" dirty="0">
                <a:ea typeface="ＭＳ Ｐゴシック" panose="020B0600070205080204" pitchFamily="34" charset="-128"/>
              </a:rPr>
              <a:t>Prepare site (air dry)</a:t>
            </a:r>
          </a:p>
        </p:txBody>
      </p:sp>
    </p:spTree>
    <p:extLst>
      <p:ext uri="{BB962C8B-B14F-4D97-AF65-F5344CB8AC3E}">
        <p14:creationId xmlns:p14="http://schemas.microsoft.com/office/powerpoint/2010/main" val="215402410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Rectangle 2">
            <a:extLst>
              <a:ext uri="{FF2B5EF4-FFF2-40B4-BE49-F238E27FC236}">
                <a16:creationId xmlns:a16="http://schemas.microsoft.com/office/drawing/2014/main" id="{C8B118F5-9C6E-F644-AE09-A1D54F05764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520988" y="692560"/>
            <a:ext cx="6339305" cy="1181210"/>
          </a:xfrm>
        </p:spPr>
        <p:txBody>
          <a:bodyPr/>
          <a:lstStyle/>
          <a:p>
            <a:pPr eaLnBrk="1" hangingPunct="1"/>
            <a:r>
              <a:rPr lang="en-US" altLang="en-US" sz="5400" b="1" dirty="0">
                <a:ea typeface="ＭＳ Ｐゴシック" panose="020B0600070205080204" pitchFamily="34" charset="-128"/>
              </a:rPr>
              <a:t>IV Procedure </a:t>
            </a:r>
            <a:r>
              <a:rPr lang="en-US" altLang="en-US" sz="3600" dirty="0">
                <a:ea typeface="ＭＳ Ｐゴシック" panose="020B0600070205080204" pitchFamily="34" charset="-128"/>
              </a:rPr>
              <a:t>(cont.)</a:t>
            </a:r>
          </a:p>
        </p:txBody>
      </p:sp>
      <p:sp>
        <p:nvSpPr>
          <p:cNvPr id="19458" name="Rectangle 3">
            <a:extLst>
              <a:ext uri="{FF2B5EF4-FFF2-40B4-BE49-F238E27FC236}">
                <a16:creationId xmlns:a16="http://schemas.microsoft.com/office/drawing/2014/main" id="{B27AC7FC-98C6-A94D-9233-41CE797C18A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199213" y="1981200"/>
            <a:ext cx="10298243" cy="4191000"/>
          </a:xfrm>
        </p:spPr>
        <p:txBody>
          <a:bodyPr>
            <a:normAutofit lnSpcReduction="10000"/>
          </a:bodyPr>
          <a:lstStyle/>
          <a:p>
            <a:pPr eaLnBrk="1" hangingPunct="1"/>
            <a:r>
              <a:rPr lang="en-US" altLang="en-US" sz="3200" dirty="0">
                <a:ea typeface="ＭＳ Ｐゴシック" panose="020B0600070205080204" pitchFamily="34" charset="-128"/>
              </a:rPr>
              <a:t>Warn the pt. of possible pain </a:t>
            </a:r>
          </a:p>
          <a:p>
            <a:pPr eaLnBrk="1" hangingPunct="1"/>
            <a:r>
              <a:rPr lang="en-US" altLang="en-US" sz="3200" dirty="0">
                <a:ea typeface="ＭＳ Ｐゴシック" panose="020B0600070205080204" pitchFamily="34" charset="-128"/>
              </a:rPr>
              <a:t>Bevel up at 30 degree above horizontal</a:t>
            </a:r>
          </a:p>
          <a:p>
            <a:pPr eaLnBrk="1" hangingPunct="1"/>
            <a:r>
              <a:rPr lang="en-US" altLang="en-US" sz="3200" dirty="0">
                <a:ea typeface="ＭＳ Ｐゴシック" panose="020B0600070205080204" pitchFamily="34" charset="-128"/>
              </a:rPr>
              <a:t>Look for flashback of blood into catheter</a:t>
            </a:r>
          </a:p>
          <a:p>
            <a:pPr eaLnBrk="1" hangingPunct="1"/>
            <a:r>
              <a:rPr lang="en-US" altLang="en-US" sz="3200" dirty="0">
                <a:ea typeface="ＭＳ Ｐゴシック" panose="020B0600070205080204" pitchFamily="34" charset="-128"/>
              </a:rPr>
              <a:t>Upon seeing flashback, advance catheter another millimeter or two. Decrease catheter to near “0” horizontal. </a:t>
            </a:r>
          </a:p>
          <a:p>
            <a:pPr eaLnBrk="1" hangingPunct="1"/>
            <a:r>
              <a:rPr lang="en-US" altLang="en-US" sz="3200" dirty="0">
                <a:ea typeface="ＭＳ Ｐゴシック" panose="020B0600070205080204" pitchFamily="34" charset="-128"/>
              </a:rPr>
              <a:t>Advance the sheath completely into the vein and release tourniquet</a:t>
            </a:r>
          </a:p>
        </p:txBody>
      </p:sp>
    </p:spTree>
    <p:extLst>
      <p:ext uri="{BB962C8B-B14F-4D97-AF65-F5344CB8AC3E}">
        <p14:creationId xmlns:p14="http://schemas.microsoft.com/office/powerpoint/2010/main" val="30461260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Rectangle 1026">
            <a:extLst>
              <a:ext uri="{FF2B5EF4-FFF2-40B4-BE49-F238E27FC236}">
                <a16:creationId xmlns:a16="http://schemas.microsoft.com/office/drawing/2014/main" id="{5C6A9012-006B-9E48-B645-DC6BE3BB8C8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460376" y="782502"/>
            <a:ext cx="6234374" cy="1076278"/>
          </a:xfrm>
        </p:spPr>
        <p:txBody>
          <a:bodyPr/>
          <a:lstStyle/>
          <a:p>
            <a:pPr eaLnBrk="1" hangingPunct="1"/>
            <a:r>
              <a:rPr lang="en-US" altLang="en-US" sz="5400" b="1" dirty="0">
                <a:ea typeface="ＭＳ Ｐゴシック" panose="020B0600070205080204" pitchFamily="34" charset="-128"/>
              </a:rPr>
              <a:t>IV Procedure </a:t>
            </a:r>
            <a:r>
              <a:rPr lang="en-US" altLang="en-US" sz="3600" dirty="0">
                <a:ea typeface="ＭＳ Ｐゴシック" panose="020B0600070205080204" pitchFamily="34" charset="-128"/>
              </a:rPr>
              <a:t>(cont.)</a:t>
            </a:r>
          </a:p>
        </p:txBody>
      </p:sp>
      <p:sp>
        <p:nvSpPr>
          <p:cNvPr id="20482" name="Rectangle 1027">
            <a:extLst>
              <a:ext uri="{FF2B5EF4-FFF2-40B4-BE49-F238E27FC236}">
                <a16:creationId xmlns:a16="http://schemas.microsoft.com/office/drawing/2014/main" id="{AEEB1595-5F6C-3146-9AAD-A876D375DE5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421045" y="2222753"/>
            <a:ext cx="9349909" cy="3478452"/>
          </a:xfrm>
        </p:spPr>
        <p:txBody>
          <a:bodyPr>
            <a:normAutofit lnSpcReduction="10000"/>
          </a:bodyPr>
          <a:lstStyle/>
          <a:p>
            <a:pPr eaLnBrk="1" hangingPunct="1"/>
            <a:r>
              <a:rPr lang="en-US" altLang="en-US" sz="3200" dirty="0">
                <a:ea typeface="ＭＳ Ｐゴシック" panose="020B0600070205080204" pitchFamily="34" charset="-128"/>
              </a:rPr>
              <a:t>Connect the IV tubing/saline lock </a:t>
            </a:r>
          </a:p>
          <a:p>
            <a:pPr eaLnBrk="1" hangingPunct="1"/>
            <a:r>
              <a:rPr lang="en-US" altLang="en-US" sz="3200" dirty="0">
                <a:ea typeface="ＭＳ Ｐゴシック" panose="020B0600070205080204" pitchFamily="34" charset="-128"/>
              </a:rPr>
              <a:t>Confirm placement by aspirate and flush</a:t>
            </a:r>
          </a:p>
          <a:p>
            <a:pPr eaLnBrk="1" hangingPunct="1"/>
            <a:r>
              <a:rPr lang="en-US" altLang="en-US" sz="3200" dirty="0">
                <a:ea typeface="ＭＳ Ｐゴシック" panose="020B0600070205080204" pitchFamily="34" charset="-128"/>
              </a:rPr>
              <a:t>Secure catheter and tubing</a:t>
            </a:r>
          </a:p>
          <a:p>
            <a:pPr eaLnBrk="1" hangingPunct="1"/>
            <a:r>
              <a:rPr lang="en-US" altLang="en-US" sz="3200" dirty="0">
                <a:ea typeface="ＭＳ Ｐゴシック" panose="020B0600070205080204" pitchFamily="34" charset="-128"/>
              </a:rPr>
              <a:t>Dispose of needle in sharps container</a:t>
            </a:r>
          </a:p>
          <a:p>
            <a:pPr eaLnBrk="1" hangingPunct="1"/>
            <a:r>
              <a:rPr lang="en-US" altLang="en-US" sz="3200" dirty="0">
                <a:ea typeface="ＭＳ Ｐゴシック" panose="020B0600070205080204" pitchFamily="34" charset="-128"/>
              </a:rPr>
              <a:t>Document the IV site, catheter size, and date in patient</a:t>
            </a:r>
            <a:r>
              <a:rPr lang="ja-JP" altLang="en-US" sz="3200" dirty="0">
                <a:ea typeface="ＭＳ Ｐゴシック" panose="020B0600070205080204" pitchFamily="34" charset="-128"/>
              </a:rPr>
              <a:t>’</a:t>
            </a:r>
            <a:r>
              <a:rPr lang="en-US" altLang="ja-JP" sz="3200" dirty="0">
                <a:ea typeface="ＭＳ Ｐゴシック" panose="020B0600070205080204" pitchFamily="34" charset="-128"/>
              </a:rPr>
              <a:t>s EMR</a:t>
            </a:r>
            <a:endParaRPr lang="en-US" altLang="en-US" sz="3200" dirty="0"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07964297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2">
            <a:extLst>
              <a:ext uri="{FF2B5EF4-FFF2-40B4-BE49-F238E27FC236}">
                <a16:creationId xmlns:a16="http://schemas.microsoft.com/office/drawing/2014/main" id="{D0A0CF03-05C6-9F43-B3D7-82B39F0C4E0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179305" y="580670"/>
            <a:ext cx="5170073" cy="1098228"/>
          </a:xfrm>
        </p:spPr>
        <p:txBody>
          <a:bodyPr/>
          <a:lstStyle/>
          <a:p>
            <a:pPr eaLnBrk="1" hangingPunct="1"/>
            <a:r>
              <a:rPr lang="en-US" altLang="en-US" sz="5400" b="1" dirty="0">
                <a:ea typeface="ＭＳ Ｐゴシック" panose="020B0600070205080204" pitchFamily="34" charset="-128"/>
              </a:rPr>
              <a:t>Risks to </a:t>
            </a:r>
            <a:r>
              <a:rPr lang="en-US" altLang="en-US" sz="6600" b="1" dirty="0">
                <a:ea typeface="ＭＳ Ｐゴシック" panose="020B0600070205080204" pitchFamily="34" charset="-128"/>
              </a:rPr>
              <a:t>YOU</a:t>
            </a:r>
          </a:p>
        </p:txBody>
      </p:sp>
      <p:sp>
        <p:nvSpPr>
          <p:cNvPr id="21506" name="Rectangle 3">
            <a:extLst>
              <a:ext uri="{FF2B5EF4-FFF2-40B4-BE49-F238E27FC236}">
                <a16:creationId xmlns:a16="http://schemas.microsoft.com/office/drawing/2014/main" id="{E754F39D-FB67-0544-B542-CDA2484E6D9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828800" y="2080044"/>
            <a:ext cx="8810368" cy="3460230"/>
          </a:xfrm>
        </p:spPr>
        <p:txBody>
          <a:bodyPr/>
          <a:lstStyle/>
          <a:p>
            <a:pPr eaLnBrk="1" hangingPunct="1"/>
            <a:r>
              <a:rPr lang="en-US" altLang="en-US" sz="3600" dirty="0">
                <a:ea typeface="ＭＳ Ｐゴシック" panose="020B0600070205080204" pitchFamily="34" charset="-128"/>
              </a:rPr>
              <a:t>Risks after needle Sticks Exposure</a:t>
            </a:r>
          </a:p>
          <a:p>
            <a:pPr lvl="2" eaLnBrk="1" hangingPunct="1"/>
            <a:r>
              <a:rPr lang="en-US" altLang="en-US" sz="2800" dirty="0">
                <a:ea typeface="ＭＳ Ｐゴシック" panose="020B0600070205080204" pitchFamily="34" charset="-128"/>
              </a:rPr>
              <a:t>Hepatitis B:  2-5% but 6 - 30% before the availability of vaccine </a:t>
            </a:r>
            <a:endParaRPr lang="en-US" altLang="en-US" dirty="0">
              <a:ea typeface="ＭＳ Ｐゴシック" panose="020B0600070205080204" pitchFamily="34" charset="-128"/>
            </a:endParaRPr>
          </a:p>
          <a:p>
            <a:pPr lvl="2" eaLnBrk="1" hangingPunct="1"/>
            <a:r>
              <a:rPr lang="en-US" altLang="en-US" sz="2800" dirty="0">
                <a:ea typeface="ＭＳ Ｐゴシック" panose="020B0600070205080204" pitchFamily="34" charset="-128"/>
              </a:rPr>
              <a:t>Hepatitis C: 	2-4 % </a:t>
            </a:r>
          </a:p>
          <a:p>
            <a:pPr lvl="2"/>
            <a:r>
              <a:rPr lang="en-US" altLang="en-US" sz="2800" dirty="0">
                <a:ea typeface="ＭＳ Ｐゴシック" panose="020B0600070205080204" pitchFamily="34" charset="-128"/>
              </a:rPr>
              <a:t>HIV: 			0.3 %</a:t>
            </a:r>
          </a:p>
          <a:p>
            <a:pPr eaLnBrk="1" hangingPunct="1"/>
            <a:r>
              <a:rPr lang="en-US" altLang="en-US" sz="3600" dirty="0">
                <a:ea typeface="ＭＳ Ｐゴシック" panose="020B0600070205080204" pitchFamily="34" charset="-128"/>
              </a:rPr>
              <a:t>Other blood borne pathogens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FF246E0-9952-CB50-7699-848A1A4103C2}"/>
              </a:ext>
            </a:extLst>
          </p:cNvPr>
          <p:cNvSpPr txBox="1"/>
          <p:nvPr/>
        </p:nvSpPr>
        <p:spPr>
          <a:xfrm>
            <a:off x="1668026" y="6129495"/>
            <a:ext cx="592852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https://</a:t>
            </a:r>
            <a:r>
              <a:rPr lang="en-US" sz="1400" dirty="0" err="1"/>
              <a:t>www.ncbi.nlm.nih.gov</a:t>
            </a:r>
            <a:r>
              <a:rPr lang="en-US" sz="1400" dirty="0"/>
              <a:t>/books/NBK493147/</a:t>
            </a:r>
          </a:p>
        </p:txBody>
      </p:sp>
    </p:spTree>
    <p:extLst>
      <p:ext uri="{BB962C8B-B14F-4D97-AF65-F5344CB8AC3E}">
        <p14:creationId xmlns:p14="http://schemas.microsoft.com/office/powerpoint/2010/main" val="72274987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2">
            <a:extLst>
              <a:ext uri="{FF2B5EF4-FFF2-40B4-BE49-F238E27FC236}">
                <a16:creationId xmlns:a16="http://schemas.microsoft.com/office/drawing/2014/main" id="{63926FA1-28A5-4C4B-94E6-4ACBCB6A568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024932" y="909956"/>
            <a:ext cx="9585605" cy="953176"/>
          </a:xfrm>
        </p:spPr>
        <p:txBody>
          <a:bodyPr/>
          <a:lstStyle/>
          <a:p>
            <a:pPr eaLnBrk="1" hangingPunct="1"/>
            <a:r>
              <a:rPr lang="en-US" altLang="en-US" sz="5400" b="1" dirty="0">
                <a:ea typeface="ＭＳ Ｐゴシック" panose="020B0600070205080204" pitchFamily="34" charset="-128"/>
              </a:rPr>
              <a:t>Steps to prevent needle sticks</a:t>
            </a:r>
          </a:p>
        </p:txBody>
      </p:sp>
      <p:sp>
        <p:nvSpPr>
          <p:cNvPr id="22530" name="Rectangle 3">
            <a:extLst>
              <a:ext uri="{FF2B5EF4-FFF2-40B4-BE49-F238E27FC236}">
                <a16:creationId xmlns:a16="http://schemas.microsoft.com/office/drawing/2014/main" id="{0AF46914-D27A-BC46-923C-0CCE554B9C1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457011" y="2022422"/>
            <a:ext cx="9656466" cy="4483308"/>
          </a:xfrm>
        </p:spPr>
        <p:txBody>
          <a:bodyPr>
            <a:normAutofit/>
          </a:bodyPr>
          <a:lstStyle/>
          <a:p>
            <a:pPr eaLnBrk="1" hangingPunct="1"/>
            <a:r>
              <a:rPr lang="en-US" altLang="en-US" sz="3200" dirty="0">
                <a:ea typeface="ＭＳ Ｐゴシック" panose="020B0600070205080204" pitchFamily="34" charset="-128"/>
              </a:rPr>
              <a:t>Wear gloves</a:t>
            </a:r>
          </a:p>
          <a:p>
            <a:pPr eaLnBrk="1" hangingPunct="1"/>
            <a:r>
              <a:rPr lang="en-US" altLang="en-US" sz="3200" dirty="0">
                <a:ea typeface="ＭＳ Ｐゴシック" panose="020B0600070205080204" pitchFamily="34" charset="-128"/>
              </a:rPr>
              <a:t>Do Not Bend or Break Needles </a:t>
            </a:r>
          </a:p>
          <a:p>
            <a:pPr eaLnBrk="1" hangingPunct="1"/>
            <a:r>
              <a:rPr lang="en-US" altLang="en-US" sz="3200" b="1" dirty="0">
                <a:solidFill>
                  <a:srgbClr val="FF0000"/>
                </a:solidFill>
                <a:ea typeface="ＭＳ Ｐゴシック" panose="020B0600070205080204" pitchFamily="34" charset="-128"/>
              </a:rPr>
              <a:t>Never RECAP!!!</a:t>
            </a:r>
            <a:r>
              <a:rPr lang="en-US" altLang="en-US" sz="3200" b="1" dirty="0">
                <a:ea typeface="ＭＳ Ｐゴシック" panose="020B0600070205080204" pitchFamily="34" charset="-128"/>
              </a:rPr>
              <a:t> </a:t>
            </a:r>
          </a:p>
          <a:p>
            <a:pPr eaLnBrk="1" hangingPunct="1"/>
            <a:r>
              <a:rPr lang="en-US" altLang="en-US" sz="3200" dirty="0">
                <a:ea typeface="ＭＳ Ｐゴシック" panose="020B0600070205080204" pitchFamily="34" charset="-128"/>
              </a:rPr>
              <a:t>If you must, use the One Handed technique  </a:t>
            </a:r>
          </a:p>
          <a:p>
            <a:pPr eaLnBrk="1" hangingPunct="1"/>
            <a:r>
              <a:rPr lang="en-US" altLang="en-US" sz="3200" dirty="0">
                <a:ea typeface="ＭＳ Ｐゴシック" panose="020B0600070205080204" pitchFamily="34" charset="-128"/>
              </a:rPr>
              <a:t>Take your time </a:t>
            </a:r>
          </a:p>
          <a:p>
            <a:pPr eaLnBrk="1" hangingPunct="1"/>
            <a:r>
              <a:rPr lang="en-US" altLang="en-US" sz="3200" dirty="0">
                <a:ea typeface="ＭＳ Ｐゴシック" panose="020B0600070205080204" pitchFamily="34" charset="-128"/>
              </a:rPr>
              <a:t>Dispose of contaminated needles immediately in puncture-resistant containers </a:t>
            </a:r>
          </a:p>
        </p:txBody>
      </p:sp>
    </p:spTree>
    <p:extLst>
      <p:ext uri="{BB962C8B-B14F-4D97-AF65-F5344CB8AC3E}">
        <p14:creationId xmlns:p14="http://schemas.microsoft.com/office/powerpoint/2010/main" val="180716911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0E5580"/>
      </a:dk2>
      <a:lt2>
        <a:srgbClr val="EBEBEB"/>
      </a:lt2>
      <a:accent1>
        <a:srgbClr val="ACD433"/>
      </a:accent1>
      <a:accent2>
        <a:srgbClr val="E6C133"/>
      </a:accent2>
      <a:accent3>
        <a:srgbClr val="EF7A24"/>
      </a:accent3>
      <a:accent4>
        <a:srgbClr val="5AA0F5"/>
      </a:accent4>
      <a:accent5>
        <a:srgbClr val="75CEEC"/>
      </a:accent5>
      <a:accent6>
        <a:srgbClr val="65D6A0"/>
      </a:accent6>
      <a:hlink>
        <a:srgbClr val="C4E46E"/>
      </a:hlink>
      <a:folHlink>
        <a:srgbClr val="BDE0FB"/>
      </a:folHlink>
    </a:clrScheme>
    <a:fontScheme name="Cambria">
      <a:majorFont>
        <a:latin typeface="Cambria" panose="02040503050406030204"/>
        <a:ea typeface=""/>
        <a:cs typeface=""/>
        <a:font script="Jpan" typeface="HG明朝B"/>
        <a:font script="Hang" typeface="맑은 고딕"/>
        <a:font script="Hans" typeface="黑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mbria" panose="02040503050406030204"/>
        <a:ea typeface=""/>
        <a:cs typeface=""/>
        <a:font script="Jpan" typeface="HG明朝B"/>
        <a:font script="Hang" typeface="맑은 고딕"/>
        <a:font script="Hans" typeface="黑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2000"/>
                <a:hueMod val="96000"/>
                <a:satMod val="128000"/>
                <a:lumMod val="114000"/>
              </a:schemeClr>
            </a:gs>
            <a:gs pos="100000">
              <a:schemeClr val="phClr">
                <a:shade val="62000"/>
                <a:hueMod val="100000"/>
                <a:satMod val="13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2000"/>
                <a:hueMod val="108000"/>
                <a:satMod val="164000"/>
                <a:lumMod val="69000"/>
              </a:schemeClr>
              <a:schemeClr val="phClr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BACC050B-8757-4460-95D8-E37B46A6B421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{C31211C4-BCE4-C840-9089-B5821BF20847}tf10001062</Template>
  <TotalTime>349</TotalTime>
  <Words>580</Words>
  <Application>Microsoft Macintosh PowerPoint</Application>
  <PresentationFormat>Widescreen</PresentationFormat>
  <Paragraphs>105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1" baseType="lpstr">
      <vt:lpstr>ＭＳ Ｐゴシック</vt:lpstr>
      <vt:lpstr>Calibri</vt:lpstr>
      <vt:lpstr>Cambria</vt:lpstr>
      <vt:lpstr>Wingdings</vt:lpstr>
      <vt:lpstr>Wingdings 3</vt:lpstr>
      <vt:lpstr>Ion</vt:lpstr>
      <vt:lpstr>CSI 201   Skills Lab 1</vt:lpstr>
      <vt:lpstr>Indications for IV</vt:lpstr>
      <vt:lpstr>Common IV sites</vt:lpstr>
      <vt:lpstr>IV catheter size</vt:lpstr>
      <vt:lpstr>IV Procedure  </vt:lpstr>
      <vt:lpstr>IV Procedure (cont.)</vt:lpstr>
      <vt:lpstr>IV Procedure (cont.)</vt:lpstr>
      <vt:lpstr>Risks to YOU</vt:lpstr>
      <vt:lpstr>Steps to prevent needle sticks</vt:lpstr>
      <vt:lpstr>POLICY ON ACCIDENTAL  NEEDLE STICKS </vt:lpstr>
      <vt:lpstr>How to calculate patient’s fluid rate</vt:lpstr>
      <vt:lpstr>Fluid Disturbances</vt:lpstr>
      <vt:lpstr>Fluid Disturbances (cont.)</vt:lpstr>
      <vt:lpstr>Electrolyte Imbalances</vt:lpstr>
      <vt:lpstr>Risk Factors for Fluid, Electrolyte, and Acid-Base Imbalances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Daryl P Lofaso</dc:creator>
  <cp:lastModifiedBy>Lofaso, Daryl</cp:lastModifiedBy>
  <cp:revision>44</cp:revision>
  <dcterms:created xsi:type="dcterms:W3CDTF">2021-05-12T12:08:03Z</dcterms:created>
  <dcterms:modified xsi:type="dcterms:W3CDTF">2026-07-16T16:20:15Z</dcterms:modified>
</cp:coreProperties>
</file>