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89" r:id="rId1"/>
  </p:sldMasterIdLst>
  <p:notesMasterIdLst>
    <p:notesMasterId r:id="rId15"/>
  </p:notesMasterIdLst>
  <p:sldIdLst>
    <p:sldId id="256" r:id="rId2"/>
    <p:sldId id="259" r:id="rId3"/>
    <p:sldId id="261" r:id="rId4"/>
    <p:sldId id="265" r:id="rId5"/>
    <p:sldId id="266" r:id="rId6"/>
    <p:sldId id="311" r:id="rId7"/>
    <p:sldId id="267" r:id="rId8"/>
    <p:sldId id="260" r:id="rId9"/>
    <p:sldId id="258" r:id="rId10"/>
    <p:sldId id="262" r:id="rId11"/>
    <p:sldId id="263" r:id="rId12"/>
    <p:sldId id="268" r:id="rId13"/>
    <p:sldId id="264" r:id="rId1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499"/>
    <p:restoredTop sz="95631"/>
  </p:normalViewPr>
  <p:slideViewPr>
    <p:cSldViewPr snapToGrid="0" snapToObjects="1">
      <p:cViewPr varScale="1">
        <p:scale>
          <a:sx n="102" d="100"/>
          <a:sy n="102" d="100"/>
        </p:scale>
        <p:origin x="504" y="1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A935637-00F6-E44D-800D-CA5339C81718}" type="datetimeFigureOut">
              <a:rPr lang="en-US" smtClean="0"/>
              <a:t>7/16/26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F0BF14E-DE4D-6D41-8704-91F12FDFC2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2750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AD347D-5ACD-4C99-B74B-A9C85AD731AF}" type="datetimeFigureOut">
              <a:rPr lang="en-US" smtClean="0"/>
              <a:t>7/16/26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85916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t>7/16/26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166231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t>7/16/26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429436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>
          <a:xfrm>
            <a:off x="1930400" y="3771174"/>
            <a:ext cx="7279649" cy="34217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AD347D-5ACD-4C99-B74B-A9C85AD731AF}" type="datetimeFigureOut">
              <a:rPr lang="en-US" smtClean="0"/>
              <a:t>7/16/26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058598992"/>
      </p:ext>
    </p:extLst>
  </p:cSld>
  <p:clrMapOvr>
    <a:masterClrMapping/>
  </p:clrMapOvr>
  <p:hf sldNum="0"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t>7/16/26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4376454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t>7/16/26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048239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t>7/16/26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875531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t>7/16/26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96827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t>7/16/26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9499844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42485" y="96839"/>
            <a:ext cx="9544049" cy="141287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265767" y="1981200"/>
            <a:ext cx="5005917" cy="4114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74885" y="1981200"/>
            <a:ext cx="5005916" cy="4114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97048267-68B2-5947-B9CC-38AEB77875D1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7">
            <a:extLst>
              <a:ext uri="{FF2B5EF4-FFF2-40B4-BE49-F238E27FC236}">
                <a16:creationId xmlns:a16="http://schemas.microsoft.com/office/drawing/2014/main" id="{EFD5EEBC-6827-FA4A-8DE1-0DF061DCCA69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8">
            <a:extLst>
              <a:ext uri="{FF2B5EF4-FFF2-40B4-BE49-F238E27FC236}">
                <a16:creationId xmlns:a16="http://schemas.microsoft.com/office/drawing/2014/main" id="{4BE78357-4A8E-0845-8A27-E277842AC590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0ECA573-A28D-EA4D-B935-D6A605EEAB8C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9922791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t>7/16/26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318141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smtClean="0"/>
              <a:t>7/16/26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092611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smtClean="0"/>
              <a:t>7/16/26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029656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smtClean="0"/>
              <a:t>7/16/26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252010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t>7/16/26</a:t>
            </a:fld>
            <a:endParaRPr lang="en-US" dirty="0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423101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t>7/16/26</a:t>
            </a:fld>
            <a:endParaRPr lang="en-US" dirty="0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698130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t>7/16/26</a:t>
            </a:fld>
            <a:endParaRPr lang="en-US" dirty="0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071918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t>7/16/26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009004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3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image" Target="../media/image5.png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4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40000"/>
                  <a:lumOff val="60000"/>
                  <a:alpha val="7000"/>
                </a:schemeClr>
              </a:gs>
              <a:gs pos="69000">
                <a:schemeClr val="bg2">
                  <a:lumMod val="40000"/>
                  <a:lumOff val="60000"/>
                  <a:alpha val="0"/>
                </a:schemeClr>
              </a:gs>
              <a:gs pos="36000">
                <a:schemeClr val="bg2">
                  <a:lumMod val="40000"/>
                  <a:lumOff val="6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9012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4AAD347D-5ACD-4C99-B74B-A9C85AD731AF}" type="datetimeFigureOut">
              <a:rPr lang="en-US" smtClean="0"/>
              <a:t>7/16/26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781608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90" r:id="rId1"/>
    <p:sldLayoutId id="2147483691" r:id="rId2"/>
    <p:sldLayoutId id="2147483692" r:id="rId3"/>
    <p:sldLayoutId id="2147483693" r:id="rId4"/>
    <p:sldLayoutId id="2147483694" r:id="rId5"/>
    <p:sldLayoutId id="2147483695" r:id="rId6"/>
    <p:sldLayoutId id="2147483696" r:id="rId7"/>
    <p:sldLayoutId id="2147483697" r:id="rId8"/>
    <p:sldLayoutId id="2147483698" r:id="rId9"/>
    <p:sldLayoutId id="2147483699" r:id="rId10"/>
    <p:sldLayoutId id="2147483700" r:id="rId11"/>
    <p:sldLayoutId id="2147483701" r:id="rId12"/>
    <p:sldLayoutId id="2147483702" r:id="rId13"/>
    <p:sldLayoutId id="2147483703" r:id="rId14"/>
    <p:sldLayoutId id="2147483704" r:id="rId15"/>
    <p:sldLayoutId id="2147483705" r:id="rId16"/>
    <p:sldLayoutId id="2147483706" r:id="rId17"/>
    <p:sldLayoutId id="2147483707" r:id="rId18"/>
  </p:sldLayoutIdLst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870023" y="719528"/>
            <a:ext cx="7807377" cy="2252272"/>
          </a:xfrm>
        </p:spPr>
        <p:txBody>
          <a:bodyPr/>
          <a:lstStyle/>
          <a:p>
            <a:pPr eaLnBrk="1" hangingPunct="1"/>
            <a:r>
              <a:rPr lang="en-US" sz="6000" b="1" dirty="0">
                <a:latin typeface="Calisto MT" charset="0"/>
                <a:ea typeface="ＭＳ Ｐゴシック" charset="0"/>
                <a:cs typeface="ＭＳ Ｐゴシック" charset="0"/>
              </a:rPr>
              <a:t>CSI 201 </a:t>
            </a:r>
            <a:br>
              <a:rPr lang="en-US" sz="6000" b="1" dirty="0">
                <a:latin typeface="Calisto MT" charset="0"/>
                <a:ea typeface="ＭＳ Ｐゴシック" charset="0"/>
                <a:cs typeface="ＭＳ Ｐゴシック" charset="0"/>
              </a:rPr>
            </a:br>
            <a:r>
              <a:rPr lang="en-US" sz="6000" b="1" dirty="0">
                <a:latin typeface="Calisto MT" charset="0"/>
                <a:ea typeface="ＭＳ Ｐゴシック" charset="0"/>
                <a:cs typeface="ＭＳ Ｐゴシック" charset="0"/>
              </a:rPr>
              <a:t>Skills Lab 2</a:t>
            </a:r>
          </a:p>
        </p:txBody>
      </p:sp>
      <p:sp>
        <p:nvSpPr>
          <p:cNvPr id="15363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870023" y="3688830"/>
            <a:ext cx="8223354" cy="2514600"/>
          </a:xfrm>
        </p:spPr>
        <p:txBody>
          <a:bodyPr>
            <a:normAutofit/>
          </a:bodyPr>
          <a:lstStyle/>
          <a:p>
            <a:pPr algn="ctr" eaLnBrk="1" hangingPunct="1">
              <a:lnSpc>
                <a:spcPct val="80000"/>
              </a:lnSpc>
              <a:buFont typeface="Wingdings" charset="0"/>
              <a:buNone/>
            </a:pPr>
            <a:r>
              <a:rPr lang="en-US" sz="5400" b="1" dirty="0">
                <a:latin typeface="Calisto MT" charset="0"/>
                <a:ea typeface="ＭＳ Ｐゴシック" charset="0"/>
                <a:cs typeface="ＭＳ Ｐゴシック" charset="0"/>
              </a:rPr>
              <a:t>Lumbar Puncture</a:t>
            </a:r>
          </a:p>
          <a:p>
            <a:pPr algn="ctr" eaLnBrk="1" hangingPunct="1">
              <a:lnSpc>
                <a:spcPct val="80000"/>
              </a:lnSpc>
              <a:buFont typeface="Wingdings" charset="0"/>
              <a:buNone/>
            </a:pPr>
            <a:endParaRPr lang="en-US" sz="2400" dirty="0">
              <a:latin typeface="Calisto MT" charset="0"/>
              <a:ea typeface="ＭＳ Ｐゴシック" charset="0"/>
              <a:cs typeface="ＭＳ Ｐゴシック" charset="0"/>
            </a:endParaRPr>
          </a:p>
          <a:p>
            <a:pPr algn="ctr" eaLnBrk="1" hangingPunct="1">
              <a:lnSpc>
                <a:spcPct val="80000"/>
              </a:lnSpc>
              <a:buFont typeface="Wingdings" charset="0"/>
              <a:buNone/>
            </a:pPr>
            <a:endParaRPr lang="en-US" sz="2400" dirty="0">
              <a:latin typeface="Calisto MT" charset="0"/>
              <a:ea typeface="ＭＳ Ｐゴシック" charset="0"/>
              <a:cs typeface="ＭＳ Ｐゴシック" charset="0"/>
            </a:endParaRPr>
          </a:p>
          <a:p>
            <a:pPr algn="ctr" eaLnBrk="1" hangingPunct="1">
              <a:lnSpc>
                <a:spcPct val="80000"/>
              </a:lnSpc>
              <a:buFont typeface="Wingdings" charset="0"/>
              <a:buNone/>
            </a:pPr>
            <a:r>
              <a:rPr lang="en-US" dirty="0">
                <a:solidFill>
                  <a:schemeClr val="tx1"/>
                </a:solidFill>
                <a:latin typeface="Calisto MT" charset="0"/>
                <a:ea typeface="ＭＳ Ｐゴシック" charset="0"/>
                <a:cs typeface="ＭＳ Ｐゴシック" charset="0"/>
              </a:rPr>
              <a:t>Daryl P. Lofaso, P</a:t>
            </a:r>
            <a:r>
              <a:rPr lang="en-US" cap="none" dirty="0">
                <a:solidFill>
                  <a:schemeClr val="tx1"/>
                </a:solidFill>
                <a:latin typeface="Calisto MT" charset="0"/>
                <a:ea typeface="ＭＳ Ｐゴシック" charset="0"/>
                <a:cs typeface="ＭＳ Ｐゴシック" charset="0"/>
              </a:rPr>
              <a:t>h</a:t>
            </a:r>
            <a:r>
              <a:rPr lang="en-US" dirty="0">
                <a:solidFill>
                  <a:schemeClr val="tx1"/>
                </a:solidFill>
                <a:latin typeface="Calisto MT" charset="0"/>
                <a:ea typeface="ＭＳ Ｐゴシック" charset="0"/>
                <a:cs typeface="ＭＳ Ｐゴシック" charset="0"/>
              </a:rPr>
              <a:t>.D.,</a:t>
            </a:r>
            <a:r>
              <a:rPr lang="en-US" dirty="0" err="1">
                <a:solidFill>
                  <a:schemeClr val="tx1"/>
                </a:solidFill>
                <a:latin typeface="Calisto MT" charset="0"/>
                <a:ea typeface="ＭＳ Ｐゴシック" charset="0"/>
                <a:cs typeface="ＭＳ Ｐゴシック" charset="0"/>
              </a:rPr>
              <a:t>M.E</a:t>
            </a:r>
            <a:r>
              <a:rPr lang="en-US" cap="none" dirty="0" err="1">
                <a:solidFill>
                  <a:schemeClr val="tx1"/>
                </a:solidFill>
                <a:latin typeface="Calisto MT" charset="0"/>
                <a:ea typeface="ＭＳ Ｐゴシック" charset="0"/>
                <a:cs typeface="ＭＳ Ｐゴシック" charset="0"/>
              </a:rPr>
              <a:t>d</a:t>
            </a:r>
            <a:r>
              <a:rPr lang="en-US" cap="none" dirty="0">
                <a:solidFill>
                  <a:schemeClr val="tx1"/>
                </a:solidFill>
                <a:latin typeface="Calisto MT" charset="0"/>
                <a:ea typeface="ＭＳ Ｐゴシック" charset="0"/>
                <a:cs typeface="ＭＳ Ｐゴシック" charset="0"/>
              </a:rPr>
              <a:t>.</a:t>
            </a:r>
            <a:r>
              <a:rPr lang="en-US" dirty="0">
                <a:solidFill>
                  <a:schemeClr val="tx1"/>
                </a:solidFill>
                <a:latin typeface="Calisto MT" charset="0"/>
                <a:ea typeface="ＭＳ Ｐゴシック" charset="0"/>
                <a:cs typeface="ＭＳ Ｐゴシック" charset="0"/>
              </a:rPr>
              <a:t>, RRT</a:t>
            </a:r>
          </a:p>
          <a:p>
            <a:pPr algn="ctr" eaLnBrk="1" hangingPunct="1">
              <a:lnSpc>
                <a:spcPct val="80000"/>
              </a:lnSpc>
              <a:buFont typeface="Wingdings" charset="0"/>
              <a:buNone/>
            </a:pPr>
            <a:r>
              <a:rPr lang="en-US" dirty="0">
                <a:solidFill>
                  <a:schemeClr val="tx1"/>
                </a:solidFill>
                <a:latin typeface="Calisto MT" charset="0"/>
                <a:ea typeface="ＭＳ Ｐゴシック" charset="0"/>
                <a:cs typeface="ＭＳ Ｐゴシック" charset="0"/>
              </a:rPr>
              <a:t>Alicia Tate, NRP, CHSE</a:t>
            </a:r>
          </a:p>
        </p:txBody>
      </p:sp>
    </p:spTree>
    <p:extLst>
      <p:ext uri="{BB962C8B-B14F-4D97-AF65-F5344CB8AC3E}">
        <p14:creationId xmlns:p14="http://schemas.microsoft.com/office/powerpoint/2010/main" val="37200346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>
          <a:xfrm>
            <a:off x="3535465" y="722541"/>
            <a:ext cx="5050151" cy="1106259"/>
          </a:xfrm>
        </p:spPr>
        <p:txBody>
          <a:bodyPr/>
          <a:lstStyle/>
          <a:p>
            <a:pPr eaLnBrk="1" hangingPunct="1"/>
            <a:r>
              <a:rPr lang="en-US" sz="6000" b="1" dirty="0">
                <a:latin typeface="Calisto MT" charset="0"/>
                <a:ea typeface="ＭＳ Ｐゴシック" charset="0"/>
                <a:cs typeface="ＭＳ Ｐゴシック" charset="0"/>
              </a:rPr>
              <a:t>Culture Tubes</a:t>
            </a:r>
          </a:p>
        </p:txBody>
      </p:sp>
      <p:sp>
        <p:nvSpPr>
          <p:cNvPr id="2457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38420" y="2097889"/>
            <a:ext cx="10244242" cy="4048078"/>
          </a:xfrm>
        </p:spPr>
        <p:txBody>
          <a:bodyPr>
            <a:normAutofit/>
          </a:bodyPr>
          <a:lstStyle/>
          <a:p>
            <a:pPr eaLnBrk="1" hangingPunct="1"/>
            <a:r>
              <a:rPr lang="en-US" sz="3600" u="sng" dirty="0">
                <a:latin typeface="Calisto MT" charset="0"/>
                <a:ea typeface="ＭＳ Ｐゴシック" charset="0"/>
                <a:cs typeface="ＭＳ Ｐゴシック" charset="0"/>
              </a:rPr>
              <a:t>Tube 1</a:t>
            </a:r>
            <a:r>
              <a:rPr lang="en-US" sz="3600" dirty="0">
                <a:latin typeface="Calisto MT" charset="0"/>
                <a:ea typeface="ＭＳ Ｐゴシック" charset="0"/>
                <a:cs typeface="ＭＳ Ｐゴシック" charset="0"/>
              </a:rPr>
              <a:t>: Gram stain, (AFB, fungal)</a:t>
            </a:r>
          </a:p>
          <a:p>
            <a:pPr eaLnBrk="1" hangingPunct="1"/>
            <a:r>
              <a:rPr lang="en-US" sz="3600" u="sng" dirty="0">
                <a:latin typeface="Calisto MT" charset="0"/>
                <a:ea typeface="ＭＳ Ｐゴシック" charset="0"/>
                <a:cs typeface="ＭＳ Ｐゴシック" charset="0"/>
              </a:rPr>
              <a:t>Tube 2</a:t>
            </a:r>
            <a:r>
              <a:rPr lang="en-US" sz="3600" dirty="0">
                <a:latin typeface="Calisto MT" charset="0"/>
                <a:ea typeface="ＭＳ Ｐゴシック" charset="0"/>
                <a:cs typeface="ＭＳ Ｐゴシック" charset="0"/>
              </a:rPr>
              <a:t>: Glucose and Protein</a:t>
            </a:r>
          </a:p>
          <a:p>
            <a:pPr eaLnBrk="1" hangingPunct="1"/>
            <a:r>
              <a:rPr lang="en-US" sz="3600" u="sng" dirty="0">
                <a:latin typeface="Calisto MT" charset="0"/>
                <a:ea typeface="ＭＳ Ｐゴシック" charset="0"/>
                <a:cs typeface="ＭＳ Ｐゴシック" charset="0"/>
              </a:rPr>
              <a:t>Tube 3</a:t>
            </a:r>
            <a:r>
              <a:rPr lang="en-US" sz="3600" dirty="0">
                <a:latin typeface="Calisto MT" charset="0"/>
                <a:ea typeface="ＭＳ Ｐゴシック" charset="0"/>
                <a:cs typeface="ＭＳ Ｐゴシック" charset="0"/>
              </a:rPr>
              <a:t>: Cell count (RBC, WBC with differentials)</a:t>
            </a:r>
          </a:p>
          <a:p>
            <a:pPr eaLnBrk="1" hangingPunct="1"/>
            <a:r>
              <a:rPr lang="en-US" sz="3600" u="sng" dirty="0">
                <a:latin typeface="Calisto MT" charset="0"/>
                <a:ea typeface="ＭＳ Ｐゴシック" charset="0"/>
                <a:cs typeface="ＭＳ Ｐゴシック" charset="0"/>
              </a:rPr>
              <a:t>Tube 4</a:t>
            </a:r>
            <a:r>
              <a:rPr lang="en-US" sz="3600" dirty="0">
                <a:latin typeface="Calisto MT" charset="0"/>
                <a:ea typeface="ＭＳ Ｐゴシック" charset="0"/>
                <a:cs typeface="ＭＳ Ｐゴシック" charset="0"/>
              </a:rPr>
              <a:t>: Hold for possible (VDRL, India ink, electrophoresis, antigen panel)</a:t>
            </a:r>
          </a:p>
          <a:p>
            <a:pPr marL="0" indent="0" eaLnBrk="1" hangingPunct="1">
              <a:buNone/>
            </a:pPr>
            <a:r>
              <a:rPr lang="en-US" sz="2400" i="1" dirty="0">
                <a:latin typeface="Calisto MT" charset="0"/>
                <a:ea typeface="ＭＳ Ｐゴシック" charset="0"/>
                <a:cs typeface="ＭＳ Ｐゴシック" charset="0"/>
              </a:rPr>
              <a:t>* (Tube sequence may varies per hospital)</a:t>
            </a:r>
          </a:p>
        </p:txBody>
      </p:sp>
    </p:spTree>
    <p:extLst>
      <p:ext uri="{BB962C8B-B14F-4D97-AF65-F5344CB8AC3E}">
        <p14:creationId xmlns:p14="http://schemas.microsoft.com/office/powerpoint/2010/main" val="270561684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>
          <a:xfrm>
            <a:off x="2226280" y="794479"/>
            <a:ext cx="7300210" cy="1049311"/>
          </a:xfrm>
        </p:spPr>
        <p:txBody>
          <a:bodyPr/>
          <a:lstStyle/>
          <a:p>
            <a:pPr eaLnBrk="1" hangingPunct="1"/>
            <a:r>
              <a:rPr lang="en-US" sz="6000" b="1" dirty="0">
                <a:latin typeface="Calisto MT" charset="0"/>
                <a:ea typeface="ＭＳ Ｐゴシック" charset="0"/>
                <a:cs typeface="ＭＳ Ｐゴシック" charset="0"/>
              </a:rPr>
              <a:t>Complications to LP</a:t>
            </a:r>
          </a:p>
        </p:txBody>
      </p:sp>
      <p:sp>
        <p:nvSpPr>
          <p:cNvPr id="2560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403115" y="2007948"/>
            <a:ext cx="8946541" cy="4195481"/>
          </a:xfrm>
        </p:spPr>
        <p:txBody>
          <a:bodyPr/>
          <a:lstStyle/>
          <a:p>
            <a:pPr eaLnBrk="1" hangingPunct="1"/>
            <a:r>
              <a:rPr lang="en-US" sz="3600" dirty="0">
                <a:latin typeface="Calisto MT" charset="0"/>
                <a:ea typeface="ＭＳ Ｐゴシック" charset="0"/>
                <a:cs typeface="ＭＳ Ｐゴシック" charset="0"/>
              </a:rPr>
              <a:t>Spinal Headache</a:t>
            </a:r>
          </a:p>
          <a:p>
            <a:pPr eaLnBrk="1" hangingPunct="1"/>
            <a:r>
              <a:rPr lang="en-US" sz="3600" dirty="0">
                <a:latin typeface="Calisto MT" charset="0"/>
                <a:ea typeface="ＭＳ Ｐゴシック" charset="0"/>
                <a:cs typeface="ＭＳ Ｐゴシック" charset="0"/>
              </a:rPr>
              <a:t>Trauma</a:t>
            </a:r>
          </a:p>
          <a:p>
            <a:pPr eaLnBrk="1" hangingPunct="1"/>
            <a:r>
              <a:rPr lang="en-US" sz="3600" dirty="0">
                <a:latin typeface="Calisto MT" charset="0"/>
                <a:ea typeface="ＭＳ Ｐゴシック" charset="0"/>
                <a:cs typeface="ＭＳ Ｐゴシック" charset="0"/>
              </a:rPr>
              <a:t>Herniation</a:t>
            </a:r>
          </a:p>
          <a:p>
            <a:pPr eaLnBrk="1" hangingPunct="1"/>
            <a:r>
              <a:rPr lang="en-US" sz="3600" dirty="0">
                <a:latin typeface="Calisto MT" charset="0"/>
                <a:ea typeface="ＭＳ Ｐゴシック" charset="0"/>
                <a:cs typeface="ＭＳ Ｐゴシック" charset="0"/>
              </a:rPr>
              <a:t>Infection</a:t>
            </a:r>
          </a:p>
          <a:p>
            <a:pPr eaLnBrk="1" hangingPunct="1"/>
            <a:r>
              <a:rPr lang="en-US" sz="3600" dirty="0">
                <a:latin typeface="Calisto MT" charset="0"/>
                <a:ea typeface="ＭＳ Ｐゴシック" charset="0"/>
                <a:cs typeface="ＭＳ Ｐゴシック" charset="0"/>
              </a:rPr>
              <a:t>Hemorrhage</a:t>
            </a:r>
          </a:p>
          <a:p>
            <a:pPr eaLnBrk="1" hangingPunct="1"/>
            <a:r>
              <a:rPr lang="en-US" sz="3600" dirty="0">
                <a:latin typeface="Calisto MT" charset="0"/>
                <a:ea typeface="ＭＳ Ｐゴシック" charset="0"/>
                <a:cs typeface="ＭＳ Ｐゴシック" charset="0"/>
              </a:rPr>
              <a:t>Bloody Tap</a:t>
            </a:r>
          </a:p>
        </p:txBody>
      </p:sp>
    </p:spTree>
    <p:extLst>
      <p:ext uri="{BB962C8B-B14F-4D97-AF65-F5344CB8AC3E}">
        <p14:creationId xmlns:p14="http://schemas.microsoft.com/office/powerpoint/2010/main" val="384453503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title"/>
          </p:nvPr>
        </p:nvSpPr>
        <p:spPr>
          <a:xfrm>
            <a:off x="1823437" y="373453"/>
            <a:ext cx="7881807" cy="1710180"/>
          </a:xfrm>
        </p:spPr>
        <p:txBody>
          <a:bodyPr/>
          <a:lstStyle/>
          <a:p>
            <a:pPr eaLnBrk="1" hangingPunct="1"/>
            <a:r>
              <a:rPr lang="en-US" sz="6000" b="1" dirty="0">
                <a:latin typeface="Calisto MT" charset="0"/>
                <a:ea typeface="ＭＳ Ｐゴシック" charset="0"/>
                <a:cs typeface="ＭＳ Ｐゴシック" charset="0"/>
              </a:rPr>
              <a:t>Invasive/Non-Invasive Procedure Note</a:t>
            </a:r>
          </a:p>
        </p:txBody>
      </p:sp>
      <p:sp>
        <p:nvSpPr>
          <p:cNvPr id="2662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394084" y="2415915"/>
            <a:ext cx="8740515" cy="3864964"/>
          </a:xfrm>
        </p:spPr>
        <p:txBody>
          <a:bodyPr>
            <a:normAutofit/>
          </a:bodyPr>
          <a:lstStyle/>
          <a:p>
            <a:pPr eaLnBrk="1" hangingPunct="1"/>
            <a:r>
              <a:rPr lang="en-US" sz="3200" dirty="0">
                <a:latin typeface="Calisto MT" charset="0"/>
                <a:ea typeface="ＭＳ Ｐゴシック" charset="0"/>
                <a:cs typeface="ＭＳ Ｐゴシック" charset="0"/>
              </a:rPr>
              <a:t>Proper Patient Identification</a:t>
            </a:r>
          </a:p>
          <a:p>
            <a:pPr eaLnBrk="1" hangingPunct="1"/>
            <a:r>
              <a:rPr lang="en-US" sz="3200" dirty="0">
                <a:latin typeface="Calisto MT" charset="0"/>
                <a:ea typeface="ＭＳ Ｐゴシック" charset="0"/>
                <a:cs typeface="ＭＳ Ｐゴシック" charset="0"/>
              </a:rPr>
              <a:t>Site Verification</a:t>
            </a:r>
          </a:p>
          <a:p>
            <a:pPr eaLnBrk="1" hangingPunct="1"/>
            <a:r>
              <a:rPr lang="en-US" sz="3200" dirty="0">
                <a:latin typeface="Calisto MT" charset="0"/>
                <a:ea typeface="ＭＳ Ｐゴシック" charset="0"/>
                <a:cs typeface="ＭＳ Ｐゴシック" charset="0"/>
              </a:rPr>
              <a:t>Pre / Post Medication for pain control</a:t>
            </a:r>
          </a:p>
          <a:p>
            <a:pPr eaLnBrk="1" hangingPunct="1"/>
            <a:r>
              <a:rPr lang="en-US" sz="3200" dirty="0">
                <a:latin typeface="Calisto MT" charset="0"/>
                <a:ea typeface="ＭＳ Ｐゴシック" charset="0"/>
                <a:cs typeface="ＭＳ Ｐゴシック" charset="0"/>
              </a:rPr>
              <a:t>Intra / Post procedure monitoring</a:t>
            </a:r>
          </a:p>
          <a:p>
            <a:pPr eaLnBrk="1" hangingPunct="1"/>
            <a:r>
              <a:rPr lang="en-US" sz="3200" dirty="0">
                <a:latin typeface="Calisto MT" charset="0"/>
                <a:ea typeface="ＭＳ Ｐゴシック" charset="0"/>
                <a:cs typeface="ＭＳ Ｐゴシック" charset="0"/>
              </a:rPr>
              <a:t>Complications, if any</a:t>
            </a:r>
          </a:p>
          <a:p>
            <a:pPr eaLnBrk="1" hangingPunct="1"/>
            <a:r>
              <a:rPr lang="en-US" sz="3200" dirty="0">
                <a:latin typeface="Calisto MT" charset="0"/>
                <a:ea typeface="ＭＳ Ｐゴシック" charset="0"/>
                <a:cs typeface="ＭＳ Ｐゴシック" charset="0"/>
              </a:rPr>
              <a:t>Management of Complications</a:t>
            </a:r>
          </a:p>
        </p:txBody>
      </p:sp>
    </p:spTree>
    <p:extLst>
      <p:ext uri="{BB962C8B-B14F-4D97-AF65-F5344CB8AC3E}">
        <p14:creationId xmlns:p14="http://schemas.microsoft.com/office/powerpoint/2010/main" val="210591007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title"/>
          </p:nvPr>
        </p:nvSpPr>
        <p:spPr>
          <a:xfrm>
            <a:off x="2407483" y="710784"/>
            <a:ext cx="7626870" cy="1143000"/>
          </a:xfrm>
        </p:spPr>
        <p:txBody>
          <a:bodyPr/>
          <a:lstStyle/>
          <a:p>
            <a:pPr eaLnBrk="1" hangingPunct="1"/>
            <a:r>
              <a:rPr lang="en-US" sz="6000" b="1" dirty="0">
                <a:latin typeface="Calisto MT" charset="0"/>
                <a:ea typeface="ＭＳ Ｐゴシック" charset="0"/>
                <a:cs typeface="ＭＳ Ｐゴシック" charset="0"/>
              </a:rPr>
              <a:t>Universal Precautions</a:t>
            </a:r>
          </a:p>
        </p:txBody>
      </p:sp>
      <p:sp>
        <p:nvSpPr>
          <p:cNvPr id="2765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289154" y="2057400"/>
            <a:ext cx="9863528" cy="4191000"/>
          </a:xfrm>
        </p:spPr>
        <p:txBody>
          <a:bodyPr>
            <a:normAutofit/>
          </a:bodyPr>
          <a:lstStyle/>
          <a:p>
            <a:pPr eaLnBrk="1" hangingPunct="1"/>
            <a:r>
              <a:rPr lang="en-US" sz="3600" dirty="0">
                <a:solidFill>
                  <a:schemeClr val="tx2"/>
                </a:solidFill>
                <a:latin typeface="Calisto MT" charset="0"/>
                <a:ea typeface="ＭＳ Ｐゴシック" charset="0"/>
                <a:cs typeface="ＭＳ Ｐゴシック" charset="0"/>
              </a:rPr>
              <a:t>All Patients are potentially infectious.</a:t>
            </a:r>
          </a:p>
          <a:p>
            <a:pPr eaLnBrk="1" hangingPunct="1"/>
            <a:r>
              <a:rPr lang="en-US" sz="3600" dirty="0">
                <a:solidFill>
                  <a:schemeClr val="tx2"/>
                </a:solidFill>
                <a:latin typeface="Calisto MT" charset="0"/>
                <a:ea typeface="ＭＳ Ｐゴシック" charset="0"/>
                <a:cs typeface="ＭＳ Ｐゴシック" charset="0"/>
              </a:rPr>
              <a:t>Good Handwashing is the key to reducing nosocomial infections</a:t>
            </a:r>
          </a:p>
          <a:p>
            <a:pPr eaLnBrk="1" hangingPunct="1"/>
            <a:r>
              <a:rPr lang="en-US" sz="3600" dirty="0">
                <a:solidFill>
                  <a:schemeClr val="tx2"/>
                </a:solidFill>
                <a:latin typeface="Calisto MT" charset="0"/>
                <a:ea typeface="ＭＳ Ｐゴシック" charset="0"/>
                <a:cs typeface="ＭＳ Ｐゴシック" charset="0"/>
              </a:rPr>
              <a:t>Wash before and after patient contact</a:t>
            </a:r>
          </a:p>
          <a:p>
            <a:pPr eaLnBrk="1" hangingPunct="1"/>
            <a:r>
              <a:rPr lang="en-US" sz="3600" dirty="0">
                <a:solidFill>
                  <a:schemeClr val="tx2"/>
                </a:solidFill>
                <a:latin typeface="Calisto MT" charset="0"/>
                <a:ea typeface="ＭＳ Ｐゴシック" charset="0"/>
                <a:cs typeface="ＭＳ Ｐゴシック" charset="0"/>
              </a:rPr>
              <a:t>Wear a mask, eye protection, face shield, and gown when needed</a:t>
            </a:r>
          </a:p>
          <a:p>
            <a:pPr eaLnBrk="1" hangingPunct="1">
              <a:buFont typeface="Wingdings" charset="0"/>
              <a:buNone/>
            </a:pPr>
            <a:endParaRPr lang="en-US" sz="3600" dirty="0">
              <a:solidFill>
                <a:schemeClr val="tx2"/>
              </a:solidFill>
              <a:latin typeface="Calisto MT" charset="0"/>
              <a:ea typeface="ＭＳ Ｐゴシック" charset="0"/>
              <a:cs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4690069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1026"/>
          <p:cNvSpPr>
            <a:spLocks noGrp="1" noChangeArrowheads="1"/>
          </p:cNvSpPr>
          <p:nvPr>
            <p:ph type="title"/>
          </p:nvPr>
        </p:nvSpPr>
        <p:spPr>
          <a:xfrm>
            <a:off x="1400615" y="741418"/>
            <a:ext cx="9165433" cy="982452"/>
          </a:xfrm>
        </p:spPr>
        <p:txBody>
          <a:bodyPr/>
          <a:lstStyle/>
          <a:p>
            <a:pPr eaLnBrk="1" hangingPunct="1"/>
            <a:r>
              <a:rPr lang="en-US" sz="4800" b="1" dirty="0">
                <a:latin typeface="Calisto MT" charset="0"/>
                <a:ea typeface="ＭＳ Ｐゴシック" charset="0"/>
                <a:cs typeface="ＭＳ Ｐゴシック" charset="0"/>
              </a:rPr>
              <a:t>Indications for Lumbar Puncture</a:t>
            </a:r>
          </a:p>
        </p:txBody>
      </p:sp>
      <p:sp>
        <p:nvSpPr>
          <p:cNvPr id="16387" name="Rectangle 1027"/>
          <p:cNvSpPr>
            <a:spLocks noGrp="1" noChangeArrowheads="1"/>
          </p:cNvSpPr>
          <p:nvPr>
            <p:ph type="body" idx="1"/>
          </p:nvPr>
        </p:nvSpPr>
        <p:spPr>
          <a:xfrm>
            <a:off x="978875" y="2263515"/>
            <a:ext cx="10353689" cy="3957404"/>
          </a:xfrm>
        </p:spPr>
        <p:txBody>
          <a:bodyPr>
            <a:normAutofit/>
          </a:bodyPr>
          <a:lstStyle/>
          <a:p>
            <a:pPr eaLnBrk="1" hangingPunct="1">
              <a:lnSpc>
                <a:spcPct val="90000"/>
              </a:lnSpc>
            </a:pPr>
            <a:r>
              <a:rPr lang="en-US" sz="3600" dirty="0">
                <a:latin typeface="Calisto MT" charset="0"/>
                <a:ea typeface="ＭＳ Ｐゴシック" charset="0"/>
                <a:cs typeface="ＭＳ Ｐゴシック" charset="0"/>
              </a:rPr>
              <a:t>To obtain CSF for Laboratory Examination</a:t>
            </a:r>
          </a:p>
          <a:p>
            <a:pPr eaLnBrk="1" hangingPunct="1">
              <a:lnSpc>
                <a:spcPct val="90000"/>
              </a:lnSpc>
            </a:pPr>
            <a:r>
              <a:rPr lang="en-US" sz="3600" dirty="0">
                <a:latin typeface="Calisto MT" charset="0"/>
                <a:ea typeface="ＭＳ Ｐゴシック" charset="0"/>
                <a:cs typeface="ＭＳ Ｐゴシック" charset="0"/>
              </a:rPr>
              <a:t>Administer Medications into subarachnoid space</a:t>
            </a:r>
          </a:p>
          <a:p>
            <a:pPr eaLnBrk="1" hangingPunct="1">
              <a:lnSpc>
                <a:spcPct val="90000"/>
              </a:lnSpc>
            </a:pPr>
            <a:r>
              <a:rPr lang="en-US" sz="3600" dirty="0">
                <a:latin typeface="Calisto MT" charset="0"/>
                <a:ea typeface="ＭＳ Ｐゴシック" charset="0"/>
                <a:cs typeface="ＭＳ Ｐゴシック" charset="0"/>
              </a:rPr>
              <a:t>Perform Myelography</a:t>
            </a:r>
          </a:p>
          <a:p>
            <a:pPr eaLnBrk="1" hangingPunct="1">
              <a:lnSpc>
                <a:spcPct val="90000"/>
              </a:lnSpc>
            </a:pPr>
            <a:r>
              <a:rPr lang="en-US" sz="3600" dirty="0">
                <a:latin typeface="Calisto MT" charset="0"/>
                <a:ea typeface="ＭＳ Ｐゴシック" charset="0"/>
                <a:cs typeface="ＭＳ Ｐゴシック" charset="0"/>
              </a:rPr>
              <a:t>Measure ICP</a:t>
            </a:r>
          </a:p>
          <a:p>
            <a:pPr eaLnBrk="1" hangingPunct="1">
              <a:lnSpc>
                <a:spcPct val="90000"/>
              </a:lnSpc>
            </a:pPr>
            <a:r>
              <a:rPr lang="en-US" sz="3600" dirty="0" err="1">
                <a:latin typeface="Calisto MT" charset="0"/>
                <a:ea typeface="ＭＳ Ｐゴシック" charset="0"/>
                <a:cs typeface="ＭＳ Ｐゴシック" charset="0"/>
              </a:rPr>
              <a:t>Dx</a:t>
            </a:r>
            <a:r>
              <a:rPr lang="en-US" sz="3600" dirty="0">
                <a:latin typeface="Calisto MT" charset="0"/>
                <a:ea typeface="ＭＳ Ｐゴシック" charset="0"/>
                <a:cs typeface="ＭＳ Ｐゴシック" charset="0"/>
              </a:rPr>
              <a:t> CNS infections  and Inflammatory Diseases</a:t>
            </a:r>
          </a:p>
        </p:txBody>
      </p:sp>
    </p:spTree>
    <p:extLst>
      <p:ext uri="{BB962C8B-B14F-4D97-AF65-F5344CB8AC3E}">
        <p14:creationId xmlns:p14="http://schemas.microsoft.com/office/powerpoint/2010/main" val="161595824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>
          <a:xfrm>
            <a:off x="2291939" y="700591"/>
            <a:ext cx="7064729" cy="1008288"/>
          </a:xfrm>
        </p:spPr>
        <p:txBody>
          <a:bodyPr/>
          <a:lstStyle/>
          <a:p>
            <a:pPr eaLnBrk="1" hangingPunct="1"/>
            <a:r>
              <a:rPr lang="en-US" sz="5400" b="1" dirty="0">
                <a:latin typeface="Calisto MT" charset="0"/>
                <a:ea typeface="ＭＳ Ｐゴシック" charset="0"/>
                <a:cs typeface="ＭＳ Ｐゴシック" charset="0"/>
              </a:rPr>
              <a:t>LP Contraindications</a:t>
            </a:r>
          </a:p>
        </p:txBody>
      </p:sp>
      <p:sp>
        <p:nvSpPr>
          <p:cNvPr id="1741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514007" y="1981200"/>
            <a:ext cx="8620594" cy="3276600"/>
          </a:xfrm>
        </p:spPr>
        <p:txBody>
          <a:bodyPr>
            <a:normAutofit/>
          </a:bodyPr>
          <a:lstStyle/>
          <a:p>
            <a:pPr eaLnBrk="1" hangingPunct="1"/>
            <a:r>
              <a:rPr lang="en-US" sz="3600" dirty="0">
                <a:latin typeface="Calisto MT" charset="0"/>
                <a:ea typeface="ＭＳ Ｐゴシック" charset="0"/>
                <a:cs typeface="ＭＳ Ｐゴシック" charset="0"/>
              </a:rPr>
              <a:t>Infections at puncture site</a:t>
            </a:r>
          </a:p>
          <a:p>
            <a:pPr eaLnBrk="1" hangingPunct="1"/>
            <a:r>
              <a:rPr lang="en-US" sz="3600" dirty="0">
                <a:latin typeface="Calisto MT" charset="0"/>
                <a:ea typeface="ＭＳ Ｐゴシック" charset="0"/>
                <a:cs typeface="ＭＳ Ｐゴシック" charset="0"/>
              </a:rPr>
              <a:t>Suspected CNS mass lesion</a:t>
            </a:r>
          </a:p>
          <a:p>
            <a:pPr eaLnBrk="1" hangingPunct="1"/>
            <a:r>
              <a:rPr lang="en-US" sz="3600" dirty="0">
                <a:latin typeface="Calisto MT" charset="0"/>
                <a:ea typeface="ＭＳ Ｐゴシック" charset="0"/>
                <a:cs typeface="ＭＳ Ｐゴシック" charset="0"/>
              </a:rPr>
              <a:t>Increased ICP (relative)</a:t>
            </a:r>
          </a:p>
          <a:p>
            <a:pPr eaLnBrk="1" hangingPunct="1"/>
            <a:r>
              <a:rPr lang="en-US" sz="3600" dirty="0">
                <a:latin typeface="Calisto MT" charset="0"/>
                <a:ea typeface="ＭＳ Ｐゴシック" charset="0"/>
                <a:cs typeface="ＭＳ Ｐゴシック" charset="0"/>
              </a:rPr>
              <a:t>Coagulation disorder (relative)</a:t>
            </a:r>
          </a:p>
        </p:txBody>
      </p:sp>
    </p:spTree>
    <p:extLst>
      <p:ext uri="{BB962C8B-B14F-4D97-AF65-F5344CB8AC3E}">
        <p14:creationId xmlns:p14="http://schemas.microsoft.com/office/powerpoint/2010/main" val="230067534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>
          <a:xfrm>
            <a:off x="2447026" y="799424"/>
            <a:ext cx="7607743" cy="953176"/>
          </a:xfrm>
        </p:spPr>
        <p:txBody>
          <a:bodyPr/>
          <a:lstStyle/>
          <a:p>
            <a:pPr eaLnBrk="1" hangingPunct="1"/>
            <a:r>
              <a:rPr lang="en-US" sz="4800" b="1" dirty="0">
                <a:latin typeface="Calisto MT" charset="0"/>
                <a:ea typeface="ＭＳ Ｐゴシック" charset="0"/>
                <a:cs typeface="ＭＳ Ｐゴシック" charset="0"/>
              </a:rPr>
              <a:t>Lumbar Puncture Checklist</a:t>
            </a:r>
          </a:p>
        </p:txBody>
      </p:sp>
      <p:sp>
        <p:nvSpPr>
          <p:cNvPr id="184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229193" y="1752600"/>
            <a:ext cx="10043410" cy="4648200"/>
          </a:xfrm>
        </p:spPr>
        <p:txBody>
          <a:bodyPr/>
          <a:lstStyle/>
          <a:p>
            <a:pPr eaLnBrk="1" hangingPunct="1"/>
            <a:r>
              <a:rPr lang="en-US" sz="3600" dirty="0">
                <a:latin typeface="Calisto MT" charset="0"/>
                <a:ea typeface="ＭＳ Ｐゴシック" charset="0"/>
                <a:cs typeface="ＭＳ Ｐゴシック" charset="0"/>
              </a:rPr>
              <a:t>Check the indications</a:t>
            </a:r>
          </a:p>
          <a:p>
            <a:pPr eaLnBrk="1" hangingPunct="1"/>
            <a:r>
              <a:rPr lang="en-US" sz="3600" dirty="0">
                <a:latin typeface="Calisto MT" charset="0"/>
                <a:ea typeface="ＭＳ Ｐゴシック" charset="0"/>
                <a:cs typeface="ＭＳ Ｐゴシック" charset="0"/>
              </a:rPr>
              <a:t>Know the risks and how to deal with serious complications</a:t>
            </a:r>
          </a:p>
          <a:p>
            <a:pPr eaLnBrk="1" hangingPunct="1"/>
            <a:r>
              <a:rPr lang="en-US" sz="3600" dirty="0">
                <a:latin typeface="Calisto MT" charset="0"/>
                <a:ea typeface="ＭＳ Ｐゴシック" charset="0"/>
                <a:cs typeface="ＭＳ Ｐゴシック" charset="0"/>
              </a:rPr>
              <a:t>Explain the issues to the patient</a:t>
            </a:r>
          </a:p>
          <a:p>
            <a:pPr eaLnBrk="1" hangingPunct="1"/>
            <a:r>
              <a:rPr lang="en-US" sz="3600" dirty="0">
                <a:latin typeface="Calisto MT" charset="0"/>
                <a:ea typeface="ＭＳ Ｐゴシック" charset="0"/>
                <a:cs typeface="ＭＳ Ｐゴシック" charset="0"/>
              </a:rPr>
              <a:t>Check for allergy to lidocaine or iodine</a:t>
            </a:r>
          </a:p>
          <a:p>
            <a:pPr eaLnBrk="1" hangingPunct="1"/>
            <a:r>
              <a:rPr lang="en-US" sz="3600" dirty="0">
                <a:latin typeface="Calisto MT" charset="0"/>
                <a:ea typeface="ＭＳ Ｐゴシック" charset="0"/>
                <a:cs typeface="ＭＳ Ｐゴシック" charset="0"/>
              </a:rPr>
              <a:t>Consider bleeding tendency / risks</a:t>
            </a:r>
          </a:p>
        </p:txBody>
      </p:sp>
    </p:spTree>
    <p:extLst>
      <p:ext uri="{BB962C8B-B14F-4D97-AF65-F5344CB8AC3E}">
        <p14:creationId xmlns:p14="http://schemas.microsoft.com/office/powerpoint/2010/main" val="378699182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>
          <a:xfrm>
            <a:off x="2137944" y="771398"/>
            <a:ext cx="8332033" cy="892512"/>
          </a:xfrm>
        </p:spPr>
        <p:txBody>
          <a:bodyPr/>
          <a:lstStyle/>
          <a:p>
            <a:pPr eaLnBrk="1" hangingPunct="1"/>
            <a:r>
              <a:rPr lang="en-US" sz="4800" b="1" dirty="0">
                <a:latin typeface="Calisto MT" charset="0"/>
                <a:ea typeface="ＭＳ Ｐゴシック" charset="0"/>
                <a:cs typeface="ＭＳ Ｐゴシック" charset="0"/>
              </a:rPr>
              <a:t>Lumbar Puncture Equipment</a:t>
            </a:r>
          </a:p>
        </p:txBody>
      </p:sp>
      <p:sp>
        <p:nvSpPr>
          <p:cNvPr id="1945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461840" y="1936229"/>
            <a:ext cx="9684243" cy="4495800"/>
          </a:xfrm>
        </p:spPr>
        <p:txBody>
          <a:bodyPr>
            <a:normAutofit/>
          </a:bodyPr>
          <a:lstStyle/>
          <a:p>
            <a:pPr eaLnBrk="1" hangingPunct="1">
              <a:lnSpc>
                <a:spcPct val="90000"/>
              </a:lnSpc>
            </a:pPr>
            <a:r>
              <a:rPr lang="en-US" sz="3600" dirty="0">
                <a:latin typeface="Calisto MT" charset="0"/>
                <a:ea typeface="ＭＳ Ｐゴシック" charset="0"/>
                <a:cs typeface="ＭＳ Ｐゴシック" charset="0"/>
              </a:rPr>
              <a:t>Consent form (Signed) </a:t>
            </a:r>
          </a:p>
          <a:p>
            <a:pPr eaLnBrk="1" hangingPunct="1">
              <a:lnSpc>
                <a:spcPct val="90000"/>
              </a:lnSpc>
            </a:pPr>
            <a:r>
              <a:rPr lang="en-US" sz="3600" dirty="0">
                <a:latin typeface="Calisto MT" charset="0"/>
                <a:ea typeface="ＭＳ Ｐゴシック" charset="0"/>
                <a:cs typeface="ＭＳ Ｐゴシック" charset="0"/>
              </a:rPr>
              <a:t>Lab request forms and specimen bottles</a:t>
            </a:r>
          </a:p>
          <a:p>
            <a:pPr eaLnBrk="1" hangingPunct="1">
              <a:lnSpc>
                <a:spcPct val="90000"/>
              </a:lnSpc>
            </a:pPr>
            <a:r>
              <a:rPr lang="en-US" sz="3600" dirty="0">
                <a:latin typeface="Calisto MT" charset="0"/>
                <a:ea typeface="ＭＳ Ｐゴシック" charset="0"/>
                <a:cs typeface="ＭＳ Ｐゴシック" charset="0"/>
              </a:rPr>
              <a:t>Sterile Gloves, sterile gown, mask &amp; eye protection</a:t>
            </a:r>
          </a:p>
          <a:p>
            <a:pPr eaLnBrk="1" hangingPunct="1">
              <a:lnSpc>
                <a:spcPct val="90000"/>
              </a:lnSpc>
            </a:pPr>
            <a:r>
              <a:rPr lang="en-US" sz="3600" dirty="0">
                <a:latin typeface="Calisto MT" charset="0"/>
                <a:ea typeface="ＭＳ Ｐゴシック" charset="0"/>
                <a:cs typeface="ＭＳ Ｐゴシック" charset="0"/>
              </a:rPr>
              <a:t>Local anesthetic</a:t>
            </a:r>
          </a:p>
          <a:p>
            <a:pPr eaLnBrk="1" hangingPunct="1">
              <a:lnSpc>
                <a:spcPct val="90000"/>
              </a:lnSpc>
            </a:pPr>
            <a:r>
              <a:rPr lang="en-US" sz="3600" dirty="0">
                <a:latin typeface="Calisto MT" charset="0"/>
                <a:ea typeface="ＭＳ Ｐゴシック" charset="0"/>
                <a:cs typeface="ＭＳ Ｐゴシック" charset="0"/>
              </a:rPr>
              <a:t>LP Tray</a:t>
            </a:r>
          </a:p>
        </p:txBody>
      </p:sp>
    </p:spTree>
    <p:extLst>
      <p:ext uri="{BB962C8B-B14F-4D97-AF65-F5344CB8AC3E}">
        <p14:creationId xmlns:p14="http://schemas.microsoft.com/office/powerpoint/2010/main" val="256424347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5"/>
          <p:cNvSpPr>
            <a:spLocks noGrp="1" noChangeArrowheads="1"/>
          </p:cNvSpPr>
          <p:nvPr>
            <p:ph type="title"/>
          </p:nvPr>
        </p:nvSpPr>
        <p:spPr>
          <a:xfrm>
            <a:off x="2894637" y="270471"/>
            <a:ext cx="6234374" cy="902746"/>
          </a:xfrm>
        </p:spPr>
        <p:txBody>
          <a:bodyPr/>
          <a:lstStyle/>
          <a:p>
            <a:pPr eaLnBrk="1" hangingPunct="1"/>
            <a:r>
              <a:rPr lang="en-US" sz="6000" b="1" dirty="0">
                <a:latin typeface="Calisto MT" charset="0"/>
                <a:ea typeface="ＭＳ Ｐゴシック" charset="0"/>
                <a:cs typeface="ＭＳ Ｐゴシック" charset="0"/>
              </a:rPr>
              <a:t>Lumbar Puncture</a:t>
            </a:r>
          </a:p>
        </p:txBody>
      </p:sp>
      <p:sp>
        <p:nvSpPr>
          <p:cNvPr id="20484" name="Text Box 7"/>
          <p:cNvSpPr txBox="1">
            <a:spLocks noChangeArrowheads="1"/>
          </p:cNvSpPr>
          <p:nvPr/>
        </p:nvSpPr>
        <p:spPr bwMode="auto">
          <a:xfrm>
            <a:off x="524655" y="1355464"/>
            <a:ext cx="5190351" cy="10618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1800" b="1" dirty="0">
                <a:solidFill>
                  <a:schemeClr val="tx2"/>
                </a:solidFill>
                <a:latin typeface="Calisto MT" charset="0"/>
              </a:rPr>
              <a:t>What structures or layers with the needle pass through before reaching the </a:t>
            </a:r>
            <a:r>
              <a:rPr lang="en-US" sz="1800" b="1" dirty="0" err="1">
                <a:solidFill>
                  <a:schemeClr val="tx2"/>
                </a:solidFill>
                <a:latin typeface="Calisto MT" charset="0"/>
              </a:rPr>
              <a:t>subarahnoid</a:t>
            </a:r>
            <a:r>
              <a:rPr lang="en-US" sz="1800" b="1" dirty="0">
                <a:solidFill>
                  <a:schemeClr val="tx2"/>
                </a:solidFill>
                <a:latin typeface="Calisto MT" charset="0"/>
              </a:rPr>
              <a:t> space?</a:t>
            </a:r>
          </a:p>
          <a:p>
            <a:pPr>
              <a:spcBef>
                <a:spcPct val="50000"/>
              </a:spcBef>
            </a:pPr>
            <a:endParaRPr lang="en-US" sz="1800" b="1" dirty="0">
              <a:solidFill>
                <a:schemeClr val="tx2"/>
              </a:solidFill>
              <a:latin typeface="Calisto MT" charset="0"/>
            </a:endParaRPr>
          </a:p>
        </p:txBody>
      </p:sp>
      <p:sp>
        <p:nvSpPr>
          <p:cNvPr id="20485" name="Text Box 8"/>
          <p:cNvSpPr txBox="1">
            <a:spLocks noChangeArrowheads="1"/>
          </p:cNvSpPr>
          <p:nvPr/>
        </p:nvSpPr>
        <p:spPr bwMode="auto">
          <a:xfrm>
            <a:off x="1566472" y="2223499"/>
            <a:ext cx="3505200" cy="4217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dirty="0">
                <a:solidFill>
                  <a:srgbClr val="FF0000"/>
                </a:solidFill>
              </a:rPr>
              <a:t>Skin</a:t>
            </a:r>
          </a:p>
          <a:p>
            <a:pPr>
              <a:spcBef>
                <a:spcPct val="50000"/>
              </a:spcBef>
              <a:defRPr/>
            </a:pPr>
            <a:r>
              <a:rPr lang="en-US" dirty="0">
                <a:solidFill>
                  <a:srgbClr val="FF0000"/>
                </a:solidFill>
              </a:rPr>
              <a:t>Superficial fascia</a:t>
            </a:r>
          </a:p>
          <a:p>
            <a:pPr>
              <a:spcBef>
                <a:spcPct val="50000"/>
              </a:spcBef>
              <a:defRPr/>
            </a:pPr>
            <a:r>
              <a:rPr lang="en-US" dirty="0" err="1">
                <a:solidFill>
                  <a:srgbClr val="FF0000"/>
                </a:solidFill>
              </a:rPr>
              <a:t>Superspinous</a:t>
            </a:r>
            <a:r>
              <a:rPr lang="en-US" dirty="0">
                <a:solidFill>
                  <a:srgbClr val="FF0000"/>
                </a:solidFill>
              </a:rPr>
              <a:t> ligament</a:t>
            </a:r>
          </a:p>
          <a:p>
            <a:pPr>
              <a:spcBef>
                <a:spcPct val="50000"/>
              </a:spcBef>
              <a:defRPr/>
            </a:pPr>
            <a:r>
              <a:rPr lang="en-US" dirty="0" err="1">
                <a:solidFill>
                  <a:srgbClr val="FF0000"/>
                </a:solidFill>
              </a:rPr>
              <a:t>Interspinous</a:t>
            </a:r>
            <a:r>
              <a:rPr lang="en-US" dirty="0">
                <a:solidFill>
                  <a:srgbClr val="FF0000"/>
                </a:solidFill>
              </a:rPr>
              <a:t> ligament</a:t>
            </a:r>
          </a:p>
          <a:p>
            <a:pPr>
              <a:spcBef>
                <a:spcPct val="50000"/>
              </a:spcBef>
              <a:defRPr/>
            </a:pPr>
            <a:r>
              <a:rPr lang="en-US" dirty="0" err="1">
                <a:solidFill>
                  <a:srgbClr val="FF0000"/>
                </a:solidFill>
              </a:rPr>
              <a:t>Ligamentum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flavum</a:t>
            </a:r>
            <a:endParaRPr lang="en-US" dirty="0">
              <a:solidFill>
                <a:srgbClr val="FF0000"/>
              </a:solidFill>
            </a:endParaRPr>
          </a:p>
          <a:p>
            <a:pPr>
              <a:spcBef>
                <a:spcPct val="50000"/>
              </a:spcBef>
              <a:defRPr/>
            </a:pPr>
            <a:r>
              <a:rPr lang="en-US" dirty="0">
                <a:solidFill>
                  <a:srgbClr val="FF0000"/>
                </a:solidFill>
              </a:rPr>
              <a:t>Epidural space containing fatty </a:t>
            </a:r>
            <a:r>
              <a:rPr lang="en-US" dirty="0" err="1">
                <a:solidFill>
                  <a:srgbClr val="FF0000"/>
                </a:solidFill>
              </a:rPr>
              <a:t>areolar</a:t>
            </a:r>
            <a:r>
              <a:rPr lang="en-US" dirty="0">
                <a:solidFill>
                  <a:srgbClr val="FF0000"/>
                </a:solidFill>
              </a:rPr>
              <a:t> tissue and the internal vertebral venous plexus</a:t>
            </a:r>
          </a:p>
          <a:p>
            <a:pPr>
              <a:spcBef>
                <a:spcPct val="50000"/>
              </a:spcBef>
              <a:defRPr/>
            </a:pPr>
            <a:r>
              <a:rPr lang="en-US" dirty="0">
                <a:solidFill>
                  <a:srgbClr val="FF0000"/>
                </a:solidFill>
              </a:rPr>
              <a:t>Dura mater</a:t>
            </a:r>
          </a:p>
          <a:p>
            <a:pPr>
              <a:spcBef>
                <a:spcPct val="50000"/>
              </a:spcBef>
              <a:defRPr/>
            </a:pPr>
            <a:r>
              <a:rPr lang="en-US" dirty="0" err="1">
                <a:solidFill>
                  <a:srgbClr val="FF0000"/>
                </a:solidFill>
              </a:rPr>
              <a:t>Arachnoid</a:t>
            </a:r>
            <a:r>
              <a:rPr lang="en-US" dirty="0">
                <a:solidFill>
                  <a:srgbClr val="FF0000"/>
                </a:solidFill>
              </a:rPr>
              <a:t> mater</a:t>
            </a:r>
          </a:p>
          <a:p>
            <a:pPr>
              <a:spcBef>
                <a:spcPct val="50000"/>
              </a:spcBef>
              <a:defRPr/>
            </a:pPr>
            <a:r>
              <a:rPr lang="en-US" dirty="0" err="1">
                <a:solidFill>
                  <a:srgbClr val="FF0000"/>
                </a:solidFill>
              </a:rPr>
              <a:t>Subarachniod</a:t>
            </a:r>
            <a:r>
              <a:rPr lang="en-US" dirty="0">
                <a:solidFill>
                  <a:srgbClr val="FF0000"/>
                </a:solidFill>
              </a:rPr>
              <a:t> space</a:t>
            </a:r>
          </a:p>
        </p:txBody>
      </p:sp>
      <p:pic>
        <p:nvPicPr>
          <p:cNvPr id="20483" name="Picture 4" descr="fig6 copy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31" t="2319" r="2216" b="6956"/>
          <a:stretch>
            <a:fillRect/>
          </a:stretch>
        </p:blipFill>
        <p:spPr>
          <a:xfrm>
            <a:off x="5836462" y="1355464"/>
            <a:ext cx="4909279" cy="5361379"/>
          </a:xfrm>
          <a:noFill/>
        </p:spPr>
      </p:pic>
    </p:spTree>
    <p:extLst>
      <p:ext uri="{BB962C8B-B14F-4D97-AF65-F5344CB8AC3E}">
        <p14:creationId xmlns:p14="http://schemas.microsoft.com/office/powerpoint/2010/main" val="53149366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>
          <a:xfrm>
            <a:off x="1573967" y="186780"/>
            <a:ext cx="7275226" cy="1734459"/>
          </a:xfrm>
        </p:spPr>
        <p:txBody>
          <a:bodyPr/>
          <a:lstStyle/>
          <a:p>
            <a:pPr eaLnBrk="1" hangingPunct="1"/>
            <a:r>
              <a:rPr lang="en-US" sz="5400" b="1" dirty="0">
                <a:latin typeface="Calisto MT" charset="0"/>
                <a:ea typeface="ＭＳ Ｐゴシック" charset="0"/>
                <a:cs typeface="ＭＳ Ｐゴシック" charset="0"/>
              </a:rPr>
              <a:t>Invasive/Non-Invasive </a:t>
            </a:r>
            <a:br>
              <a:rPr lang="en-US" sz="5400" b="1" dirty="0">
                <a:latin typeface="Calisto MT" charset="0"/>
                <a:ea typeface="ＭＳ Ｐゴシック" charset="0"/>
                <a:cs typeface="ＭＳ Ｐゴシック" charset="0"/>
              </a:rPr>
            </a:br>
            <a:r>
              <a:rPr lang="en-US" sz="5400" b="1" dirty="0">
                <a:latin typeface="Calisto MT" charset="0"/>
                <a:ea typeface="ＭＳ Ｐゴシック" charset="0"/>
                <a:cs typeface="ＭＳ Ｐゴシック" charset="0"/>
              </a:rPr>
              <a:t>Procedure Consents</a:t>
            </a:r>
          </a:p>
        </p:txBody>
      </p:sp>
      <p:sp>
        <p:nvSpPr>
          <p:cNvPr id="2150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94412" y="2176072"/>
            <a:ext cx="9728616" cy="4374630"/>
          </a:xfrm>
        </p:spPr>
        <p:txBody>
          <a:bodyPr>
            <a:normAutofit lnSpcReduction="10000"/>
          </a:bodyPr>
          <a:lstStyle/>
          <a:p>
            <a:pPr eaLnBrk="1" hangingPunct="1">
              <a:lnSpc>
                <a:spcPct val="90000"/>
              </a:lnSpc>
            </a:pPr>
            <a:r>
              <a:rPr lang="en-US" sz="3200" dirty="0">
                <a:latin typeface="Calisto MT" charset="0"/>
                <a:ea typeface="ＭＳ Ｐゴシック" charset="0"/>
                <a:cs typeface="ＭＳ Ｐゴシック" charset="0"/>
              </a:rPr>
              <a:t>Date/Time of consent</a:t>
            </a:r>
          </a:p>
          <a:p>
            <a:pPr eaLnBrk="1" hangingPunct="1">
              <a:lnSpc>
                <a:spcPct val="90000"/>
              </a:lnSpc>
            </a:pPr>
            <a:r>
              <a:rPr lang="en-US" sz="3200" dirty="0">
                <a:latin typeface="Calisto MT" charset="0"/>
                <a:ea typeface="ＭＳ Ｐゴシック" charset="0"/>
                <a:cs typeface="ＭＳ Ｐゴシック" charset="0"/>
              </a:rPr>
              <a:t>Indications</a:t>
            </a:r>
          </a:p>
          <a:p>
            <a:pPr eaLnBrk="1" hangingPunct="1">
              <a:lnSpc>
                <a:spcPct val="90000"/>
              </a:lnSpc>
            </a:pPr>
            <a:r>
              <a:rPr lang="en-US" sz="3200" dirty="0">
                <a:latin typeface="Calisto MT" charset="0"/>
                <a:ea typeface="ＭＳ Ｐゴシック" charset="0"/>
                <a:cs typeface="ＭＳ Ｐゴシック" charset="0"/>
              </a:rPr>
              <a:t>Alternative treatment</a:t>
            </a:r>
          </a:p>
          <a:p>
            <a:pPr eaLnBrk="1" hangingPunct="1">
              <a:lnSpc>
                <a:spcPct val="90000"/>
              </a:lnSpc>
            </a:pPr>
            <a:r>
              <a:rPr lang="en-US" sz="3200" dirty="0">
                <a:latin typeface="Calisto MT" charset="0"/>
                <a:ea typeface="ＭＳ Ｐゴシック" charset="0"/>
                <a:cs typeface="ＭＳ Ｐゴシック" charset="0"/>
              </a:rPr>
              <a:t>Risk/Benefits</a:t>
            </a:r>
          </a:p>
          <a:p>
            <a:pPr eaLnBrk="1" hangingPunct="1">
              <a:lnSpc>
                <a:spcPct val="90000"/>
              </a:lnSpc>
            </a:pPr>
            <a:r>
              <a:rPr lang="en-US" sz="3200" dirty="0">
                <a:latin typeface="Calisto MT" charset="0"/>
                <a:ea typeface="ＭＳ Ｐゴシック" charset="0"/>
                <a:cs typeface="ＭＳ Ｐゴシック" charset="0"/>
              </a:rPr>
              <a:t>Documentation that all questions have been answered</a:t>
            </a:r>
          </a:p>
          <a:p>
            <a:pPr eaLnBrk="1" hangingPunct="1">
              <a:lnSpc>
                <a:spcPct val="90000"/>
              </a:lnSpc>
            </a:pPr>
            <a:r>
              <a:rPr lang="en-US" sz="3200" dirty="0">
                <a:latin typeface="Calisto MT" charset="0"/>
                <a:ea typeface="ＭＳ Ｐゴシック" charset="0"/>
                <a:cs typeface="ＭＳ Ｐゴシック" charset="0"/>
              </a:rPr>
              <a:t>Signature of patient or authorized representative before procedure performed &amp; appropriate witness – Date/Time</a:t>
            </a:r>
          </a:p>
        </p:txBody>
      </p:sp>
    </p:spTree>
    <p:extLst>
      <p:ext uri="{BB962C8B-B14F-4D97-AF65-F5344CB8AC3E}">
        <p14:creationId xmlns:p14="http://schemas.microsoft.com/office/powerpoint/2010/main" val="189760050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>
          <a:xfrm>
            <a:off x="4029805" y="651476"/>
            <a:ext cx="3644307" cy="1057404"/>
          </a:xfrm>
        </p:spPr>
        <p:txBody>
          <a:bodyPr/>
          <a:lstStyle/>
          <a:p>
            <a:pPr eaLnBrk="1" hangingPunct="1"/>
            <a:r>
              <a:rPr lang="en-US" sz="6000" b="1" dirty="0">
                <a:latin typeface="Calisto MT" charset="0"/>
                <a:ea typeface="ＭＳ Ｐゴシック" charset="0"/>
                <a:cs typeface="ＭＳ Ｐゴシック" charset="0"/>
              </a:rPr>
              <a:t>Test CSF</a:t>
            </a:r>
          </a:p>
        </p:txBody>
      </p:sp>
      <p:sp>
        <p:nvSpPr>
          <p:cNvPr id="22531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711131" y="1858779"/>
            <a:ext cx="4265603" cy="4452081"/>
          </a:xfrm>
        </p:spPr>
        <p:txBody>
          <a:bodyPr>
            <a:normAutofit/>
          </a:bodyPr>
          <a:lstStyle/>
          <a:p>
            <a:pPr eaLnBrk="1" hangingPunct="1"/>
            <a:r>
              <a:rPr lang="en-US" sz="3200" dirty="0">
                <a:latin typeface="Calisto MT" charset="0"/>
                <a:ea typeface="ＭＳ Ｐゴシック" charset="0"/>
                <a:cs typeface="ＭＳ Ｐゴシック" charset="0"/>
              </a:rPr>
              <a:t>Appearance</a:t>
            </a:r>
          </a:p>
          <a:p>
            <a:pPr eaLnBrk="1" hangingPunct="1"/>
            <a:r>
              <a:rPr lang="en-US" sz="3200" dirty="0">
                <a:latin typeface="Calisto MT" charset="0"/>
                <a:ea typeface="ＭＳ Ｐゴシック" charset="0"/>
                <a:cs typeface="ＭＳ Ｐゴシック" charset="0"/>
              </a:rPr>
              <a:t>Protein</a:t>
            </a:r>
          </a:p>
          <a:p>
            <a:pPr eaLnBrk="1" hangingPunct="1"/>
            <a:r>
              <a:rPr lang="en-US" sz="3200" dirty="0">
                <a:latin typeface="Calisto MT" charset="0"/>
                <a:ea typeface="ＭＳ Ｐゴシック" charset="0"/>
                <a:cs typeface="ＭＳ Ｐゴシック" charset="0"/>
              </a:rPr>
              <a:t>Sugar</a:t>
            </a:r>
          </a:p>
          <a:p>
            <a:pPr eaLnBrk="1" hangingPunct="1"/>
            <a:r>
              <a:rPr lang="en-US" sz="3200" dirty="0">
                <a:latin typeface="Calisto MT" charset="0"/>
                <a:ea typeface="ＭＳ Ｐゴシック" charset="0"/>
                <a:cs typeface="ＭＳ Ｐゴシック" charset="0"/>
              </a:rPr>
              <a:t>Serology</a:t>
            </a:r>
          </a:p>
          <a:p>
            <a:pPr eaLnBrk="1" hangingPunct="1"/>
            <a:r>
              <a:rPr lang="en-US" sz="3200" dirty="0">
                <a:latin typeface="Calisto MT" charset="0"/>
                <a:ea typeface="ＭＳ Ｐゴシック" charset="0"/>
                <a:cs typeface="ＭＳ Ｐゴシック" charset="0"/>
              </a:rPr>
              <a:t>Cell Count</a:t>
            </a:r>
          </a:p>
          <a:p>
            <a:pPr eaLnBrk="1" hangingPunct="1"/>
            <a:r>
              <a:rPr lang="en-US" sz="3200" dirty="0">
                <a:latin typeface="Calisto MT" charset="0"/>
                <a:ea typeface="ＭＳ Ｐゴシック" charset="0"/>
                <a:cs typeface="ＭＳ Ｐゴシック" charset="0"/>
              </a:rPr>
              <a:t>Bacterial or Fungal Cultures</a:t>
            </a:r>
          </a:p>
        </p:txBody>
      </p:sp>
      <p:pic>
        <p:nvPicPr>
          <p:cNvPr id="22532" name="Picture 4" descr="epidural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lum bright="-36000" contrast="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2291"/>
          <a:stretch>
            <a:fillRect/>
          </a:stretch>
        </p:blipFill>
        <p:spPr>
          <a:xfrm>
            <a:off x="5265780" y="1858780"/>
            <a:ext cx="6659816" cy="4452080"/>
          </a:xfrm>
          <a:noFill/>
        </p:spPr>
      </p:pic>
    </p:spTree>
    <p:extLst>
      <p:ext uri="{BB962C8B-B14F-4D97-AF65-F5344CB8AC3E}">
        <p14:creationId xmlns:p14="http://schemas.microsoft.com/office/powerpoint/2010/main" val="12977373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>
          <a:xfrm>
            <a:off x="3388544" y="580670"/>
            <a:ext cx="5409915" cy="1400530"/>
          </a:xfrm>
        </p:spPr>
        <p:txBody>
          <a:bodyPr/>
          <a:lstStyle/>
          <a:p>
            <a:pPr eaLnBrk="1" hangingPunct="1"/>
            <a:r>
              <a:rPr lang="en-US" sz="6000" b="1" dirty="0">
                <a:latin typeface="Calisto MT" charset="0"/>
                <a:ea typeface="ＭＳ Ｐゴシック" charset="0"/>
                <a:cs typeface="ＭＳ Ｐゴシック" charset="0"/>
              </a:rPr>
              <a:t>Helpful Hints</a:t>
            </a:r>
          </a:p>
        </p:txBody>
      </p:sp>
      <p:sp>
        <p:nvSpPr>
          <p:cNvPr id="2355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019332" y="1981200"/>
            <a:ext cx="10148340" cy="4495800"/>
          </a:xfrm>
        </p:spPr>
        <p:txBody>
          <a:bodyPr/>
          <a:lstStyle/>
          <a:p>
            <a:pPr eaLnBrk="1" hangingPunct="1">
              <a:buFont typeface="Wingdings" charset="0"/>
              <a:buNone/>
            </a:pPr>
            <a:r>
              <a:rPr lang="en-US" sz="4800" dirty="0">
                <a:latin typeface="Calisto MT" charset="0"/>
                <a:ea typeface="ＭＳ Ｐゴシック" charset="0"/>
                <a:cs typeface="ＭＳ Ｐゴシック" charset="0"/>
              </a:rPr>
              <a:t>  What is the most important step before performing a Lumbar Puncture?</a:t>
            </a:r>
          </a:p>
          <a:p>
            <a:pPr eaLnBrk="1" hangingPunct="1">
              <a:buFont typeface="Wingdings" charset="0"/>
              <a:buNone/>
            </a:pPr>
            <a:endParaRPr lang="en-US" sz="4000" u="sng" dirty="0">
              <a:solidFill>
                <a:srgbClr val="CC0000"/>
              </a:solidFill>
              <a:latin typeface="Calisto MT" charset="0"/>
              <a:ea typeface="ＭＳ Ｐゴシック" charset="0"/>
              <a:cs typeface="ＭＳ Ｐゴシック" charset="0"/>
            </a:endParaRPr>
          </a:p>
          <a:p>
            <a:pPr eaLnBrk="1" hangingPunct="1">
              <a:buFont typeface="Wingdings" charset="0"/>
              <a:buNone/>
            </a:pPr>
            <a:r>
              <a:rPr lang="en-US" sz="4000" u="sng" dirty="0">
                <a:solidFill>
                  <a:srgbClr val="FF0000"/>
                </a:solidFill>
                <a:latin typeface="Calisto MT" charset="0"/>
                <a:ea typeface="ＭＳ Ｐゴシック" charset="0"/>
                <a:cs typeface="ＭＳ Ｐゴシック" charset="0"/>
              </a:rPr>
              <a:t>Answer:</a:t>
            </a:r>
            <a:r>
              <a:rPr lang="en-US" sz="4000" dirty="0">
                <a:solidFill>
                  <a:srgbClr val="FF0000"/>
                </a:solidFill>
                <a:latin typeface="Calisto MT" charset="0"/>
                <a:ea typeface="ＭＳ Ｐゴシック" charset="0"/>
                <a:cs typeface="ＭＳ Ｐゴシック" charset="0"/>
              </a:rPr>
              <a:t> Positioning the Patient</a:t>
            </a:r>
          </a:p>
        </p:txBody>
      </p:sp>
    </p:spTree>
    <p:extLst>
      <p:ext uri="{BB962C8B-B14F-4D97-AF65-F5344CB8AC3E}">
        <p14:creationId xmlns:p14="http://schemas.microsoft.com/office/powerpoint/2010/main" val="757260683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">
  <a:themeElements>
    <a:clrScheme name="Ion">
      <a:dk1>
        <a:sysClr val="windowText" lastClr="000000"/>
      </a:dk1>
      <a:lt1>
        <a:sysClr val="window" lastClr="FFFFFF"/>
      </a:lt1>
      <a:dk2>
        <a:srgbClr val="0E5580"/>
      </a:dk2>
      <a:lt2>
        <a:srgbClr val="EBEBEB"/>
      </a:lt2>
      <a:accent1>
        <a:srgbClr val="ACD433"/>
      </a:accent1>
      <a:accent2>
        <a:srgbClr val="E6C133"/>
      </a:accent2>
      <a:accent3>
        <a:srgbClr val="EF7A24"/>
      </a:accent3>
      <a:accent4>
        <a:srgbClr val="5AA0F5"/>
      </a:accent4>
      <a:accent5>
        <a:srgbClr val="75CEEC"/>
      </a:accent5>
      <a:accent6>
        <a:srgbClr val="65D6A0"/>
      </a:accent6>
      <a:hlink>
        <a:srgbClr val="C4E46E"/>
      </a:hlink>
      <a:folHlink>
        <a:srgbClr val="BDE0FB"/>
      </a:folHlink>
    </a:clrScheme>
    <a:fontScheme name="Cambria">
      <a:majorFont>
        <a:latin typeface="Cambria" panose="02040503050406030204"/>
        <a:ea typeface=""/>
        <a:cs typeface=""/>
        <a:font script="Jpan" typeface="HG明朝B"/>
        <a:font script="Hang" typeface="맑은 고딕"/>
        <a:font script="Hans" typeface="黑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mbria" panose="02040503050406030204"/>
        <a:ea typeface=""/>
        <a:cs typeface=""/>
        <a:font script="Jpan" typeface="HG明朝B"/>
        <a:font script="Hang" typeface="맑은 고딕"/>
        <a:font script="Hans" typeface="黑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2000"/>
                <a:hueMod val="96000"/>
                <a:satMod val="128000"/>
                <a:lumMod val="114000"/>
              </a:schemeClr>
            </a:gs>
            <a:gs pos="100000">
              <a:schemeClr val="phClr">
                <a:shade val="62000"/>
                <a:hueMod val="100000"/>
                <a:satMod val="134000"/>
                <a:lumMod val="5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2000"/>
                <a:hueMod val="108000"/>
                <a:satMod val="164000"/>
                <a:lumMod val="69000"/>
              </a:schemeClr>
              <a:schemeClr val="phClr">
                <a:tint val="96000"/>
                <a:hueMod val="90000"/>
                <a:satMod val="130000"/>
                <a:lumMod val="134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BACC050B-8757-4460-95D8-E37B46A6B421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{C31211C4-BCE4-C840-9089-B5821BF20847}tf10001062</Template>
  <TotalTime>399</TotalTime>
  <Words>385</Words>
  <Application>Microsoft Macintosh PowerPoint</Application>
  <PresentationFormat>Widescreen</PresentationFormat>
  <Paragraphs>83</Paragraphs>
  <Slides>13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9" baseType="lpstr">
      <vt:lpstr>Calibri</vt:lpstr>
      <vt:lpstr>Calisto MT</vt:lpstr>
      <vt:lpstr>Cambria</vt:lpstr>
      <vt:lpstr>Wingdings</vt:lpstr>
      <vt:lpstr>Wingdings 3</vt:lpstr>
      <vt:lpstr>Ion</vt:lpstr>
      <vt:lpstr>CSI 201  Skills Lab 2</vt:lpstr>
      <vt:lpstr>Indications for Lumbar Puncture</vt:lpstr>
      <vt:lpstr>LP Contraindications</vt:lpstr>
      <vt:lpstr>Lumbar Puncture Checklist</vt:lpstr>
      <vt:lpstr>Lumbar Puncture Equipment</vt:lpstr>
      <vt:lpstr>Lumbar Puncture</vt:lpstr>
      <vt:lpstr>Invasive/Non-Invasive  Procedure Consents</vt:lpstr>
      <vt:lpstr>Test CSF</vt:lpstr>
      <vt:lpstr>Helpful Hints</vt:lpstr>
      <vt:lpstr>Culture Tubes</vt:lpstr>
      <vt:lpstr>Complications to LP</vt:lpstr>
      <vt:lpstr>Invasive/Non-Invasive Procedure Note</vt:lpstr>
      <vt:lpstr>Universal Precautions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Daryl P Lofaso</dc:creator>
  <cp:lastModifiedBy>Lofaso, Daryl</cp:lastModifiedBy>
  <cp:revision>53</cp:revision>
  <dcterms:created xsi:type="dcterms:W3CDTF">2021-05-12T12:08:03Z</dcterms:created>
  <dcterms:modified xsi:type="dcterms:W3CDTF">2026-07-16T16:09:21Z</dcterms:modified>
</cp:coreProperties>
</file>