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57" r:id="rId16"/>
    <p:sldId id="258" r:id="rId17"/>
    <p:sldId id="259" r:id="rId18"/>
    <p:sldId id="260" r:id="rId19"/>
    <p:sldId id="261" r:id="rId20"/>
    <p:sldId id="263" r:id="rId21"/>
    <p:sldId id="267" r:id="rId22"/>
    <p:sldId id="268" r:id="rId23"/>
    <p:sldId id="283" r:id="rId24"/>
    <p:sldId id="284" r:id="rId25"/>
    <p:sldId id="285" r:id="rId26"/>
    <p:sldId id="286" r:id="rId27"/>
    <p:sldId id="287" r:id="rId28"/>
    <p:sldId id="288" r:id="rId29"/>
    <p:sldId id="297" r:id="rId30"/>
    <p:sldId id="298" r:id="rId31"/>
    <p:sldId id="299" r:id="rId32"/>
    <p:sldId id="289" r:id="rId33"/>
    <p:sldId id="290" r:id="rId34"/>
    <p:sldId id="300" r:id="rId35"/>
    <p:sldId id="301" r:id="rId36"/>
    <p:sldId id="291" r:id="rId37"/>
    <p:sldId id="292" r:id="rId38"/>
    <p:sldId id="302" r:id="rId39"/>
    <p:sldId id="293" r:id="rId40"/>
    <p:sldId id="294" r:id="rId41"/>
    <p:sldId id="264" r:id="rId42"/>
    <p:sldId id="303" r:id="rId43"/>
    <p:sldId id="304" r:id="rId44"/>
    <p:sldId id="265" r:id="rId45"/>
    <p:sldId id="266" r:id="rId46"/>
    <p:sldId id="262" r:id="rId47"/>
    <p:sldId id="305" r:id="rId48"/>
    <p:sldId id="307" r:id="rId49"/>
    <p:sldId id="306" r:id="rId50"/>
    <p:sldId id="310" r:id="rId51"/>
    <p:sldId id="308" r:id="rId52"/>
    <p:sldId id="329" r:id="rId53"/>
    <p:sldId id="311" r:id="rId54"/>
    <p:sldId id="312" r:id="rId55"/>
    <p:sldId id="314" r:id="rId56"/>
    <p:sldId id="331" r:id="rId57"/>
    <p:sldId id="332" r:id="rId58"/>
    <p:sldId id="315" r:id="rId59"/>
    <p:sldId id="335" r:id="rId60"/>
    <p:sldId id="336" r:id="rId61"/>
    <p:sldId id="316" r:id="rId62"/>
    <p:sldId id="317" r:id="rId63"/>
    <p:sldId id="318" r:id="rId64"/>
    <p:sldId id="319" r:id="rId65"/>
    <p:sldId id="320" r:id="rId66"/>
    <p:sldId id="321" r:id="rId67"/>
    <p:sldId id="344" r:id="rId68"/>
    <p:sldId id="322" r:id="rId69"/>
    <p:sldId id="345" r:id="rId70"/>
    <p:sldId id="323" r:id="rId71"/>
    <p:sldId id="346" r:id="rId72"/>
    <p:sldId id="324" r:id="rId73"/>
    <p:sldId id="347" r:id="rId74"/>
    <p:sldId id="325" r:id="rId75"/>
    <p:sldId id="348" r:id="rId76"/>
    <p:sldId id="326" r:id="rId77"/>
    <p:sldId id="349" r:id="rId78"/>
    <p:sldId id="327" r:id="rId79"/>
    <p:sldId id="328" r:id="rId80"/>
    <p:sldId id="337" r:id="rId81"/>
    <p:sldId id="338" r:id="rId82"/>
    <p:sldId id="354" r:id="rId83"/>
    <p:sldId id="339" r:id="rId84"/>
    <p:sldId id="340" r:id="rId85"/>
    <p:sldId id="341" r:id="rId86"/>
    <p:sldId id="355" r:id="rId87"/>
    <p:sldId id="342" r:id="rId88"/>
    <p:sldId id="350" r:id="rId89"/>
    <p:sldId id="351" r:id="rId90"/>
    <p:sldId id="352" r:id="rId91"/>
    <p:sldId id="353" r:id="rId92"/>
    <p:sldId id="343"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0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E2685-4391-ED46-8FC4-C4E2EE42CF14}"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E2685-4391-ED46-8FC4-C4E2EE42CF14}"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E2685-4391-ED46-8FC4-C4E2EE42CF14}"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E2685-4391-ED46-8FC4-C4E2EE42CF14}"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E2685-4391-ED46-8FC4-C4E2EE42CF14}" type="datetimeFigureOut">
              <a:rPr lang="en-US" smtClean="0"/>
              <a:pPr/>
              <a:t>10/2/2013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E2685-4391-ED46-8FC4-C4E2EE42CF14}"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E2685-4391-ED46-8FC4-C4E2EE42CF14}" type="datetimeFigureOut">
              <a:rPr lang="en-US" smtClean="0"/>
              <a:pPr/>
              <a:t>10/2/2013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E2685-4391-ED46-8FC4-C4E2EE42CF14}" type="datetimeFigureOut">
              <a:rPr lang="en-US" smtClean="0"/>
              <a:pPr/>
              <a:t>10/2/2013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E2685-4391-ED46-8FC4-C4E2EE42CF14}" type="datetimeFigureOut">
              <a:rPr lang="en-US" smtClean="0"/>
              <a:pPr/>
              <a:t>10/2/2013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E2685-4391-ED46-8FC4-C4E2EE42CF14}"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E2685-4391-ED46-8FC4-C4E2EE42CF14}" type="datetimeFigureOut">
              <a:rPr lang="en-US" smtClean="0"/>
              <a:pPr/>
              <a:t>10/2/2013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7A5240-25C4-1144-96A4-05F0A1C88D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E2685-4391-ED46-8FC4-C4E2EE42CF14}" type="datetimeFigureOut">
              <a:rPr lang="en-US" smtClean="0"/>
              <a:pPr/>
              <a:t>10/2/2013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A5240-25C4-1144-96A4-05F0A1C88D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term=Taylor%20SM%5bAuthor%5d&amp;cauthor=true&amp;cauthor_uid=12637677" TargetMode="External"/><Relationship Id="rId7" Type="http://schemas.openxmlformats.org/officeDocument/2006/relationships/hyperlink" Target="http://www.ncbi.nlm.nih.gov/pubmed?term=Montanera%20W%5bAuthor%5d&amp;cauthor=true&amp;cauthor_uid=12637677" TargetMode="External"/><Relationship Id="rId2" Type="http://schemas.openxmlformats.org/officeDocument/2006/relationships/hyperlink" Target="http://www.ncbi.nlm.nih.gov/pubmed?term=Willinsky%20RA%5bAuthor%5d&amp;cauthor=true&amp;cauthor_uid=12637677" TargetMode="External"/><Relationship Id="rId1" Type="http://schemas.openxmlformats.org/officeDocument/2006/relationships/slideLayout" Target="../slideLayouts/slideLayout2.xml"/><Relationship Id="rId6" Type="http://schemas.openxmlformats.org/officeDocument/2006/relationships/hyperlink" Target="http://www.ncbi.nlm.nih.gov/pubmed?term=Tomlinson%20G%5bAuthor%5d&amp;cauthor=true&amp;cauthor_uid=12637677" TargetMode="External"/><Relationship Id="rId5" Type="http://schemas.openxmlformats.org/officeDocument/2006/relationships/hyperlink" Target="http://www.ncbi.nlm.nih.gov/pubmed?term=Farb%20RI%5bAuthor%5d&amp;cauthor=true&amp;cauthor_uid=12637677" TargetMode="External"/><Relationship Id="rId4" Type="http://schemas.openxmlformats.org/officeDocument/2006/relationships/hyperlink" Target="http://www.ncbi.nlm.nih.gov/pubmed?term=TerBrugge%20K%5bAuthor%5d&amp;cauthor=true&amp;cauthor_uid=12637677"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ncbi.nlm.nih.gov/pubmed?term=Coley%20SC%5bAuthor%5d&amp;cauthor=true&amp;cauthor_uid=17594083" TargetMode="External"/><Relationship Id="rId3" Type="http://schemas.openxmlformats.org/officeDocument/2006/relationships/hyperlink" Target="http://www.ncbi.nlm.nih.gov/pubmed?term=Evans%20AL%5bAuthor%5d&amp;cauthor=true&amp;cauthor_uid=17594083" TargetMode="External"/><Relationship Id="rId7" Type="http://schemas.openxmlformats.org/officeDocument/2006/relationships/hyperlink" Target="http://www.ncbi.nlm.nih.gov/pubmed?term=Hodgson%20TJ%5bAuthor%5d&amp;cauthor=true&amp;cauthor_uid=17594083" TargetMode="External"/><Relationship Id="rId2" Type="http://schemas.openxmlformats.org/officeDocument/2006/relationships/hyperlink" Target="http://www.ncbi.nlm.nih.gov/pubmed?term=Dawkins%20AA%5bAuthor%5d&amp;cauthor=true&amp;cauthor_uid=17594083" TargetMode="External"/><Relationship Id="rId1" Type="http://schemas.openxmlformats.org/officeDocument/2006/relationships/slideLayout" Target="../slideLayouts/slideLayout2.xml"/><Relationship Id="rId6" Type="http://schemas.openxmlformats.org/officeDocument/2006/relationships/hyperlink" Target="http://www.ncbi.nlm.nih.gov/pubmed?term=Connolly%20DJ%5bAuthor%5d&amp;cauthor=true&amp;cauthor_uid=17594083" TargetMode="External"/><Relationship Id="rId5" Type="http://schemas.openxmlformats.org/officeDocument/2006/relationships/hyperlink" Target="http://www.ncbi.nlm.nih.gov/pubmed?term=Romanowski%20CA%5bAuthor%5d&amp;cauthor=true&amp;cauthor_uid=17594083" TargetMode="External"/><Relationship Id="rId4" Type="http://schemas.openxmlformats.org/officeDocument/2006/relationships/hyperlink" Target="http://www.ncbi.nlm.nih.gov/pubmed?term=Wattam%20J%5bAuthor%5d&amp;cauthor=true&amp;cauthor_uid=17594083"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Neuroradiology</a:t>
            </a:r>
            <a:r>
              <a:rPr lang="en-US" dirty="0" smtClean="0"/>
              <a:t> Board Review</a:t>
            </a:r>
            <a:endParaRPr lang="en-US" dirty="0"/>
          </a:p>
        </p:txBody>
      </p:sp>
      <p:sp>
        <p:nvSpPr>
          <p:cNvPr id="3" name="Subtitle 2"/>
          <p:cNvSpPr>
            <a:spLocks noGrp="1"/>
          </p:cNvSpPr>
          <p:nvPr>
            <p:ph type="subTitle" idx="1"/>
          </p:nvPr>
        </p:nvSpPr>
        <p:spPr/>
        <p:txBody>
          <a:bodyPr/>
          <a:lstStyle/>
          <a:p>
            <a:r>
              <a:rPr lang="en-US" dirty="0" smtClean="0"/>
              <a:t>Andrew Conger, MD</a:t>
            </a:r>
          </a:p>
          <a:p>
            <a:r>
              <a:rPr lang="en-US" dirty="0" smtClean="0"/>
              <a:t>10/2/2012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I, II, III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Meningohypophyseal</a:t>
            </a:r>
            <a:r>
              <a:rPr lang="en-US" dirty="0" smtClean="0"/>
              <a:t> trunk</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Meningohypophyseal</a:t>
            </a:r>
            <a:r>
              <a:rPr lang="en-US" dirty="0" smtClean="0"/>
              <a:t> trunk is largest and most proximal branch of cavernous ICA (C4), usually comes of </a:t>
            </a:r>
            <a:r>
              <a:rPr lang="en-US" dirty="0" err="1" smtClean="0"/>
              <a:t>posteriorly</a:t>
            </a:r>
            <a:endParaRPr lang="en-US" dirty="0" smtClean="0"/>
          </a:p>
          <a:p>
            <a:r>
              <a:rPr lang="en-US" dirty="0" smtClean="0"/>
              <a:t>Three branches are: </a:t>
            </a:r>
          </a:p>
          <a:p>
            <a:pPr lvl="1"/>
            <a:r>
              <a:rPr lang="en-US" dirty="0" smtClean="0"/>
              <a:t>inferior </a:t>
            </a:r>
            <a:r>
              <a:rPr lang="en-US" dirty="0" err="1" smtClean="0"/>
              <a:t>hypophyseal</a:t>
            </a:r>
            <a:r>
              <a:rPr lang="en-US" dirty="0" smtClean="0"/>
              <a:t> artery (D)</a:t>
            </a:r>
          </a:p>
          <a:p>
            <a:pPr lvl="1"/>
            <a:r>
              <a:rPr lang="en-US" dirty="0" err="1" smtClean="0"/>
              <a:t>tentorial</a:t>
            </a:r>
            <a:r>
              <a:rPr lang="en-US" dirty="0" smtClean="0"/>
              <a:t> artery (of </a:t>
            </a:r>
            <a:r>
              <a:rPr lang="en-US" dirty="0" err="1" smtClean="0"/>
              <a:t>Bernasconi</a:t>
            </a:r>
            <a:r>
              <a:rPr lang="en-US" dirty="0" smtClean="0"/>
              <a:t> and </a:t>
            </a:r>
            <a:r>
              <a:rPr lang="en-US" dirty="0" err="1" smtClean="0"/>
              <a:t>Cassanari</a:t>
            </a:r>
            <a:r>
              <a:rPr lang="en-US" dirty="0" smtClean="0"/>
              <a:t>) (C)</a:t>
            </a:r>
          </a:p>
          <a:p>
            <a:pPr lvl="1"/>
            <a:r>
              <a:rPr lang="en-US" dirty="0" smtClean="0"/>
              <a:t>dorsal </a:t>
            </a:r>
            <a:r>
              <a:rPr lang="en-US" dirty="0" err="1" smtClean="0"/>
              <a:t>meningeal</a:t>
            </a:r>
            <a:r>
              <a:rPr lang="en-US" dirty="0" smtClean="0"/>
              <a:t> artery (B)  (lateral </a:t>
            </a:r>
            <a:r>
              <a:rPr lang="en-US" dirty="0" err="1" smtClean="0"/>
              <a:t>tentorial</a:t>
            </a:r>
            <a:r>
              <a:rPr lang="en-US" dirty="0" smtClean="0"/>
              <a:t> artery?)</a:t>
            </a:r>
          </a:p>
          <a:p>
            <a:r>
              <a:rPr lang="en-US" dirty="0" smtClean="0"/>
              <a:t>Highly variable</a:t>
            </a:r>
          </a:p>
          <a:p>
            <a:r>
              <a:rPr lang="en-US" dirty="0" smtClean="0"/>
              <a:t>Can include a persistent trigeminal artery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Documents and Settings\AutoMD\Desktop\178cedd44a7a7430c0cd831a0bf05f_gallery.jpg"/>
          <p:cNvPicPr>
            <a:picLocks noChangeAspect="1" noChangeArrowheads="1"/>
          </p:cNvPicPr>
          <p:nvPr/>
        </p:nvPicPr>
        <p:blipFill>
          <a:blip r:embed="rId2"/>
          <a:srcRect/>
          <a:stretch>
            <a:fillRect/>
          </a:stretch>
        </p:blipFill>
        <p:spPr bwMode="auto">
          <a:xfrm>
            <a:off x="990600" y="381000"/>
            <a:ext cx="6781800" cy="6096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C:\Documents and Settings\AutoMD\Desktop\F2_large.jpg"/>
          <p:cNvPicPr>
            <a:picLocks noChangeAspect="1" noChangeArrowheads="1"/>
          </p:cNvPicPr>
          <p:nvPr/>
        </p:nvPicPr>
        <p:blipFill>
          <a:blip r:embed="rId2"/>
          <a:srcRect/>
          <a:stretch>
            <a:fillRect/>
          </a:stretch>
        </p:blipFill>
        <p:spPr bwMode="auto">
          <a:xfrm>
            <a:off x="-228600" y="-1905000"/>
            <a:ext cx="10629900" cy="93916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Documents and Settings\AutoMD\Desktop\MHT_Figure_2.jpg"/>
          <p:cNvPicPr>
            <a:picLocks noChangeAspect="1" noChangeArrowheads="1"/>
          </p:cNvPicPr>
          <p:nvPr/>
        </p:nvPicPr>
        <p:blipFill>
          <a:blip r:embed="rId2"/>
          <a:srcRect/>
          <a:stretch>
            <a:fillRect/>
          </a:stretch>
        </p:blipFill>
        <p:spPr bwMode="auto">
          <a:xfrm>
            <a:off x="-793750" y="-650875"/>
            <a:ext cx="10353675" cy="890587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4. Which of the following is the most common of the persistent </a:t>
            </a:r>
            <a:r>
              <a:rPr lang="en-US" dirty="0" err="1" smtClean="0"/>
              <a:t>anastomoses</a:t>
            </a:r>
            <a:r>
              <a:rPr lang="en-US" dirty="0" smtClean="0"/>
              <a:t>?</a:t>
            </a:r>
          </a:p>
          <a:p>
            <a:pPr>
              <a:buNone/>
            </a:pPr>
            <a:r>
              <a:rPr lang="en-US" dirty="0" smtClean="0"/>
              <a:t>	A. cervical </a:t>
            </a:r>
            <a:r>
              <a:rPr lang="en-US" dirty="0" err="1" smtClean="0"/>
              <a:t>intersegmental</a:t>
            </a:r>
            <a:r>
              <a:rPr lang="en-US" dirty="0" smtClean="0"/>
              <a:t> artery</a:t>
            </a:r>
          </a:p>
          <a:p>
            <a:pPr>
              <a:buNone/>
            </a:pPr>
            <a:r>
              <a:rPr lang="en-US" dirty="0" smtClean="0"/>
              <a:t>	B. </a:t>
            </a:r>
            <a:r>
              <a:rPr lang="en-US" dirty="0" err="1" smtClean="0"/>
              <a:t>proatlantal</a:t>
            </a:r>
            <a:r>
              <a:rPr lang="en-US" dirty="0" smtClean="0"/>
              <a:t> </a:t>
            </a:r>
            <a:r>
              <a:rPr lang="en-US" dirty="0" err="1" smtClean="0"/>
              <a:t>intersegmental</a:t>
            </a:r>
            <a:r>
              <a:rPr lang="en-US" dirty="0" smtClean="0"/>
              <a:t> artery</a:t>
            </a:r>
          </a:p>
          <a:p>
            <a:pPr>
              <a:buNone/>
            </a:pPr>
            <a:r>
              <a:rPr lang="en-US" dirty="0" smtClean="0"/>
              <a:t>	C. primitive hypoglossal artery</a:t>
            </a:r>
          </a:p>
          <a:p>
            <a:pPr>
              <a:buNone/>
            </a:pPr>
            <a:r>
              <a:rPr lang="en-US" dirty="0" smtClean="0"/>
              <a:t>	D. primitive </a:t>
            </a:r>
            <a:r>
              <a:rPr lang="en-US" dirty="0" err="1" smtClean="0"/>
              <a:t>otic</a:t>
            </a:r>
            <a:r>
              <a:rPr lang="en-US" dirty="0" smtClean="0"/>
              <a:t> artery</a:t>
            </a:r>
          </a:p>
          <a:p>
            <a:pPr>
              <a:buNone/>
            </a:pPr>
            <a:r>
              <a:rPr lang="en-US" dirty="0" smtClean="0"/>
              <a:t>	E. primitive trigeminal artery</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E. Persistent trigeminal artery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AutoNum type="arabicPeriod" startAt="5"/>
            </a:pPr>
            <a:r>
              <a:rPr lang="en-US" dirty="0" smtClean="0"/>
              <a:t>Which of the following connects the </a:t>
            </a:r>
            <a:r>
              <a:rPr lang="en-US" dirty="0" err="1" smtClean="0"/>
              <a:t>petrous</a:t>
            </a:r>
            <a:r>
              <a:rPr lang="en-US" dirty="0" smtClean="0"/>
              <a:t> ICA to basilar artery?</a:t>
            </a:r>
          </a:p>
          <a:p>
            <a:pPr>
              <a:buNone/>
            </a:pPr>
            <a:r>
              <a:rPr lang="en-US" dirty="0" smtClean="0"/>
              <a:t>	A. cervical </a:t>
            </a:r>
            <a:r>
              <a:rPr lang="en-US" dirty="0" err="1" smtClean="0"/>
              <a:t>intersegmental</a:t>
            </a:r>
            <a:r>
              <a:rPr lang="en-US" dirty="0" smtClean="0"/>
              <a:t> artery</a:t>
            </a:r>
          </a:p>
          <a:p>
            <a:pPr>
              <a:buNone/>
            </a:pPr>
            <a:r>
              <a:rPr lang="en-US" dirty="0" smtClean="0"/>
              <a:t>	B. </a:t>
            </a:r>
            <a:r>
              <a:rPr lang="en-US" dirty="0" err="1" smtClean="0"/>
              <a:t>proatlantal</a:t>
            </a:r>
            <a:r>
              <a:rPr lang="en-US" dirty="0" smtClean="0"/>
              <a:t> </a:t>
            </a:r>
            <a:r>
              <a:rPr lang="en-US" dirty="0" err="1" smtClean="0"/>
              <a:t>intersegmental</a:t>
            </a:r>
            <a:r>
              <a:rPr lang="en-US" dirty="0" smtClean="0"/>
              <a:t> artery</a:t>
            </a:r>
          </a:p>
          <a:p>
            <a:pPr>
              <a:buNone/>
            </a:pPr>
            <a:r>
              <a:rPr lang="en-US" dirty="0" smtClean="0"/>
              <a:t>	C. primitive hypoglossal artery</a:t>
            </a:r>
          </a:p>
          <a:p>
            <a:pPr>
              <a:buNone/>
            </a:pPr>
            <a:r>
              <a:rPr lang="en-US" dirty="0" smtClean="0"/>
              <a:t>	D. primitive </a:t>
            </a:r>
            <a:r>
              <a:rPr lang="en-US" dirty="0" err="1" smtClean="0"/>
              <a:t>otic</a:t>
            </a:r>
            <a:r>
              <a:rPr lang="en-US" dirty="0" smtClean="0"/>
              <a:t> artery</a:t>
            </a:r>
          </a:p>
          <a:p>
            <a:pPr>
              <a:buNone/>
            </a:pPr>
            <a:r>
              <a:rPr lang="en-US" dirty="0" smtClean="0"/>
              <a:t>	E. primitive trigeminal artery</a:t>
            </a:r>
          </a:p>
          <a:p>
            <a:pPr marL="514350" indent="-51435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D. Primitive </a:t>
            </a:r>
            <a:r>
              <a:rPr lang="en-US" dirty="0" err="1" smtClean="0"/>
              <a:t>otic</a:t>
            </a:r>
            <a:r>
              <a:rPr lang="en-US" dirty="0" smtClean="0"/>
              <a:t> artery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6</a:t>
            </a:r>
            <a:r>
              <a:rPr lang="en-US" dirty="0" smtClean="0"/>
              <a:t>. Which of the following connects the proximal cavernous ICA to the basilar artery?</a:t>
            </a:r>
          </a:p>
          <a:p>
            <a:pPr>
              <a:buNone/>
            </a:pPr>
            <a:r>
              <a:rPr lang="en-US" dirty="0" smtClean="0"/>
              <a:t>	A. cervical </a:t>
            </a:r>
            <a:r>
              <a:rPr lang="en-US" dirty="0" err="1" smtClean="0"/>
              <a:t>intersegmental</a:t>
            </a:r>
            <a:r>
              <a:rPr lang="en-US" dirty="0" smtClean="0"/>
              <a:t> artery</a:t>
            </a:r>
          </a:p>
          <a:p>
            <a:pPr>
              <a:buNone/>
            </a:pPr>
            <a:r>
              <a:rPr lang="en-US" dirty="0" smtClean="0"/>
              <a:t>	B. </a:t>
            </a:r>
            <a:r>
              <a:rPr lang="en-US" dirty="0" err="1" smtClean="0"/>
              <a:t>proatlantal</a:t>
            </a:r>
            <a:r>
              <a:rPr lang="en-US" dirty="0" smtClean="0"/>
              <a:t> </a:t>
            </a:r>
            <a:r>
              <a:rPr lang="en-US" dirty="0" err="1" smtClean="0"/>
              <a:t>intersegmental</a:t>
            </a:r>
            <a:r>
              <a:rPr lang="en-US" dirty="0" smtClean="0"/>
              <a:t> artery</a:t>
            </a:r>
          </a:p>
          <a:p>
            <a:pPr>
              <a:buNone/>
            </a:pPr>
            <a:r>
              <a:rPr lang="en-US" dirty="0" smtClean="0"/>
              <a:t>	C. primitive hypoglossal artery</a:t>
            </a:r>
          </a:p>
          <a:p>
            <a:pPr>
              <a:buNone/>
            </a:pPr>
            <a:r>
              <a:rPr lang="en-US" dirty="0" smtClean="0"/>
              <a:t>	D. primitive </a:t>
            </a:r>
            <a:r>
              <a:rPr lang="en-US" dirty="0" err="1" smtClean="0"/>
              <a:t>otic</a:t>
            </a:r>
            <a:r>
              <a:rPr lang="en-US" dirty="0" smtClean="0"/>
              <a:t> artery</a:t>
            </a:r>
          </a:p>
          <a:p>
            <a:pPr>
              <a:buNone/>
            </a:pPr>
            <a:r>
              <a:rPr lang="en-US" dirty="0" smtClean="0"/>
              <a:t>	E. primitive trigeminal artery</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1. Which of the following is a risk factor for clinically evident neurologic complications in the first 24 hours after cerebral angiography?</a:t>
            </a:r>
          </a:p>
          <a:p>
            <a:pPr lvl="1"/>
            <a:r>
              <a:rPr lang="en-US" dirty="0" smtClean="0"/>
              <a:t>I.    Age over 70 years</a:t>
            </a:r>
          </a:p>
          <a:p>
            <a:pPr lvl="1"/>
            <a:r>
              <a:rPr lang="en-US" dirty="0" smtClean="0"/>
              <a:t>II.   Duration over 90 minutes</a:t>
            </a:r>
          </a:p>
          <a:p>
            <a:pPr lvl="1"/>
            <a:r>
              <a:rPr lang="en-US" dirty="0" smtClean="0"/>
              <a:t>III. </a:t>
            </a:r>
            <a:r>
              <a:rPr lang="en-US" dirty="0"/>
              <a:t> </a:t>
            </a:r>
            <a:r>
              <a:rPr lang="en-US" dirty="0" smtClean="0"/>
              <a:t>History of TIA or CVA</a:t>
            </a:r>
          </a:p>
          <a:p>
            <a:pPr lvl="1"/>
            <a:r>
              <a:rPr lang="en-US" dirty="0" smtClean="0"/>
              <a:t>VI.  History of systemic hypertension</a:t>
            </a:r>
          </a:p>
          <a:p>
            <a:pPr marL="971550" lvl="1" indent="-514350">
              <a:buAutoNum type="alphaUcPeriod"/>
            </a:pPr>
            <a:r>
              <a:rPr lang="en-US" dirty="0" smtClean="0"/>
              <a:t>I, II, III</a:t>
            </a:r>
          </a:p>
          <a:p>
            <a:pPr marL="971550" lvl="1" indent="-514350">
              <a:buAutoNum type="alphaUcPeriod"/>
            </a:pPr>
            <a:r>
              <a:rPr lang="en-US" dirty="0" smtClean="0"/>
              <a:t>I, III</a:t>
            </a:r>
          </a:p>
          <a:p>
            <a:pPr marL="971550" lvl="1" indent="-514350">
              <a:buAutoNum type="alphaUcPeriod"/>
            </a:pPr>
            <a:r>
              <a:rPr lang="en-US" dirty="0" smtClean="0"/>
              <a:t>II, VI</a:t>
            </a:r>
          </a:p>
          <a:p>
            <a:pPr marL="971550" lvl="1" indent="-514350">
              <a:buAutoNum type="alphaUcPeriod"/>
            </a:pPr>
            <a:r>
              <a:rPr lang="en-US" dirty="0" smtClean="0"/>
              <a:t>IV</a:t>
            </a:r>
          </a:p>
          <a:p>
            <a:pPr marL="971550" lvl="1" indent="-514350">
              <a:buAutoNum type="alphaUcPeriod"/>
            </a:pPr>
            <a:r>
              <a:rPr lang="en-US" dirty="0" smtClean="0"/>
              <a:t>Al of the above</a:t>
            </a:r>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E. Persistent trigeminal artery</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estigialarteries.jpg"/>
          <p:cNvPicPr>
            <a:picLocks noGrp="1" noChangeAspect="1"/>
          </p:cNvPicPr>
          <p:nvPr>
            <p:ph idx="1"/>
          </p:nvPr>
        </p:nvPicPr>
        <p:blipFill>
          <a:blip r:embed="rId2"/>
          <a:srcRect l="-80623" r="-80623"/>
          <a:stretch>
            <a:fillRect/>
          </a:stretch>
        </p:blipFill>
        <p:spPr>
          <a:xfrm>
            <a:off x="-2179052" y="0"/>
            <a:ext cx="13149098" cy="729305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4wksgest.jpg"/>
          <p:cNvPicPr>
            <a:picLocks noChangeAspect="1"/>
          </p:cNvPicPr>
          <p:nvPr/>
        </p:nvPicPr>
        <p:blipFill>
          <a:blip r:embed="rId2"/>
          <a:stretch>
            <a:fillRect/>
          </a:stretch>
        </p:blipFill>
        <p:spPr>
          <a:xfrm>
            <a:off x="-427638" y="-1"/>
            <a:ext cx="9571638" cy="754153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wksgestschem.jpg"/>
          <p:cNvPicPr>
            <a:picLocks noGrp="1" noChangeAspect="1"/>
          </p:cNvPicPr>
          <p:nvPr>
            <p:ph idx="1"/>
          </p:nvPr>
        </p:nvPicPr>
        <p:blipFill>
          <a:blip r:embed="rId2"/>
          <a:srcRect l="-71119" r="-71119"/>
          <a:stretch>
            <a:fillRect/>
          </a:stretch>
        </p:blipFill>
        <p:spPr>
          <a:xfrm>
            <a:off x="-1751263" y="274638"/>
            <a:ext cx="12446000" cy="733199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wksgest.jpg"/>
          <p:cNvPicPr>
            <a:picLocks noGrp="1" noChangeAspect="1"/>
          </p:cNvPicPr>
          <p:nvPr>
            <p:ph idx="1"/>
          </p:nvPr>
        </p:nvPicPr>
        <p:blipFill>
          <a:blip r:embed="rId2"/>
          <a:srcRect l="-62405" r="-62405"/>
          <a:stretch>
            <a:fillRect/>
          </a:stretch>
        </p:blipFill>
        <p:spPr>
          <a:xfrm>
            <a:off x="-1564105" y="274638"/>
            <a:ext cx="12138423" cy="734464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5wksgestschem.jpg"/>
          <p:cNvPicPr>
            <a:picLocks noGrp="1" noChangeAspect="1"/>
          </p:cNvPicPr>
          <p:nvPr>
            <p:ph idx="1"/>
          </p:nvPr>
        </p:nvPicPr>
        <p:blipFill>
          <a:blip r:embed="rId2"/>
          <a:srcRect l="-74660" r="-74660"/>
          <a:stretch>
            <a:fillRect/>
          </a:stretch>
        </p:blipFill>
        <p:spPr>
          <a:xfrm>
            <a:off x="-1657684" y="0"/>
            <a:ext cx="12206086" cy="6858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6wksgestschem.jpg"/>
          <p:cNvPicPr>
            <a:picLocks noGrp="1" noChangeAspect="1"/>
          </p:cNvPicPr>
          <p:nvPr>
            <p:ph idx="1"/>
          </p:nvPr>
        </p:nvPicPr>
        <p:blipFill>
          <a:blip r:embed="rId2"/>
          <a:srcRect l="-68689" r="-68689"/>
          <a:stretch>
            <a:fillRect/>
          </a:stretch>
        </p:blipFill>
        <p:spPr>
          <a:xfrm>
            <a:off x="-518349" y="274638"/>
            <a:ext cx="10302185" cy="7013496"/>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7wksgestschem.jpg"/>
          <p:cNvPicPr>
            <a:picLocks noGrp="1" noChangeAspect="1"/>
          </p:cNvPicPr>
          <p:nvPr>
            <p:ph idx="1"/>
          </p:nvPr>
        </p:nvPicPr>
        <p:blipFill>
          <a:blip r:embed="rId2"/>
          <a:srcRect l="-54779" r="-54779"/>
          <a:stretch>
            <a:fillRect/>
          </a:stretch>
        </p:blipFill>
        <p:spPr>
          <a:xfrm>
            <a:off x="-2192421" y="274638"/>
            <a:ext cx="13336923" cy="685224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wksgestschem.jpg"/>
          <p:cNvPicPr>
            <a:picLocks noGrp="1" noChangeAspect="1"/>
          </p:cNvPicPr>
          <p:nvPr>
            <p:ph idx="1"/>
          </p:nvPr>
        </p:nvPicPr>
        <p:blipFill>
          <a:blip r:embed="rId2"/>
          <a:srcRect l="-97885" r="-97885"/>
          <a:stretch>
            <a:fillRect/>
          </a:stretch>
        </p:blipFill>
        <p:spPr>
          <a:xfrm>
            <a:off x="-1671053" y="274638"/>
            <a:ext cx="11986197" cy="658336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itiveanast.jpg"/>
          <p:cNvPicPr>
            <a:picLocks noGrp="1" noChangeAspect="1"/>
          </p:cNvPicPr>
          <p:nvPr>
            <p:ph idx="1"/>
          </p:nvPr>
        </p:nvPicPr>
        <p:blipFill>
          <a:blip r:embed="rId2"/>
          <a:srcRect l="-4190" r="-4190"/>
          <a:stretch>
            <a:fillRect/>
          </a:stretch>
        </p:blipFill>
        <p:spPr>
          <a:xfrm>
            <a:off x="-272133" y="531276"/>
            <a:ext cx="10185557" cy="598657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514350" indent="-514350">
              <a:buAutoNum type="alphaUcPeriod" startAt="5"/>
            </a:pPr>
            <a:r>
              <a:rPr lang="en-US" dirty="0" smtClean="0"/>
              <a:t>All of the above ( I, II, III, IV)</a:t>
            </a:r>
          </a:p>
          <a:p>
            <a:pPr marL="514350" indent="-51435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commchart.jpg"/>
          <p:cNvPicPr>
            <a:picLocks noGrp="1" noChangeAspect="1"/>
          </p:cNvPicPr>
          <p:nvPr>
            <p:ph idx="1"/>
          </p:nvPr>
        </p:nvPicPr>
        <p:blipFill>
          <a:blip r:embed="rId2"/>
          <a:srcRect l="-12071" r="-12071"/>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trigemchart.jpg"/>
          <p:cNvPicPr>
            <a:picLocks noGrp="1" noChangeAspect="1"/>
          </p:cNvPicPr>
          <p:nvPr>
            <p:ph idx="1"/>
          </p:nvPr>
        </p:nvPicPr>
        <p:blipFill>
          <a:blip r:embed="rId2"/>
          <a:srcRect t="-11509" b="-11509"/>
          <a:stretch>
            <a:fillRect/>
          </a:stretch>
        </p:blip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trigemart.jpg"/>
          <p:cNvPicPr>
            <a:picLocks noGrp="1" noChangeAspect="1"/>
          </p:cNvPicPr>
          <p:nvPr>
            <p:ph idx="1"/>
          </p:nvPr>
        </p:nvPicPr>
        <p:blipFill>
          <a:blip r:embed="rId2"/>
          <a:srcRect l="-20689" r="-20689"/>
          <a:stretch>
            <a:fillRect/>
          </a:stretch>
        </p:blipFill>
        <p:spPr>
          <a:xfrm>
            <a:off x="-388762" y="492402"/>
            <a:ext cx="10081888" cy="6365598"/>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trigemartangio.jpg"/>
          <p:cNvPicPr>
            <a:picLocks noGrp="1" noChangeAspect="1"/>
          </p:cNvPicPr>
          <p:nvPr>
            <p:ph idx="1"/>
          </p:nvPr>
        </p:nvPicPr>
        <p:blipFill>
          <a:blip r:embed="rId2"/>
          <a:srcRect l="-51693" r="-51693"/>
          <a:stretch>
            <a:fillRect/>
          </a:stretch>
        </p:blipFill>
        <p:spPr>
          <a:xfrm>
            <a:off x="-945987" y="274638"/>
            <a:ext cx="10988999" cy="6583362"/>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rsoticchart.jpg"/>
          <p:cNvPicPr>
            <a:picLocks noGrp="1" noChangeAspect="1"/>
          </p:cNvPicPr>
          <p:nvPr>
            <p:ph idx="1"/>
          </p:nvPr>
        </p:nvPicPr>
        <p:blipFill>
          <a:blip r:embed="rId2"/>
          <a:srcRect t="-30054" b="-30054"/>
          <a:stretch>
            <a:fillRect/>
          </a:stretch>
        </p:blip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rshypoglosschart.jpg"/>
          <p:cNvPicPr>
            <a:picLocks noGrp="1" noChangeAspect="1"/>
          </p:cNvPicPr>
          <p:nvPr>
            <p:ph idx="1"/>
          </p:nvPr>
        </p:nvPicPr>
        <p:blipFill>
          <a:blip r:embed="rId2"/>
          <a:srcRect l="-2910" r="-2910"/>
          <a:stretch>
            <a:fillRect/>
          </a:stretch>
        </p:blip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hypoglossalart.jpg"/>
          <p:cNvPicPr>
            <a:picLocks noGrp="1" noChangeAspect="1"/>
          </p:cNvPicPr>
          <p:nvPr>
            <p:ph idx="1"/>
          </p:nvPr>
        </p:nvPicPr>
        <p:blipFill>
          <a:blip r:embed="rId2"/>
          <a:srcRect l="-18317" r="-18317"/>
          <a:stretch>
            <a:fillRect/>
          </a:stretch>
        </p:blipFill>
        <p:spPr>
          <a:xfrm>
            <a:off x="-570184" y="274638"/>
            <a:ext cx="10198516" cy="658336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hypoglossalartangio.jpg"/>
          <p:cNvPicPr>
            <a:picLocks noGrp="1" noChangeAspect="1"/>
          </p:cNvPicPr>
          <p:nvPr>
            <p:ph idx="1"/>
          </p:nvPr>
        </p:nvPicPr>
        <p:blipFill>
          <a:blip r:embed="rId2"/>
          <a:srcRect l="-4908" r="-4908"/>
          <a:stretch>
            <a:fillRect/>
          </a:stretch>
        </p:blipFill>
        <p:spPr>
          <a:xfrm>
            <a:off x="-518349" y="274638"/>
            <a:ext cx="10004135" cy="6583362"/>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oatlantalchart.jpg"/>
          <p:cNvPicPr>
            <a:picLocks noGrp="1" noChangeAspect="1"/>
          </p:cNvPicPr>
          <p:nvPr>
            <p:ph idx="1"/>
          </p:nvPr>
        </p:nvPicPr>
        <p:blipFill>
          <a:blip r:embed="rId2"/>
          <a:srcRect l="-9777" r="-9777"/>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proatlantalart.jpg"/>
          <p:cNvPicPr>
            <a:picLocks noGrp="1" noChangeAspect="1"/>
          </p:cNvPicPr>
          <p:nvPr>
            <p:ph idx="1"/>
          </p:nvPr>
        </p:nvPicPr>
        <p:blipFill>
          <a:blip r:embed="rId2"/>
          <a:srcRect l="-18187" r="-18187"/>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Neurologic complications of cerebral angiography: prospective analysis of 2,899 procedures and review of the literature.</a:t>
            </a:r>
            <a:r>
              <a:rPr lang="en-US" b="1" dirty="0" smtClean="0"/>
              <a:t/>
            </a:r>
            <a:br>
              <a:rPr lang="en-US" b="1" dirty="0" smtClean="0"/>
            </a:br>
            <a:endParaRPr lang="en-US" dirty="0"/>
          </a:p>
        </p:txBody>
      </p:sp>
      <p:sp>
        <p:nvSpPr>
          <p:cNvPr id="3" name="Content Placeholder 2"/>
          <p:cNvSpPr>
            <a:spLocks noGrp="1"/>
          </p:cNvSpPr>
          <p:nvPr>
            <p:ph idx="1"/>
          </p:nvPr>
        </p:nvSpPr>
        <p:spPr>
          <a:xfrm>
            <a:off x="457200" y="914400"/>
            <a:ext cx="8229600" cy="5211763"/>
          </a:xfrm>
        </p:spPr>
        <p:txBody>
          <a:bodyPr/>
          <a:lstStyle/>
          <a:p>
            <a:r>
              <a:rPr lang="en-US" sz="1800" dirty="0" err="1" smtClean="0">
                <a:hlinkClick r:id="rId2" action="ppaction://hlinkfile"/>
              </a:rPr>
              <a:t>Willinsky</a:t>
            </a:r>
            <a:r>
              <a:rPr lang="en-US" sz="1800" dirty="0" smtClean="0">
                <a:hlinkClick r:id="rId2" action="ppaction://hlinkfile"/>
              </a:rPr>
              <a:t> RA</a:t>
            </a:r>
            <a:r>
              <a:rPr lang="en-US" sz="1800" dirty="0" smtClean="0"/>
              <a:t>, </a:t>
            </a:r>
            <a:r>
              <a:rPr lang="en-US" sz="1800" dirty="0" smtClean="0">
                <a:hlinkClick r:id="rId3" action="ppaction://hlinkfile"/>
              </a:rPr>
              <a:t>Taylor SM</a:t>
            </a:r>
            <a:r>
              <a:rPr lang="en-US" sz="1800" dirty="0" smtClean="0"/>
              <a:t>, </a:t>
            </a:r>
            <a:r>
              <a:rPr lang="en-US" sz="1800" dirty="0" err="1" smtClean="0">
                <a:hlinkClick r:id="rId4" action="ppaction://hlinkfile"/>
              </a:rPr>
              <a:t>TerBrugge</a:t>
            </a:r>
            <a:r>
              <a:rPr lang="en-US" sz="1800" dirty="0" smtClean="0">
                <a:hlinkClick r:id="rId4" action="ppaction://hlinkfile"/>
              </a:rPr>
              <a:t> K</a:t>
            </a:r>
            <a:r>
              <a:rPr lang="en-US" sz="1800" dirty="0" smtClean="0"/>
              <a:t>, </a:t>
            </a:r>
            <a:r>
              <a:rPr lang="en-US" sz="1800" dirty="0" err="1" smtClean="0">
                <a:hlinkClick r:id="rId5" action="ppaction://hlinkfile"/>
              </a:rPr>
              <a:t>Farb</a:t>
            </a:r>
            <a:r>
              <a:rPr lang="en-US" sz="1800" dirty="0" smtClean="0">
                <a:hlinkClick r:id="rId5" action="ppaction://hlinkfile"/>
              </a:rPr>
              <a:t> RI</a:t>
            </a:r>
            <a:r>
              <a:rPr lang="en-US" sz="1800" dirty="0" smtClean="0"/>
              <a:t>, </a:t>
            </a:r>
            <a:r>
              <a:rPr lang="en-US" sz="1800" dirty="0" smtClean="0">
                <a:hlinkClick r:id="rId6" action="ppaction://hlinkfile"/>
              </a:rPr>
              <a:t>Tomlinson G</a:t>
            </a:r>
            <a:r>
              <a:rPr lang="en-US" sz="1800" dirty="0" smtClean="0"/>
              <a:t>, </a:t>
            </a:r>
            <a:r>
              <a:rPr lang="en-US" sz="1800" dirty="0" err="1" smtClean="0">
                <a:hlinkClick r:id="rId7" action="ppaction://hlinkfile"/>
              </a:rPr>
              <a:t>Montanera</a:t>
            </a:r>
            <a:r>
              <a:rPr lang="en-US" sz="1800" dirty="0" smtClean="0">
                <a:hlinkClick r:id="rId7" action="ppaction://hlinkfile"/>
              </a:rPr>
              <a:t> W</a:t>
            </a:r>
            <a:r>
              <a:rPr lang="en-US" sz="1800" dirty="0" smtClean="0"/>
              <a:t>.</a:t>
            </a:r>
            <a:endParaRPr lang="en-US" dirty="0" smtClean="0"/>
          </a:p>
          <a:p>
            <a:r>
              <a:rPr lang="en-US" sz="1800" dirty="0" smtClean="0"/>
              <a:t>Radiology May 2003</a:t>
            </a:r>
          </a:p>
          <a:p>
            <a:r>
              <a:rPr lang="en-US" sz="1800" dirty="0" smtClean="0"/>
              <a:t>Lit review:  </a:t>
            </a:r>
          </a:p>
          <a:p>
            <a:pPr lvl="1"/>
            <a:r>
              <a:rPr lang="en-US" sz="1400" dirty="0" smtClean="0"/>
              <a:t>Transient and reversible deficits 0.4-2.3%  mean 1.3% </a:t>
            </a:r>
          </a:p>
          <a:p>
            <a:pPr lvl="1"/>
            <a:r>
              <a:rPr lang="en-US" sz="1400" dirty="0" smtClean="0"/>
              <a:t>Permanent deficit 0.1-0.5%  mean 0.3%</a:t>
            </a:r>
          </a:p>
          <a:p>
            <a:pPr lvl="1"/>
            <a:r>
              <a:rPr lang="en-US" sz="1400" dirty="0" smtClean="0"/>
              <a:t>Overall neurologic complication rate 1.6%</a:t>
            </a:r>
          </a:p>
          <a:p>
            <a:r>
              <a:rPr lang="en-US" sz="1800" dirty="0" smtClean="0"/>
              <a:t>Results of this study:</a:t>
            </a:r>
          </a:p>
          <a:p>
            <a:pPr lvl="1"/>
            <a:r>
              <a:rPr lang="en-US" sz="1400" dirty="0" smtClean="0"/>
              <a:t>Transient and reversible deficits 0.8%</a:t>
            </a:r>
          </a:p>
          <a:p>
            <a:pPr lvl="1"/>
            <a:r>
              <a:rPr lang="en-US" sz="1400" dirty="0" smtClean="0"/>
              <a:t>Permanent deficit 0.5%</a:t>
            </a:r>
          </a:p>
          <a:p>
            <a:pPr lvl="1"/>
            <a:r>
              <a:rPr lang="en-US" sz="1400" dirty="0" smtClean="0"/>
              <a:t>Overall neurologic complication rate 1.3%</a:t>
            </a:r>
          </a:p>
          <a:p>
            <a:r>
              <a:rPr lang="en-US" sz="1800" dirty="0" smtClean="0"/>
              <a:t>Risk factors</a:t>
            </a:r>
          </a:p>
          <a:p>
            <a:pPr lvl="1"/>
            <a:r>
              <a:rPr lang="en-US" sz="1400" dirty="0" smtClean="0"/>
              <a:t>Increased age  (&gt;55, &gt;65, &gt;70)</a:t>
            </a:r>
          </a:p>
          <a:p>
            <a:pPr lvl="1"/>
            <a:r>
              <a:rPr lang="en-US" sz="1400" dirty="0" smtClean="0"/>
              <a:t>History of TIA/CVA  </a:t>
            </a:r>
          </a:p>
          <a:p>
            <a:pPr lvl="1"/>
            <a:r>
              <a:rPr lang="en-US" sz="1400" dirty="0" smtClean="0"/>
              <a:t>High grade arterial </a:t>
            </a:r>
            <a:r>
              <a:rPr lang="en-US" sz="1400" dirty="0" err="1" smtClean="0"/>
              <a:t>stenosis</a:t>
            </a:r>
            <a:r>
              <a:rPr lang="en-US" sz="1400" dirty="0" smtClean="0"/>
              <a:t> (&gt;50%, &gt;70%)</a:t>
            </a:r>
          </a:p>
          <a:p>
            <a:pPr lvl="1"/>
            <a:r>
              <a:rPr lang="en-US" sz="1400" dirty="0" smtClean="0"/>
              <a:t>History of hypertension</a:t>
            </a:r>
          </a:p>
          <a:p>
            <a:pPr lvl="1"/>
            <a:r>
              <a:rPr lang="en-US" sz="1400" dirty="0" smtClean="0"/>
              <a:t>SAH/ICH (urgent/emergent </a:t>
            </a:r>
            <a:r>
              <a:rPr lang="en-US" sz="1400" dirty="0" err="1" smtClean="0"/>
              <a:t>angio</a:t>
            </a:r>
            <a:r>
              <a:rPr lang="en-US" sz="1400" dirty="0" smtClean="0"/>
              <a:t>)</a:t>
            </a:r>
          </a:p>
          <a:p>
            <a:pPr lvl="1"/>
            <a:r>
              <a:rPr lang="en-US" sz="1400" dirty="0" smtClean="0"/>
              <a:t>Long duration of procedure (&gt;10min, &gt;90min)</a:t>
            </a:r>
          </a:p>
          <a:p>
            <a:pPr lvl="1"/>
            <a:r>
              <a:rPr lang="en-US" sz="1400" dirty="0" smtClean="0"/>
              <a:t>High volume of contrast</a:t>
            </a:r>
          </a:p>
          <a:p>
            <a:pPr lvl="1"/>
            <a:endParaRPr lang="en-US" sz="14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mproatlantalartangio.jpg"/>
          <p:cNvPicPr>
            <a:picLocks noGrp="1" noChangeAspect="1"/>
          </p:cNvPicPr>
          <p:nvPr>
            <p:ph idx="1"/>
          </p:nvPr>
        </p:nvPicPr>
        <p:blipFill>
          <a:blip r:embed="rId2"/>
          <a:srcRect l="-72698" r="-72698"/>
          <a:stretch>
            <a:fillRect/>
          </a:stretch>
        </p:blipFill>
        <p:spPr>
          <a:xfrm>
            <a:off x="-1376947" y="274638"/>
            <a:ext cx="11471793" cy="6583362"/>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7. The </a:t>
            </a:r>
            <a:r>
              <a:rPr lang="en-US" dirty="0" err="1" smtClean="0"/>
              <a:t>precentral</a:t>
            </a:r>
            <a:r>
              <a:rPr lang="en-US" dirty="0" smtClean="0"/>
              <a:t> </a:t>
            </a:r>
            <a:r>
              <a:rPr lang="en-US" dirty="0" err="1" smtClean="0"/>
              <a:t>cerebellar</a:t>
            </a:r>
            <a:r>
              <a:rPr lang="en-US" dirty="0" smtClean="0"/>
              <a:t> vein usually drains into the:</a:t>
            </a:r>
          </a:p>
          <a:p>
            <a:pPr>
              <a:buNone/>
            </a:pPr>
            <a:r>
              <a:rPr lang="en-US" dirty="0" smtClean="0"/>
              <a:t>	A. internal cerebral vein</a:t>
            </a:r>
          </a:p>
          <a:p>
            <a:pPr>
              <a:buNone/>
            </a:pPr>
            <a:r>
              <a:rPr lang="en-US" dirty="0" smtClean="0"/>
              <a:t>	B. lateral </a:t>
            </a:r>
            <a:r>
              <a:rPr lang="en-US" dirty="0" err="1" smtClean="0"/>
              <a:t>mesencephalic</a:t>
            </a:r>
            <a:r>
              <a:rPr lang="en-US" dirty="0" smtClean="0"/>
              <a:t> vein</a:t>
            </a:r>
          </a:p>
          <a:p>
            <a:pPr>
              <a:buNone/>
            </a:pPr>
            <a:r>
              <a:rPr lang="en-US" dirty="0" smtClean="0"/>
              <a:t>	C. posterior </a:t>
            </a:r>
            <a:r>
              <a:rPr lang="en-US" dirty="0" err="1" smtClean="0"/>
              <a:t>mesencephalic</a:t>
            </a:r>
            <a:r>
              <a:rPr lang="en-US" dirty="0" smtClean="0"/>
              <a:t> vein</a:t>
            </a:r>
          </a:p>
          <a:p>
            <a:pPr>
              <a:buNone/>
            </a:pPr>
            <a:r>
              <a:rPr lang="en-US" dirty="0" smtClean="0"/>
              <a:t>	D. straight sinus</a:t>
            </a:r>
          </a:p>
          <a:p>
            <a:pPr>
              <a:buNone/>
            </a:pPr>
            <a:r>
              <a:rPr lang="en-US" dirty="0" smtClean="0"/>
              <a:t>	E. vein of Galen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stfossaveinsanat.jpg"/>
          <p:cNvPicPr>
            <a:picLocks noGrp="1" noChangeAspect="1"/>
          </p:cNvPicPr>
          <p:nvPr>
            <p:ph idx="1"/>
          </p:nvPr>
        </p:nvPicPr>
        <p:blipFill>
          <a:blip r:embed="rId2"/>
          <a:srcRect l="-54616" r="-54616"/>
          <a:stretch>
            <a:fillRect/>
          </a:stretch>
        </p:blipFill>
        <p:spPr>
          <a:xfrm>
            <a:off x="-2021561" y="-505360"/>
            <a:ext cx="12849982" cy="736336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osteriorfossaveinsangio.jpg"/>
          <p:cNvPicPr>
            <a:picLocks noGrp="1" noChangeAspect="1"/>
          </p:cNvPicPr>
          <p:nvPr>
            <p:ph idx="1"/>
          </p:nvPr>
        </p:nvPicPr>
        <p:blipFill>
          <a:blip r:embed="rId2"/>
          <a:srcRect l="-35323" r="-35323"/>
          <a:stretch>
            <a:fillRect/>
          </a:stretch>
        </p:blipFill>
        <p:spPr>
          <a:xfrm>
            <a:off x="-2205789" y="0"/>
            <a:ext cx="13643988" cy="68580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E. Vein of Galen</a:t>
            </a:r>
          </a:p>
          <a:p>
            <a:pPr>
              <a:buNone/>
            </a:pPr>
            <a:r>
              <a:rPr lang="en-US" dirty="0" smtClean="0"/>
              <a:t>The </a:t>
            </a:r>
            <a:r>
              <a:rPr lang="en-US" dirty="0" err="1" smtClean="0"/>
              <a:t>precentral</a:t>
            </a:r>
            <a:r>
              <a:rPr lang="en-US" dirty="0" smtClean="0"/>
              <a:t> </a:t>
            </a:r>
            <a:r>
              <a:rPr lang="en-US" dirty="0" err="1" smtClean="0"/>
              <a:t>cerebellar</a:t>
            </a:r>
            <a:r>
              <a:rPr lang="en-US" dirty="0" smtClean="0"/>
              <a:t> vein is a midline vessel that courses medially over the brachium </a:t>
            </a:r>
            <a:r>
              <a:rPr lang="en-US" dirty="0" err="1" smtClean="0"/>
              <a:t>pontis</a:t>
            </a:r>
            <a:r>
              <a:rPr lang="en-US" dirty="0" smtClean="0"/>
              <a:t>, parallels the roof of the fourth ventricle, and curves upward behind the inferior </a:t>
            </a:r>
            <a:r>
              <a:rPr lang="en-US" dirty="0" err="1" smtClean="0"/>
              <a:t>colliculus</a:t>
            </a:r>
            <a:r>
              <a:rPr lang="en-US" dirty="0" smtClean="0"/>
              <a:t> and </a:t>
            </a:r>
            <a:r>
              <a:rPr lang="en-US" dirty="0" err="1" smtClean="0"/>
              <a:t>precentral</a:t>
            </a:r>
            <a:r>
              <a:rPr lang="en-US" dirty="0" smtClean="0"/>
              <a:t> lobule of the </a:t>
            </a:r>
            <a:r>
              <a:rPr lang="en-US" dirty="0" err="1" smtClean="0"/>
              <a:t>vermis</a:t>
            </a:r>
            <a:r>
              <a:rPr lang="en-US" dirty="0" smtClean="0"/>
              <a:t> to drain into the vein of Galen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8. Anterior temporal lobe masses characteristically displace the </a:t>
            </a:r>
          </a:p>
          <a:p>
            <a:pPr>
              <a:buNone/>
            </a:pPr>
            <a:r>
              <a:rPr lang="en-US" dirty="0" smtClean="0"/>
              <a:t>	A. anterior </a:t>
            </a:r>
            <a:r>
              <a:rPr lang="en-US" dirty="0" err="1" smtClean="0"/>
              <a:t>choroidal</a:t>
            </a:r>
            <a:r>
              <a:rPr lang="en-US" dirty="0" smtClean="0"/>
              <a:t> artery laterally</a:t>
            </a:r>
          </a:p>
          <a:p>
            <a:pPr>
              <a:buNone/>
            </a:pPr>
            <a:r>
              <a:rPr lang="en-US" dirty="0" smtClean="0"/>
              <a:t>	B. anterior </a:t>
            </a:r>
            <a:r>
              <a:rPr lang="en-US" dirty="0" err="1" smtClean="0"/>
              <a:t>choroidal</a:t>
            </a:r>
            <a:r>
              <a:rPr lang="en-US" dirty="0" smtClean="0"/>
              <a:t> artery medially</a:t>
            </a:r>
          </a:p>
          <a:p>
            <a:pPr>
              <a:buNone/>
            </a:pPr>
            <a:r>
              <a:rPr lang="en-US" dirty="0" smtClean="0"/>
              <a:t>	C. anterior </a:t>
            </a:r>
            <a:r>
              <a:rPr lang="en-US" dirty="0" err="1" smtClean="0"/>
              <a:t>choroidal</a:t>
            </a:r>
            <a:r>
              <a:rPr lang="en-US" dirty="0" smtClean="0"/>
              <a:t> artery upward</a:t>
            </a:r>
          </a:p>
          <a:p>
            <a:pPr>
              <a:buNone/>
            </a:pPr>
            <a:r>
              <a:rPr lang="en-US" dirty="0" smtClean="0"/>
              <a:t>	D. posterior </a:t>
            </a:r>
            <a:r>
              <a:rPr lang="en-US" dirty="0" err="1" smtClean="0"/>
              <a:t>choroidal</a:t>
            </a:r>
            <a:r>
              <a:rPr lang="en-US" dirty="0" smtClean="0"/>
              <a:t> artery downward</a:t>
            </a:r>
          </a:p>
          <a:p>
            <a:pPr>
              <a:buNone/>
            </a:pPr>
            <a:r>
              <a:rPr lang="en-US" dirty="0" smtClean="0"/>
              <a:t>	E. posterior </a:t>
            </a:r>
            <a:r>
              <a:rPr lang="en-US" dirty="0" err="1" smtClean="0"/>
              <a:t>choroidal</a:t>
            </a:r>
            <a:r>
              <a:rPr lang="en-US" dirty="0" smtClean="0"/>
              <a:t> artery upward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B. Anterior </a:t>
            </a:r>
            <a:r>
              <a:rPr lang="en-US" dirty="0" err="1" smtClean="0"/>
              <a:t>choroidal</a:t>
            </a:r>
            <a:r>
              <a:rPr lang="en-US" dirty="0" smtClean="0"/>
              <a:t> artery medially</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choranat.jpg"/>
          <p:cNvPicPr>
            <a:picLocks noGrp="1" noChangeAspect="1"/>
          </p:cNvPicPr>
          <p:nvPr>
            <p:ph idx="1"/>
          </p:nvPr>
        </p:nvPicPr>
        <p:blipFill>
          <a:blip r:embed="rId2"/>
          <a:srcRect l="-5241" r="-5241"/>
          <a:stretch>
            <a:fillRect/>
          </a:stretch>
        </p:blipFill>
        <p:spPr>
          <a:xfrm>
            <a:off x="457200" y="274638"/>
            <a:ext cx="9093380" cy="585152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choroidalterritory.jpg"/>
          <p:cNvPicPr>
            <a:picLocks noGrp="1" noChangeAspect="1"/>
          </p:cNvPicPr>
          <p:nvPr>
            <p:ph idx="1"/>
          </p:nvPr>
        </p:nvPicPr>
        <p:blipFill>
          <a:blip r:embed="rId2"/>
          <a:srcRect l="-54881" r="-54881"/>
          <a:stretch>
            <a:fillRect/>
          </a:stretch>
        </p:blipFill>
        <p:spPr>
          <a:xfrm>
            <a:off x="-1617579" y="274638"/>
            <a:ext cx="11764259" cy="6583362"/>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choroidalangio.jpg"/>
          <p:cNvPicPr>
            <a:picLocks noGrp="1" noChangeAspect="1"/>
          </p:cNvPicPr>
          <p:nvPr>
            <p:ph idx="1"/>
          </p:nvPr>
        </p:nvPicPr>
        <p:blipFill>
          <a:blip r:embed="rId2"/>
          <a:srcRect l="-673" r="-673"/>
          <a:stretch>
            <a:fillRect/>
          </a:stretch>
        </p:blipFill>
        <p:spPr>
          <a:xfrm>
            <a:off x="0" y="274638"/>
            <a:ext cx="9770878" cy="639871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514350" indent="-514350">
              <a:buAutoNum type="arabicPeriod" startAt="2"/>
            </a:pPr>
            <a:r>
              <a:rPr lang="en-US" dirty="0" smtClean="0"/>
              <a:t>The most common non-neurologic complication of cerebral angiography via a femoral approach is</a:t>
            </a:r>
            <a:endParaRPr lang="en-US" dirty="0"/>
          </a:p>
          <a:p>
            <a:pPr marL="1314450" lvl="2" indent="-514350">
              <a:buAutoNum type="alphaUcPeriod"/>
            </a:pPr>
            <a:r>
              <a:rPr lang="en-US" dirty="0" smtClean="0"/>
              <a:t>Angina</a:t>
            </a:r>
          </a:p>
          <a:p>
            <a:pPr marL="1314450" lvl="2" indent="-514350">
              <a:buAutoNum type="alphaUcPeriod"/>
            </a:pPr>
            <a:r>
              <a:rPr lang="en-US" dirty="0" smtClean="0"/>
              <a:t>Allergic reaction</a:t>
            </a:r>
          </a:p>
          <a:p>
            <a:pPr marL="1314450" lvl="2" indent="-514350">
              <a:buAutoNum type="alphaUcPeriod"/>
            </a:pPr>
            <a:r>
              <a:rPr lang="en-US" dirty="0" smtClean="0"/>
              <a:t>Hematoma</a:t>
            </a:r>
          </a:p>
          <a:p>
            <a:pPr marL="1314450" lvl="2" indent="-514350">
              <a:buAutoNum type="alphaUcPeriod"/>
            </a:pPr>
            <a:r>
              <a:rPr lang="en-US" dirty="0" smtClean="0"/>
              <a:t>MI</a:t>
            </a:r>
          </a:p>
          <a:p>
            <a:pPr marL="1314450" lvl="2" indent="-514350">
              <a:buAutoNum type="alphaUcPeriod"/>
            </a:pPr>
            <a:r>
              <a:rPr lang="en-US" dirty="0" err="1" smtClean="0"/>
              <a:t>Pseudoaneurysm</a:t>
            </a:r>
            <a:r>
              <a:rPr lang="en-US" dirty="0" smtClean="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choroidalartAP.jpg"/>
          <p:cNvPicPr>
            <a:picLocks noGrp="1" noChangeAspect="1"/>
          </p:cNvPicPr>
          <p:nvPr>
            <p:ph idx="1"/>
          </p:nvPr>
        </p:nvPicPr>
        <p:blipFill>
          <a:blip r:embed="rId2"/>
          <a:srcRect l="-4247" r="-4247"/>
          <a:stretch>
            <a:fillRect/>
          </a:stretch>
        </p:blipFill>
        <p:spPr>
          <a:xfrm>
            <a:off x="-323969" y="274638"/>
            <a:ext cx="9926383" cy="6333921"/>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tchoroidalpushedmedial.jpg"/>
          <p:cNvPicPr>
            <a:picLocks noGrp="1" noChangeAspect="1"/>
          </p:cNvPicPr>
          <p:nvPr>
            <p:ph idx="1"/>
          </p:nvPr>
        </p:nvPicPr>
        <p:blipFill>
          <a:blip r:embed="rId2"/>
          <a:srcRect l="-50467" r="-50467"/>
          <a:stretch>
            <a:fillRect/>
          </a:stretch>
        </p:blipFill>
        <p:spPr>
          <a:xfrm>
            <a:off x="-1535837" y="274638"/>
            <a:ext cx="12453335" cy="615557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74638"/>
            <a:ext cx="8229600" cy="1325562"/>
          </a:xfrm>
        </p:spPr>
        <p:txBody>
          <a:bodyPr>
            <a:normAutofit fontScale="90000"/>
          </a:bodyPr>
          <a:lstStyle/>
          <a:p>
            <a:pPr algn="l"/>
            <a:r>
              <a:rPr lang="en-US" sz="2800" dirty="0" smtClean="0"/>
              <a:t>36 year old female presents with 2 weeks of HA and new onset seizures.  Contrasted T1 MRI reveals the following. Pt started on AED and referred to you. What is the next most appropriate step in this patient’s management?</a:t>
            </a:r>
            <a:endParaRPr lang="en-US" sz="2800" dirty="0"/>
          </a:p>
        </p:txBody>
      </p:sp>
      <p:pic>
        <p:nvPicPr>
          <p:cNvPr id="16" name="Content Placeholder 15" descr="angioma.gif"/>
          <p:cNvPicPr>
            <a:picLocks noGrp="1" noChangeAspect="1"/>
          </p:cNvPicPr>
          <p:nvPr>
            <p:ph sz="half" idx="1"/>
          </p:nvPr>
        </p:nvPicPr>
        <p:blipFill>
          <a:blip r:embed="rId2"/>
          <a:srcRect l="-7561" r="-7561"/>
          <a:stretch>
            <a:fillRect/>
          </a:stretch>
        </p:blipFill>
        <p:spPr>
          <a:xfrm>
            <a:off x="0" y="1788198"/>
            <a:ext cx="4495800" cy="5069802"/>
          </a:xfrm>
        </p:spPr>
      </p:pic>
      <p:sp>
        <p:nvSpPr>
          <p:cNvPr id="15" name="Content Placeholder 14"/>
          <p:cNvSpPr>
            <a:spLocks noGrp="1"/>
          </p:cNvSpPr>
          <p:nvPr>
            <p:ph sz="half" idx="2"/>
          </p:nvPr>
        </p:nvSpPr>
        <p:spPr/>
        <p:txBody>
          <a:bodyPr/>
          <a:lstStyle/>
          <a:p>
            <a:pPr marL="514350" indent="-514350">
              <a:buAutoNum type="alphaLcPeriod"/>
            </a:pPr>
            <a:r>
              <a:rPr lang="en-US" dirty="0" smtClean="0"/>
              <a:t>Stereotactic </a:t>
            </a:r>
            <a:r>
              <a:rPr lang="en-US" dirty="0" err="1" smtClean="0"/>
              <a:t>radiosurgery</a:t>
            </a:r>
            <a:endParaRPr lang="en-US" dirty="0" smtClean="0"/>
          </a:p>
          <a:p>
            <a:pPr marL="514350" indent="-514350">
              <a:buAutoNum type="alphaLcPeriod"/>
            </a:pPr>
            <a:r>
              <a:rPr lang="en-US" dirty="0" smtClean="0"/>
              <a:t>Cerebral angiogram</a:t>
            </a:r>
          </a:p>
          <a:p>
            <a:pPr marL="514350" indent="-514350">
              <a:buAutoNum type="alphaLcPeriod"/>
            </a:pPr>
            <a:r>
              <a:rPr lang="en-US" dirty="0" smtClean="0"/>
              <a:t>Evaluate gradient echo MRI sequence</a:t>
            </a:r>
          </a:p>
          <a:p>
            <a:pPr marL="514350" indent="-514350">
              <a:buAutoNum type="alphaLcPeriod"/>
            </a:pPr>
            <a:r>
              <a:rPr lang="en-US" dirty="0" smtClean="0"/>
              <a:t>Surgical resection</a:t>
            </a:r>
          </a:p>
          <a:p>
            <a:pPr marL="514350" indent="-514350">
              <a:buAutoNum type="alphaLcPeriod"/>
            </a:pPr>
            <a:endParaRPr lang="en-US" dirty="0" smtClean="0"/>
          </a:p>
          <a:p>
            <a:pPr marL="514350" indent="-514350">
              <a:buAutoNum type="alphaLcPeriod"/>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l"/>
            <a:r>
              <a:rPr lang="en-US" sz="2800" dirty="0" smtClean="0"/>
              <a:t>C. Evaluate gradient echo MRI sequence</a:t>
            </a:r>
            <a:endParaRPr lang="en-US" sz="2800" dirty="0"/>
          </a:p>
        </p:txBody>
      </p:sp>
      <p:pic>
        <p:nvPicPr>
          <p:cNvPr id="9" name="Content Placeholder 8" descr="336139-337534-4637tn.jpg"/>
          <p:cNvPicPr>
            <a:picLocks noGrp="1" noChangeAspect="1"/>
          </p:cNvPicPr>
          <p:nvPr>
            <p:ph sz="half" idx="1"/>
          </p:nvPr>
        </p:nvPicPr>
        <p:blipFill>
          <a:blip r:embed="rId2"/>
          <a:srcRect t="-6034" b="-6034"/>
          <a:stretch>
            <a:fillRect/>
          </a:stretch>
        </p:blipFill>
        <p:spPr>
          <a:xfrm>
            <a:off x="0" y="1006821"/>
            <a:ext cx="4648200" cy="6071905"/>
          </a:xfrm>
        </p:spPr>
      </p:pic>
      <p:sp>
        <p:nvSpPr>
          <p:cNvPr id="8" name="Content Placeholder 7"/>
          <p:cNvSpPr>
            <a:spLocks noGrp="1"/>
          </p:cNvSpPr>
          <p:nvPr>
            <p:ph sz="half" idx="2"/>
          </p:nvPr>
        </p:nvSpPr>
        <p:spPr/>
        <p:txBody>
          <a:bodyPr/>
          <a:lstStyle/>
          <a:p>
            <a:pPr>
              <a:buNone/>
            </a:pPr>
            <a:r>
              <a:rPr lang="en-US" dirty="0" smtClean="0"/>
              <a:t>10-30% of venous </a:t>
            </a:r>
            <a:r>
              <a:rPr lang="en-US" dirty="0" err="1" smtClean="0"/>
              <a:t>angiomas</a:t>
            </a:r>
            <a:r>
              <a:rPr lang="en-US" dirty="0" smtClean="0"/>
              <a:t> have an associated cavernous malformation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Venous </a:t>
            </a:r>
            <a:r>
              <a:rPr lang="en-US" dirty="0" err="1" smtClean="0"/>
              <a:t>angioma</a:t>
            </a:r>
            <a:r>
              <a:rPr lang="en-US" dirty="0" smtClean="0"/>
              <a:t> or developmental venous anomaly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“Medusa-like” collection of dilated </a:t>
            </a:r>
            <a:r>
              <a:rPr lang="en-US" dirty="0" err="1" smtClean="0"/>
              <a:t>medullary</a:t>
            </a:r>
            <a:r>
              <a:rPr lang="en-US" dirty="0" smtClean="0"/>
              <a:t> veins near the angle of a cerebral ventricle seen best on contrasted T1 MRI</a:t>
            </a:r>
          </a:p>
          <a:p>
            <a:r>
              <a:rPr lang="en-US" dirty="0" smtClean="0"/>
              <a:t>Non-hereditary congenital anomaly, incidence may be as high as 2% of general population, usually solitary, multiple in blue rubber nevus syndrome</a:t>
            </a:r>
          </a:p>
          <a:p>
            <a:r>
              <a:rPr lang="en-US" dirty="0" smtClean="0"/>
              <a:t>Typically asymptomatic, may be associated with seizures, may cause HA when </a:t>
            </a:r>
            <a:r>
              <a:rPr lang="en-US" dirty="0" err="1" smtClean="0"/>
              <a:t>thrombosed</a:t>
            </a:r>
            <a:endParaRPr lang="en-US" dirty="0" smtClean="0"/>
          </a:p>
          <a:p>
            <a:r>
              <a:rPr lang="en-US" dirty="0" smtClean="0"/>
              <a:t>Hemorrhage has been reported but very rare</a:t>
            </a:r>
          </a:p>
          <a:p>
            <a:r>
              <a:rPr lang="en-US" dirty="0" smtClean="0"/>
              <a:t>Drain normal brain parenchyma.  Surgery does not improve symptoms, and can cause venous infarcts</a:t>
            </a:r>
          </a:p>
          <a:p>
            <a:r>
              <a:rPr lang="en-US" dirty="0" smtClean="0"/>
              <a:t>10-30% have an associated cavernous malformation</a:t>
            </a:r>
          </a:p>
          <a:p>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a:t>
            </a:r>
            <a:r>
              <a:rPr lang="en-US" dirty="0" err="1" smtClean="0"/>
              <a:t>angioma</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688366" y="1146227"/>
            <a:ext cx="3400588" cy="3562597"/>
          </a:xfrm>
          <a:prstGeom prst="rect">
            <a:avLst/>
          </a:prstGeom>
        </p:spPr>
      </p:pic>
      <p:pic>
        <p:nvPicPr>
          <p:cNvPr id="5" name="Picture 4"/>
          <p:cNvPicPr>
            <a:picLocks noChangeAspect="1"/>
          </p:cNvPicPr>
          <p:nvPr/>
        </p:nvPicPr>
        <p:blipFill>
          <a:blip r:embed="rId3"/>
          <a:stretch>
            <a:fillRect/>
          </a:stretch>
        </p:blipFill>
        <p:spPr>
          <a:xfrm>
            <a:off x="4336769" y="2369901"/>
            <a:ext cx="4057977" cy="4120221"/>
          </a:xfrm>
          <a:prstGeom prst="rect">
            <a:avLst/>
          </a:prstGeom>
        </p:spPr>
      </p:pic>
      <p:pic>
        <p:nvPicPr>
          <p:cNvPr id="6" name="Picture 5"/>
          <p:cNvPicPr>
            <a:picLocks noChangeAspect="1"/>
          </p:cNvPicPr>
          <p:nvPr/>
        </p:nvPicPr>
        <p:blipFill>
          <a:blip r:embed="rId4"/>
          <a:stretch>
            <a:fillRect/>
          </a:stretch>
        </p:blipFill>
        <p:spPr>
          <a:xfrm>
            <a:off x="6598084" y="764082"/>
            <a:ext cx="2316258" cy="2767535"/>
          </a:xfrm>
          <a:prstGeom prst="rect">
            <a:avLst/>
          </a:prstGeom>
        </p:spPr>
      </p:pic>
      <p:pic>
        <p:nvPicPr>
          <p:cNvPr id="7" name="Picture 6"/>
          <p:cNvPicPr>
            <a:picLocks noChangeAspect="1"/>
          </p:cNvPicPr>
          <p:nvPr/>
        </p:nvPicPr>
        <p:blipFill>
          <a:blip r:embed="rId5"/>
          <a:stretch>
            <a:fillRect/>
          </a:stretch>
        </p:blipFill>
        <p:spPr>
          <a:xfrm>
            <a:off x="1084192" y="3890962"/>
            <a:ext cx="2752085" cy="296703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Venous </a:t>
            </a:r>
            <a:r>
              <a:rPr lang="en-US" dirty="0" err="1" smtClean="0"/>
              <a:t>angioma</a:t>
            </a:r>
            <a:r>
              <a:rPr lang="en-US" dirty="0" smtClean="0"/>
              <a:t>--pathology</a:t>
            </a:r>
            <a:endParaRPr lang="en-US" dirty="0"/>
          </a:p>
        </p:txBody>
      </p:sp>
      <p:sp>
        <p:nvSpPr>
          <p:cNvPr id="3" name="Content Placeholder 2"/>
          <p:cNvSpPr>
            <a:spLocks noGrp="1"/>
          </p:cNvSpPr>
          <p:nvPr>
            <p:ph idx="1"/>
          </p:nvPr>
        </p:nvSpPr>
        <p:spPr/>
        <p:txBody>
          <a:bodyPr/>
          <a:lstStyle/>
          <a:p>
            <a:r>
              <a:rPr lang="en-US" dirty="0" smtClean="0"/>
              <a:t>Compensatory dilatation of venous channels secondary to </a:t>
            </a:r>
            <a:r>
              <a:rPr lang="en-US" dirty="0" err="1" smtClean="0"/>
              <a:t>hypoplasia</a:t>
            </a:r>
            <a:r>
              <a:rPr lang="en-US" dirty="0" smtClean="0"/>
              <a:t> of the regional venous circulation.</a:t>
            </a:r>
          </a:p>
          <a:p>
            <a:r>
              <a:rPr lang="en-US" dirty="0" smtClean="0"/>
              <a:t>Variably dilated venous structures separated by normal white matter. There is no microscopic evidence of recent or old bleeding.</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Venous </a:t>
            </a:r>
            <a:r>
              <a:rPr lang="en-US" sz="2800" dirty="0" err="1" smtClean="0"/>
              <a:t>angioma</a:t>
            </a:r>
            <a:endParaRPr lang="en-US" sz="2800"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514476" y="1417638"/>
            <a:ext cx="7919106" cy="5880415"/>
          </a:xfrm>
          <a:prstGeom prst="rect">
            <a:avLst/>
          </a:prstGeom>
        </p:spPr>
      </p:pic>
      <p:pic>
        <p:nvPicPr>
          <p:cNvPr id="6" name="Picture 5"/>
          <p:cNvPicPr>
            <a:picLocks noChangeAspect="1"/>
          </p:cNvPicPr>
          <p:nvPr/>
        </p:nvPicPr>
        <p:blipFill>
          <a:blip r:embed="rId3"/>
          <a:stretch>
            <a:fillRect/>
          </a:stretch>
        </p:blipFill>
        <p:spPr>
          <a:xfrm>
            <a:off x="3330019" y="1"/>
            <a:ext cx="5813981" cy="477078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malformation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Aka </a:t>
            </a:r>
            <a:r>
              <a:rPr lang="en-US" dirty="0" err="1" smtClean="0"/>
              <a:t>cavernoma</a:t>
            </a:r>
            <a:r>
              <a:rPr lang="en-US" dirty="0" smtClean="0"/>
              <a:t>, cavernous </a:t>
            </a:r>
            <a:r>
              <a:rPr lang="en-US" dirty="0" err="1" smtClean="0"/>
              <a:t>angioma</a:t>
            </a:r>
            <a:r>
              <a:rPr lang="en-US" dirty="0" smtClean="0"/>
              <a:t>, cavernous </a:t>
            </a:r>
            <a:r>
              <a:rPr lang="en-US" dirty="0" err="1" smtClean="0"/>
              <a:t>hemangioma</a:t>
            </a:r>
            <a:r>
              <a:rPr lang="en-US" dirty="0" smtClean="0"/>
              <a:t>, CCM</a:t>
            </a:r>
          </a:p>
          <a:p>
            <a:r>
              <a:rPr lang="en-US" dirty="0" smtClean="0"/>
              <a:t>Typically sporadic, but familial forms exist (5%), associated with chromosome 7 in some Mexican populations</a:t>
            </a:r>
          </a:p>
          <a:p>
            <a:r>
              <a:rPr lang="en-US" dirty="0" smtClean="0"/>
              <a:t>Many are asymptomatic.  Can present with seizures, HA, progressive neurologic deficit, hemorrhage</a:t>
            </a:r>
          </a:p>
          <a:p>
            <a:r>
              <a:rPr lang="en-US" dirty="0" smtClean="0"/>
              <a:t>0.5% per year rate of hemorrhage for sporadic cases, 1% for familial</a:t>
            </a:r>
          </a:p>
          <a:p>
            <a:r>
              <a:rPr lang="en-US" dirty="0" smtClean="0"/>
              <a:t>“Popcorn” appearance on GRE MRI sequence with </a:t>
            </a:r>
            <a:r>
              <a:rPr lang="en-US" dirty="0" err="1" smtClean="0"/>
              <a:t>hypointense</a:t>
            </a:r>
            <a:r>
              <a:rPr lang="en-US" dirty="0" smtClean="0"/>
              <a:t> </a:t>
            </a:r>
            <a:r>
              <a:rPr lang="en-US" dirty="0" err="1" smtClean="0"/>
              <a:t>hemosiderin</a:t>
            </a:r>
            <a:r>
              <a:rPr lang="en-US" dirty="0" smtClean="0"/>
              <a:t> rim, sometimes contrast enhancing on T1 sequence</a:t>
            </a:r>
          </a:p>
          <a:p>
            <a:r>
              <a:rPr lang="en-US" dirty="0" smtClean="0"/>
              <a:t>Appearance on CT, T1 MRI and T2 MRI depends on acuity of  hemorrhage</a:t>
            </a:r>
          </a:p>
          <a:p>
            <a:r>
              <a:rPr lang="en-US" dirty="0" smtClean="0"/>
              <a:t>Do not show up on angiogram</a:t>
            </a:r>
          </a:p>
          <a:p>
            <a:r>
              <a:rPr lang="en-US" dirty="0" err="1" smtClean="0"/>
              <a:t>Histologically</a:t>
            </a:r>
            <a:r>
              <a:rPr lang="en-US" dirty="0" smtClean="0"/>
              <a:t> cavernous malformations are composed of a "mulberry-like" cluster of dilated thin-walled capillaries, with surrounding </a:t>
            </a:r>
            <a:r>
              <a:rPr lang="en-US" dirty="0" err="1" smtClean="0"/>
              <a:t>hemosiderin</a:t>
            </a:r>
            <a:r>
              <a:rPr lang="en-US" dirty="0" smtClean="0"/>
              <a:t>, no feeding artery</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757868" y="144777"/>
            <a:ext cx="3456427" cy="3444578"/>
          </a:xfrm>
          <a:prstGeom prst="rect">
            <a:avLst/>
          </a:prstGeom>
        </p:spPr>
      </p:pic>
      <p:pic>
        <p:nvPicPr>
          <p:cNvPr id="5" name="Picture 4"/>
          <p:cNvPicPr>
            <a:picLocks noChangeAspect="1"/>
          </p:cNvPicPr>
          <p:nvPr/>
        </p:nvPicPr>
        <p:blipFill>
          <a:blip r:embed="rId3"/>
          <a:stretch>
            <a:fillRect/>
          </a:stretch>
        </p:blipFill>
        <p:spPr>
          <a:xfrm>
            <a:off x="0" y="0"/>
            <a:ext cx="2962148" cy="3697434"/>
          </a:xfrm>
          <a:prstGeom prst="rect">
            <a:avLst/>
          </a:prstGeom>
        </p:spPr>
      </p:pic>
      <p:pic>
        <p:nvPicPr>
          <p:cNvPr id="6" name="Picture 5"/>
          <p:cNvPicPr>
            <a:picLocks noChangeAspect="1"/>
          </p:cNvPicPr>
          <p:nvPr/>
        </p:nvPicPr>
        <p:blipFill>
          <a:blip r:embed="rId4"/>
          <a:stretch>
            <a:fillRect/>
          </a:stretch>
        </p:blipFill>
        <p:spPr>
          <a:xfrm>
            <a:off x="-90021" y="3589355"/>
            <a:ext cx="3213074" cy="3268645"/>
          </a:xfrm>
          <a:prstGeom prst="rect">
            <a:avLst/>
          </a:prstGeom>
        </p:spPr>
      </p:pic>
      <p:pic>
        <p:nvPicPr>
          <p:cNvPr id="7" name="Picture 6"/>
          <p:cNvPicPr>
            <a:picLocks noChangeAspect="1"/>
          </p:cNvPicPr>
          <p:nvPr/>
        </p:nvPicPr>
        <p:blipFill>
          <a:blip r:embed="rId5"/>
          <a:stretch>
            <a:fillRect/>
          </a:stretch>
        </p:blipFill>
        <p:spPr>
          <a:xfrm>
            <a:off x="6403124" y="3589355"/>
            <a:ext cx="2740876" cy="3268645"/>
          </a:xfrm>
          <a:prstGeom prst="rect">
            <a:avLst/>
          </a:prstGeom>
        </p:spPr>
      </p:pic>
      <p:pic>
        <p:nvPicPr>
          <p:cNvPr id="8" name="Picture 7"/>
          <p:cNvPicPr>
            <a:picLocks noChangeAspect="1"/>
          </p:cNvPicPr>
          <p:nvPr/>
        </p:nvPicPr>
        <p:blipFill>
          <a:blip r:embed="rId6"/>
          <a:stretch>
            <a:fillRect/>
          </a:stretch>
        </p:blipFill>
        <p:spPr>
          <a:xfrm>
            <a:off x="3087381" y="3589355"/>
            <a:ext cx="3364219" cy="3268645"/>
          </a:xfrm>
          <a:prstGeom prst="rect">
            <a:avLst/>
          </a:prstGeom>
        </p:spPr>
      </p:pic>
      <p:pic>
        <p:nvPicPr>
          <p:cNvPr id="9" name="Picture 8"/>
          <p:cNvPicPr>
            <a:picLocks noChangeAspect="1"/>
          </p:cNvPicPr>
          <p:nvPr/>
        </p:nvPicPr>
        <p:blipFill>
          <a:blip r:embed="rId7"/>
          <a:stretch>
            <a:fillRect/>
          </a:stretch>
        </p:blipFill>
        <p:spPr>
          <a:xfrm>
            <a:off x="2962148" y="144776"/>
            <a:ext cx="2795721" cy="35146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a:buNone/>
            </a:pPr>
            <a:r>
              <a:rPr lang="en-US" dirty="0" smtClean="0"/>
              <a:t>C. Hematoma </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minDsc48783++.jpg"/>
          <p:cNvPicPr>
            <a:picLocks noGrp="1" noChangeAspect="1"/>
          </p:cNvPicPr>
          <p:nvPr>
            <p:ph idx="1"/>
          </p:nvPr>
        </p:nvPicPr>
        <p:blipFill>
          <a:blip r:embed="rId2"/>
          <a:srcRect l="-18187" r="-18187"/>
          <a:stretch>
            <a:fillRect/>
          </a:stretch>
        </p:blipFill>
        <p:spPr>
          <a:xfrm>
            <a:off x="1607046" y="1417638"/>
            <a:ext cx="8558611" cy="5012573"/>
          </a:xfrm>
        </p:spPr>
      </p:pic>
      <p:pic>
        <p:nvPicPr>
          <p:cNvPr id="6" name="Picture 5"/>
          <p:cNvPicPr>
            <a:picLocks noChangeAspect="1"/>
          </p:cNvPicPr>
          <p:nvPr/>
        </p:nvPicPr>
        <p:blipFill>
          <a:blip r:embed="rId3"/>
          <a:stretch>
            <a:fillRect/>
          </a:stretch>
        </p:blipFill>
        <p:spPr>
          <a:xfrm>
            <a:off x="457200" y="4741084"/>
            <a:ext cx="2822555" cy="2116916"/>
          </a:xfrm>
          <a:prstGeom prst="rect">
            <a:avLst/>
          </a:prstGeom>
        </p:spPr>
      </p:pic>
      <p:pic>
        <p:nvPicPr>
          <p:cNvPr id="8" name="Picture 7"/>
          <p:cNvPicPr>
            <a:picLocks noChangeAspect="1"/>
          </p:cNvPicPr>
          <p:nvPr/>
        </p:nvPicPr>
        <p:blipFill>
          <a:blip r:embed="rId4"/>
          <a:stretch>
            <a:fillRect/>
          </a:stretch>
        </p:blipFill>
        <p:spPr>
          <a:xfrm>
            <a:off x="457200" y="952499"/>
            <a:ext cx="2822555" cy="2864063"/>
          </a:xfrm>
          <a:prstGeom prst="rect">
            <a:avLst/>
          </a:prstGeom>
        </p:spPr>
      </p:pic>
      <p:pic>
        <p:nvPicPr>
          <p:cNvPr id="9" name="Picture 8"/>
          <p:cNvPicPr>
            <a:picLocks noChangeAspect="1"/>
          </p:cNvPicPr>
          <p:nvPr/>
        </p:nvPicPr>
        <p:blipFill>
          <a:blip r:embed="rId5"/>
          <a:stretch>
            <a:fillRect/>
          </a:stretch>
        </p:blipFill>
        <p:spPr>
          <a:xfrm>
            <a:off x="4254500" y="0"/>
            <a:ext cx="4432300" cy="18288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Cavernous malformation</a:t>
            </a:r>
            <a:endParaRPr lang="en-US" dirty="0"/>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lstStyle/>
          <a:p>
            <a:r>
              <a:rPr lang="en-US" dirty="0" smtClean="0"/>
              <a:t>Classically described as a tightly packed array of </a:t>
            </a:r>
            <a:r>
              <a:rPr lang="en-US" dirty="0" err="1" smtClean="0"/>
              <a:t>ectatic</a:t>
            </a:r>
            <a:r>
              <a:rPr lang="en-US" dirty="0" smtClean="0"/>
              <a:t> vessels with variable hyalinization of the walls. Often surrounded by abundant old hemorrhage and reactive </a:t>
            </a:r>
            <a:r>
              <a:rPr lang="en-US" dirty="0" err="1" smtClean="0"/>
              <a:t>gliosis</a:t>
            </a:r>
            <a:r>
              <a:rPr lang="en-US" dirty="0" smtClean="0"/>
              <a:t>. </a:t>
            </a:r>
          </a:p>
          <a:p>
            <a:endParaRPr lang="en-US" dirty="0"/>
          </a:p>
        </p:txBody>
      </p:sp>
      <p:pic>
        <p:nvPicPr>
          <p:cNvPr id="4" name="Picture 3"/>
          <p:cNvPicPr>
            <a:picLocks noChangeAspect="1"/>
          </p:cNvPicPr>
          <p:nvPr/>
        </p:nvPicPr>
        <p:blipFill>
          <a:blip r:embed="rId2"/>
          <a:stretch>
            <a:fillRect/>
          </a:stretch>
        </p:blipFill>
        <p:spPr>
          <a:xfrm>
            <a:off x="0" y="1695449"/>
            <a:ext cx="5033750" cy="4237049"/>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Cavernous malformation</a:t>
            </a:r>
            <a:endParaRPr lang="en-US" dirty="0"/>
          </a:p>
        </p:txBody>
      </p:sp>
      <p:pic>
        <p:nvPicPr>
          <p:cNvPr id="8" name="Content Placeholder 7" descr="EVG artery.jpg"/>
          <p:cNvPicPr>
            <a:picLocks noGrp="1" noChangeAspect="1"/>
          </p:cNvPicPr>
          <p:nvPr>
            <p:ph sz="half" idx="1"/>
          </p:nvPr>
        </p:nvPicPr>
        <p:blipFill>
          <a:blip r:embed="rId2"/>
          <a:srcRect t="-26206" b="-26206"/>
          <a:stretch>
            <a:fillRect/>
          </a:stretch>
        </p:blipFill>
        <p:spPr>
          <a:xfrm>
            <a:off x="3994933" y="3077408"/>
            <a:ext cx="4038600" cy="4525963"/>
          </a:xfrm>
        </p:spPr>
      </p:pic>
      <p:sp>
        <p:nvSpPr>
          <p:cNvPr id="7" name="Content Placeholder 6"/>
          <p:cNvSpPr>
            <a:spLocks noGrp="1"/>
          </p:cNvSpPr>
          <p:nvPr>
            <p:ph sz="half" idx="2"/>
          </p:nvPr>
        </p:nvSpPr>
        <p:spPr/>
        <p:txBody>
          <a:bodyPr/>
          <a:lstStyle/>
          <a:p>
            <a:r>
              <a:rPr lang="en-US" dirty="0" smtClean="0"/>
              <a:t>Lack of arterial component as evidenced by this EVG stain helps to distinguish from AVM</a:t>
            </a:r>
            <a:endParaRPr lang="en-US" dirty="0"/>
          </a:p>
        </p:txBody>
      </p:sp>
      <p:pic>
        <p:nvPicPr>
          <p:cNvPr id="4" name="Picture 3"/>
          <p:cNvPicPr>
            <a:picLocks noChangeAspect="1"/>
          </p:cNvPicPr>
          <p:nvPr/>
        </p:nvPicPr>
        <p:blipFill>
          <a:blip r:embed="rId3"/>
          <a:stretch>
            <a:fillRect/>
          </a:stretch>
        </p:blipFill>
        <p:spPr>
          <a:xfrm>
            <a:off x="457200" y="1108414"/>
            <a:ext cx="3537733" cy="319067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Cavernous malformation</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r>
              <a:rPr lang="en-US" dirty="0" smtClean="0"/>
              <a:t>They usually lack intervening brain tissue between abnormal blood vessels, however, exceptions exist.</a:t>
            </a:r>
          </a:p>
          <a:p>
            <a:pPr>
              <a:buNone/>
            </a:pPr>
            <a:endParaRPr lang="en-US" dirty="0"/>
          </a:p>
        </p:txBody>
      </p:sp>
      <p:pic>
        <p:nvPicPr>
          <p:cNvPr id="4" name="Picture 3"/>
          <p:cNvPicPr>
            <a:picLocks noChangeAspect="1"/>
          </p:cNvPicPr>
          <p:nvPr/>
        </p:nvPicPr>
        <p:blipFill>
          <a:blip r:embed="rId2"/>
          <a:stretch>
            <a:fillRect/>
          </a:stretch>
        </p:blipFill>
        <p:spPr>
          <a:xfrm>
            <a:off x="0" y="1417638"/>
            <a:ext cx="5033750" cy="470852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Acute SAH is more difficult to diagnose on MRI than on CT because….</a:t>
            </a:r>
            <a:endParaRPr lang="en-US" dirty="0"/>
          </a:p>
        </p:txBody>
      </p:sp>
      <p:sp>
        <p:nvSpPr>
          <p:cNvPr id="5" name="Content Placeholder 4"/>
          <p:cNvSpPr>
            <a:spLocks noGrp="1"/>
          </p:cNvSpPr>
          <p:nvPr>
            <p:ph idx="1"/>
          </p:nvPr>
        </p:nvSpPr>
        <p:spPr/>
        <p:txBody>
          <a:bodyPr>
            <a:normAutofit fontScale="92500" lnSpcReduction="20000"/>
          </a:bodyPr>
          <a:lstStyle/>
          <a:p>
            <a:pPr marL="514350" indent="-514350">
              <a:buAutoNum type="alphaUcPeriod"/>
            </a:pPr>
            <a:r>
              <a:rPr lang="en-US" dirty="0" smtClean="0"/>
              <a:t>Extracellular </a:t>
            </a:r>
            <a:r>
              <a:rPr lang="en-US" dirty="0" err="1" smtClean="0"/>
              <a:t>methemoglobin</a:t>
            </a:r>
            <a:r>
              <a:rPr lang="en-US" dirty="0" smtClean="0"/>
              <a:t> is </a:t>
            </a:r>
            <a:r>
              <a:rPr lang="en-US" dirty="0" err="1" smtClean="0"/>
              <a:t>isointense</a:t>
            </a:r>
            <a:r>
              <a:rPr lang="en-US" dirty="0" smtClean="0"/>
              <a:t> on T1 and T2</a:t>
            </a:r>
          </a:p>
          <a:p>
            <a:pPr marL="514350" indent="-514350">
              <a:buAutoNum type="alphaUcPeriod"/>
            </a:pPr>
            <a:r>
              <a:rPr lang="en-US" dirty="0" err="1" smtClean="0"/>
              <a:t>Hemosiderin</a:t>
            </a:r>
            <a:r>
              <a:rPr lang="en-US" dirty="0" smtClean="0"/>
              <a:t> is </a:t>
            </a:r>
            <a:r>
              <a:rPr lang="en-US" dirty="0" err="1" smtClean="0"/>
              <a:t>isointense</a:t>
            </a:r>
            <a:r>
              <a:rPr lang="en-US" dirty="0" smtClean="0"/>
              <a:t> on T1 and T2</a:t>
            </a:r>
          </a:p>
          <a:p>
            <a:pPr marL="514350" indent="-514350">
              <a:buAutoNum type="alphaUcPeriod"/>
            </a:pPr>
            <a:r>
              <a:rPr lang="en-US" dirty="0" smtClean="0"/>
              <a:t>Most radiologists are not familiar with the appearance of acute SAH on MRI</a:t>
            </a:r>
          </a:p>
          <a:p>
            <a:pPr marL="514350" indent="-514350">
              <a:buAutoNum type="alphaUcPeriod"/>
            </a:pPr>
            <a:r>
              <a:rPr lang="en-US" dirty="0" smtClean="0"/>
              <a:t>The high oxygen tension in the SA space prevents conversion of </a:t>
            </a:r>
            <a:r>
              <a:rPr lang="en-US" dirty="0" err="1" smtClean="0"/>
              <a:t>oxyhemoglobin</a:t>
            </a:r>
            <a:r>
              <a:rPr lang="en-US" dirty="0" smtClean="0"/>
              <a:t> to </a:t>
            </a:r>
            <a:r>
              <a:rPr lang="en-US" dirty="0" err="1" smtClean="0"/>
              <a:t>deoxyhemoglobin</a:t>
            </a:r>
            <a:endParaRPr lang="en-US" dirty="0" smtClean="0"/>
          </a:p>
          <a:p>
            <a:pPr marL="514350" indent="-514350">
              <a:buAutoNum type="alphaUcPeriod"/>
            </a:pPr>
            <a:r>
              <a:rPr lang="en-US" dirty="0" smtClean="0"/>
              <a:t>The low oxygen tension in the SA space prevents the conversion of </a:t>
            </a:r>
            <a:r>
              <a:rPr lang="en-US" dirty="0" err="1" smtClean="0"/>
              <a:t>deoxyhemoglobin</a:t>
            </a:r>
            <a:r>
              <a:rPr lang="en-US" dirty="0" smtClean="0"/>
              <a:t> to </a:t>
            </a:r>
            <a:r>
              <a:rPr lang="en-US" dirty="0" err="1" smtClean="0"/>
              <a:t>oxyhemoglobin</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a:buNone/>
            </a:pPr>
            <a:r>
              <a:rPr lang="en-US" dirty="0" smtClean="0"/>
              <a:t>D. The high oxygen tension in the SA space prevents conversion of </a:t>
            </a:r>
            <a:r>
              <a:rPr lang="en-US" dirty="0" err="1" smtClean="0"/>
              <a:t>oxyhemoglobin</a:t>
            </a:r>
            <a:r>
              <a:rPr lang="en-US" dirty="0" smtClean="0"/>
              <a:t> to </a:t>
            </a:r>
            <a:r>
              <a:rPr lang="en-US" dirty="0" err="1" smtClean="0"/>
              <a:t>deoxyhemoglobin</a:t>
            </a:r>
            <a:endParaRPr lang="en-US" dirty="0" smtClean="0"/>
          </a:p>
          <a:p>
            <a:pPr>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hemorrhage on MRI</a:t>
            </a:r>
            <a:endParaRPr lang="en-US" dirty="0"/>
          </a:p>
        </p:txBody>
      </p:sp>
      <p:sp>
        <p:nvSpPr>
          <p:cNvPr id="3" name="Content Placeholder 2"/>
          <p:cNvSpPr>
            <a:spLocks noGrp="1"/>
          </p:cNvSpPr>
          <p:nvPr>
            <p:ph idx="1"/>
          </p:nvPr>
        </p:nvSpPr>
        <p:spPr/>
        <p:txBody>
          <a:bodyPr>
            <a:normAutofit/>
          </a:bodyPr>
          <a:lstStyle/>
          <a:p>
            <a:pPr>
              <a:buNone/>
            </a:pPr>
            <a:r>
              <a:rPr lang="en-US" sz="2800" dirty="0" err="1" smtClean="0"/>
              <a:t>Hyperacute</a:t>
            </a:r>
            <a:r>
              <a:rPr lang="en-US" sz="2800" dirty="0" smtClean="0"/>
              <a:t> stage (4-6 hours after hemorrhage)</a:t>
            </a:r>
          </a:p>
          <a:p>
            <a:pPr>
              <a:buNone/>
            </a:pPr>
            <a:endParaRPr lang="en-US" sz="2800" dirty="0" smtClean="0"/>
          </a:p>
          <a:p>
            <a:r>
              <a:rPr lang="en-US" sz="2800" dirty="0" smtClean="0"/>
              <a:t>	</a:t>
            </a:r>
            <a:r>
              <a:rPr lang="en-US" sz="2800" dirty="0" err="1" smtClean="0"/>
              <a:t>Hemostatic</a:t>
            </a:r>
            <a:r>
              <a:rPr lang="en-US" sz="2800" dirty="0" smtClean="0"/>
              <a:t> plug is formed and </a:t>
            </a:r>
            <a:r>
              <a:rPr lang="en-US" sz="2800" dirty="0" err="1" smtClean="0"/>
              <a:t>RBCs</a:t>
            </a:r>
            <a:r>
              <a:rPr lang="en-US" sz="2800" dirty="0" smtClean="0"/>
              <a:t> become </a:t>
            </a:r>
            <a:r>
              <a:rPr lang="en-US" sz="2800" dirty="0" err="1" smtClean="0"/>
              <a:t>spherocytes</a:t>
            </a:r>
            <a:r>
              <a:rPr lang="en-US" sz="2800" dirty="0" smtClean="0"/>
              <a:t>, </a:t>
            </a:r>
            <a:r>
              <a:rPr lang="en-US" sz="2800" dirty="0" err="1" smtClean="0"/>
              <a:t>oxyhemoglobin</a:t>
            </a:r>
            <a:r>
              <a:rPr lang="en-US" sz="2800" dirty="0" smtClean="0"/>
              <a:t> present</a:t>
            </a:r>
          </a:p>
          <a:p>
            <a:endParaRPr lang="en-US" sz="2800" dirty="0" smtClean="0"/>
          </a:p>
          <a:p>
            <a:r>
              <a:rPr lang="en-US" sz="2800" dirty="0" smtClean="0"/>
              <a:t>	T1—</a:t>
            </a:r>
            <a:r>
              <a:rPr lang="en-US" sz="2800" dirty="0" err="1" smtClean="0"/>
              <a:t>isointense</a:t>
            </a:r>
            <a:r>
              <a:rPr lang="en-US" sz="2800" dirty="0" smtClean="0"/>
              <a:t> to parenchyma with mild edema around clot</a:t>
            </a:r>
          </a:p>
          <a:p>
            <a:r>
              <a:rPr lang="en-US" sz="2800" dirty="0" smtClean="0"/>
              <a:t>	T2—</a:t>
            </a:r>
            <a:r>
              <a:rPr lang="en-US" sz="2800" dirty="0" err="1" smtClean="0"/>
              <a:t>hyperintense</a:t>
            </a:r>
            <a:r>
              <a:rPr lang="en-US" sz="2800" dirty="0" smtClean="0"/>
              <a:t> to parenchyma with mild edema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Hyperacute</a:t>
            </a:r>
            <a:r>
              <a:rPr lang="en-US" dirty="0" smtClean="0"/>
              <a:t> hemorrhage</a:t>
            </a:r>
            <a:endParaRPr lang="en-US" dirty="0"/>
          </a:p>
        </p:txBody>
      </p:sp>
      <p:pic>
        <p:nvPicPr>
          <p:cNvPr id="4" name="Content Placeholder 3" descr="Axial MR images show a hyperacute hematoma in the right external capsule and insular cortex in a known hypertensive patient.jpg"/>
          <p:cNvPicPr>
            <a:picLocks noGrp="1" noChangeAspect="1"/>
          </p:cNvPicPr>
          <p:nvPr>
            <p:ph idx="1"/>
          </p:nvPr>
        </p:nvPicPr>
        <p:blipFill>
          <a:blip r:embed="rId2"/>
          <a:srcRect l="-5896" r="-5896"/>
          <a:stretch>
            <a:fillRect/>
          </a:stretch>
        </p:blip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Evolution of Hemorrhage on MRI</a:t>
            </a:r>
            <a:endParaRPr lang="en-US" dirty="0"/>
          </a:p>
        </p:txBody>
      </p:sp>
      <p:sp>
        <p:nvSpPr>
          <p:cNvPr id="3" name="Content Placeholder 2"/>
          <p:cNvSpPr>
            <a:spLocks noGrp="1"/>
          </p:cNvSpPr>
          <p:nvPr>
            <p:ph idx="1"/>
          </p:nvPr>
        </p:nvSpPr>
        <p:spPr/>
        <p:txBody>
          <a:bodyPr>
            <a:normAutofit/>
          </a:bodyPr>
          <a:lstStyle/>
          <a:p>
            <a:pPr>
              <a:buNone/>
            </a:pPr>
            <a:r>
              <a:rPr lang="en-US" dirty="0" smtClean="0"/>
              <a:t>Acute stage (7-72 hours)</a:t>
            </a:r>
          </a:p>
          <a:p>
            <a:pPr>
              <a:buNone/>
            </a:pPr>
            <a:endParaRPr lang="en-US" dirty="0" smtClean="0"/>
          </a:p>
          <a:p>
            <a:pPr>
              <a:buNone/>
            </a:pPr>
            <a:r>
              <a:rPr lang="en-US" dirty="0" smtClean="0"/>
              <a:t>	Clot retraction, </a:t>
            </a:r>
            <a:r>
              <a:rPr lang="en-US" dirty="0" err="1" smtClean="0"/>
              <a:t>RBCs</a:t>
            </a:r>
            <a:r>
              <a:rPr lang="en-US" dirty="0" smtClean="0"/>
              <a:t> degenerate into </a:t>
            </a:r>
            <a:r>
              <a:rPr lang="en-US" dirty="0" err="1" smtClean="0"/>
              <a:t>echinocytes</a:t>
            </a:r>
            <a:r>
              <a:rPr lang="en-US" dirty="0" smtClean="0"/>
              <a:t>, </a:t>
            </a:r>
            <a:r>
              <a:rPr lang="en-US" dirty="0" err="1" smtClean="0"/>
              <a:t>oxyhemoglobin</a:t>
            </a:r>
            <a:r>
              <a:rPr lang="en-US" dirty="0" smtClean="0"/>
              <a:t> converts to </a:t>
            </a:r>
            <a:r>
              <a:rPr lang="en-US" dirty="0" err="1" smtClean="0"/>
              <a:t>deoxyhemoglobin</a:t>
            </a:r>
            <a:r>
              <a:rPr lang="en-US" dirty="0" smtClean="0"/>
              <a:t>, significant edema </a:t>
            </a:r>
          </a:p>
          <a:p>
            <a:pPr>
              <a:buNone/>
            </a:pPr>
            <a:endParaRPr lang="en-US" dirty="0" smtClean="0"/>
          </a:p>
          <a:p>
            <a:pPr>
              <a:buNone/>
            </a:pPr>
            <a:r>
              <a:rPr lang="en-US" dirty="0" smtClean="0"/>
              <a:t>T1—</a:t>
            </a:r>
            <a:r>
              <a:rPr lang="en-US" dirty="0" err="1" smtClean="0"/>
              <a:t>isointense</a:t>
            </a:r>
            <a:r>
              <a:rPr lang="en-US" dirty="0" smtClean="0"/>
              <a:t> </a:t>
            </a:r>
          </a:p>
          <a:p>
            <a:pPr>
              <a:buNone/>
            </a:pPr>
            <a:r>
              <a:rPr lang="en-US" dirty="0" smtClean="0"/>
              <a:t>T2—</a:t>
            </a:r>
            <a:r>
              <a:rPr lang="en-US" dirty="0" err="1" smtClean="0"/>
              <a:t>hypointense</a:t>
            </a:r>
            <a:r>
              <a:rPr lang="en-US" dirty="0" smtClean="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hemorrhage</a:t>
            </a:r>
            <a:endParaRPr lang="en-US" dirty="0"/>
          </a:p>
        </p:txBody>
      </p:sp>
      <p:pic>
        <p:nvPicPr>
          <p:cNvPr id="4" name="Content Placeholder 3" descr="Unknown.jpeg"/>
          <p:cNvPicPr>
            <a:picLocks noGrp="1" noChangeAspect="1"/>
          </p:cNvPicPr>
          <p:nvPr>
            <p:ph idx="1"/>
          </p:nvPr>
        </p:nvPicPr>
        <p:blipFill>
          <a:blip r:embed="rId2"/>
          <a:srcRect l="-6822" r="-6822"/>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Complications of cerebral angiography: a prospective analysis of 2,924 consecutive procedures.</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1800" dirty="0" smtClean="0">
                <a:hlinkClick r:id="rId2" action="ppaction://hlinkfile"/>
              </a:rPr>
              <a:t>Dawkins AA</a:t>
            </a:r>
            <a:r>
              <a:rPr lang="en-US" sz="1800" dirty="0" smtClean="0"/>
              <a:t>, </a:t>
            </a:r>
            <a:r>
              <a:rPr lang="en-US" sz="1800" dirty="0" smtClean="0">
                <a:hlinkClick r:id="rId3" action="ppaction://hlinkfile"/>
              </a:rPr>
              <a:t>Evans AL</a:t>
            </a:r>
            <a:r>
              <a:rPr lang="en-US" sz="1800" dirty="0" smtClean="0"/>
              <a:t>, </a:t>
            </a:r>
            <a:r>
              <a:rPr lang="en-US" sz="1800" dirty="0" err="1" smtClean="0">
                <a:hlinkClick r:id="rId4" action="ppaction://hlinkfile"/>
              </a:rPr>
              <a:t>Wattam</a:t>
            </a:r>
            <a:r>
              <a:rPr lang="en-US" sz="1800" dirty="0" smtClean="0">
                <a:hlinkClick r:id="rId4" action="ppaction://hlinkfile"/>
              </a:rPr>
              <a:t> J</a:t>
            </a:r>
            <a:r>
              <a:rPr lang="en-US" sz="1800" dirty="0" smtClean="0"/>
              <a:t>, </a:t>
            </a:r>
            <a:r>
              <a:rPr lang="en-US" sz="1800" dirty="0" err="1" smtClean="0">
                <a:hlinkClick r:id="rId5" action="ppaction://hlinkfile"/>
              </a:rPr>
              <a:t>Romanowski</a:t>
            </a:r>
            <a:r>
              <a:rPr lang="en-US" sz="1800" dirty="0" smtClean="0">
                <a:hlinkClick r:id="rId5" action="ppaction://hlinkfile"/>
              </a:rPr>
              <a:t> CA</a:t>
            </a:r>
            <a:r>
              <a:rPr lang="en-US" sz="1800" dirty="0" smtClean="0"/>
              <a:t>, </a:t>
            </a:r>
            <a:r>
              <a:rPr lang="en-US" sz="1800" dirty="0" smtClean="0">
                <a:hlinkClick r:id="rId6" action="ppaction://hlinkfile"/>
              </a:rPr>
              <a:t>Connolly DJ</a:t>
            </a:r>
            <a:r>
              <a:rPr lang="en-US" sz="1800" dirty="0" smtClean="0"/>
              <a:t>, </a:t>
            </a:r>
            <a:r>
              <a:rPr lang="en-US" sz="1800" dirty="0" smtClean="0">
                <a:hlinkClick r:id="rId7" action="ppaction://hlinkfile"/>
              </a:rPr>
              <a:t>Hodgson TJ</a:t>
            </a:r>
            <a:r>
              <a:rPr lang="en-US" sz="1800" dirty="0" smtClean="0"/>
              <a:t>, </a:t>
            </a:r>
            <a:r>
              <a:rPr lang="en-US" sz="1800" dirty="0" smtClean="0">
                <a:hlinkClick r:id="rId8" action="ppaction://hlinkfile"/>
              </a:rPr>
              <a:t>Coley SC</a:t>
            </a:r>
            <a:r>
              <a:rPr lang="en-US" sz="1800" dirty="0" smtClean="0"/>
              <a:t>.</a:t>
            </a:r>
          </a:p>
          <a:p>
            <a:r>
              <a:rPr lang="en-US" sz="1800" dirty="0" err="1" smtClean="0"/>
              <a:t>Neuroradiology</a:t>
            </a:r>
            <a:r>
              <a:rPr lang="en-US" sz="1800" dirty="0" smtClean="0"/>
              <a:t> 2007</a:t>
            </a:r>
          </a:p>
          <a:p>
            <a:r>
              <a:rPr lang="en-US" sz="1800" dirty="0" smtClean="0"/>
              <a:t>Hematoma 0.4%</a:t>
            </a:r>
          </a:p>
          <a:p>
            <a:r>
              <a:rPr lang="en-US" sz="1800" dirty="0" smtClean="0"/>
              <a:t>Arterial dissection 0.44%</a:t>
            </a:r>
          </a:p>
          <a:p>
            <a:r>
              <a:rPr lang="en-US" sz="1800" dirty="0" smtClean="0"/>
              <a:t>Allergic reaction  1/2924</a:t>
            </a:r>
          </a:p>
          <a:p>
            <a:r>
              <a:rPr lang="en-US" sz="1800" dirty="0" smtClean="0"/>
              <a:t>Neurologic complications 0.34% (none permanent)</a:t>
            </a:r>
            <a:endParaRPr lang="en-US" sz="1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Hemorrhage on MRI</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Early </a:t>
            </a:r>
            <a:r>
              <a:rPr lang="en-US" dirty="0" err="1" smtClean="0"/>
              <a:t>subacute</a:t>
            </a:r>
            <a:r>
              <a:rPr lang="en-US" dirty="0" smtClean="0"/>
              <a:t> phase (4-7 days)</a:t>
            </a:r>
          </a:p>
          <a:p>
            <a:pPr>
              <a:buNone/>
            </a:pPr>
            <a:endParaRPr lang="en-US" dirty="0" smtClean="0"/>
          </a:p>
          <a:p>
            <a:pPr>
              <a:buNone/>
            </a:pPr>
            <a:r>
              <a:rPr lang="en-US" dirty="0" smtClean="0"/>
              <a:t>	</a:t>
            </a:r>
            <a:r>
              <a:rPr lang="en-US" dirty="0" err="1" smtClean="0"/>
              <a:t>RBCs</a:t>
            </a:r>
            <a:r>
              <a:rPr lang="en-US" dirty="0" smtClean="0"/>
              <a:t> lose </a:t>
            </a:r>
            <a:r>
              <a:rPr lang="en-US" dirty="0" err="1" smtClean="0"/>
              <a:t>spicules</a:t>
            </a:r>
            <a:r>
              <a:rPr lang="en-US" dirty="0" smtClean="0"/>
              <a:t> and degenerate into tiny </a:t>
            </a:r>
            <a:r>
              <a:rPr lang="en-US" dirty="0" err="1" smtClean="0"/>
              <a:t>spherocytes</a:t>
            </a:r>
            <a:r>
              <a:rPr lang="en-US" dirty="0" smtClean="0"/>
              <a:t>, intracellular </a:t>
            </a:r>
            <a:r>
              <a:rPr lang="en-US" dirty="0" err="1" smtClean="0"/>
              <a:t>deoxyhemoglobin</a:t>
            </a:r>
            <a:r>
              <a:rPr lang="en-US" dirty="0" smtClean="0"/>
              <a:t> converts to </a:t>
            </a:r>
            <a:r>
              <a:rPr lang="en-US" dirty="0" err="1" smtClean="0"/>
              <a:t>methemoglobin</a:t>
            </a:r>
            <a:r>
              <a:rPr lang="en-US" dirty="0" smtClean="0"/>
              <a:t> (from periphery of clot to core), significant edema</a:t>
            </a:r>
          </a:p>
          <a:p>
            <a:pPr>
              <a:buNone/>
            </a:pPr>
            <a:endParaRPr lang="en-US" dirty="0" smtClean="0"/>
          </a:p>
          <a:p>
            <a:pPr>
              <a:buNone/>
            </a:pPr>
            <a:r>
              <a:rPr lang="en-US" dirty="0" smtClean="0"/>
              <a:t>T1—</a:t>
            </a:r>
            <a:r>
              <a:rPr lang="en-US" dirty="0" err="1" smtClean="0"/>
              <a:t>isointense</a:t>
            </a:r>
            <a:r>
              <a:rPr lang="en-US" dirty="0" smtClean="0"/>
              <a:t> with </a:t>
            </a:r>
            <a:r>
              <a:rPr lang="en-US" dirty="0" err="1" smtClean="0"/>
              <a:t>hyperintense</a:t>
            </a:r>
            <a:r>
              <a:rPr lang="en-US" dirty="0" smtClean="0"/>
              <a:t> ring</a:t>
            </a:r>
          </a:p>
          <a:p>
            <a:pPr>
              <a:buNone/>
            </a:pPr>
            <a:r>
              <a:rPr lang="en-US" dirty="0" smtClean="0"/>
              <a:t>T2—</a:t>
            </a:r>
            <a:r>
              <a:rPr lang="en-US" dirty="0" err="1" smtClean="0"/>
              <a:t>hypointense</a:t>
            </a:r>
            <a:endParaRPr lang="en-US" dirty="0" smtClean="0"/>
          </a:p>
          <a:p>
            <a:pPr>
              <a:buNone/>
            </a:pPr>
            <a:endParaRPr lang="en-US" dirty="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
            </a:r>
            <a:r>
              <a:rPr lang="en-US" dirty="0" err="1" smtClean="0"/>
              <a:t>subacute</a:t>
            </a:r>
            <a:r>
              <a:rPr lang="en-US" dirty="0" smtClean="0"/>
              <a:t> </a:t>
            </a:r>
            <a:r>
              <a:rPr lang="en-US" dirty="0" err="1" smtClean="0"/>
              <a:t>hemorrage</a:t>
            </a:r>
            <a:endParaRPr lang="en-US" dirty="0"/>
          </a:p>
        </p:txBody>
      </p:sp>
      <p:pic>
        <p:nvPicPr>
          <p:cNvPr id="4" name="Content Placeholder 3" descr="F2.small.gif"/>
          <p:cNvPicPr>
            <a:picLocks noGrp="1" noChangeAspect="1"/>
          </p:cNvPicPr>
          <p:nvPr>
            <p:ph idx="1"/>
          </p:nvPr>
        </p:nvPicPr>
        <p:blipFill>
          <a:blip r:embed="rId2"/>
          <a:srcRect l="-53903" r="-53903"/>
          <a:stretch>
            <a:fillRect/>
          </a:stretch>
        </p:blipFill>
        <p:spPr>
          <a:xfrm>
            <a:off x="-1590842" y="1698237"/>
            <a:ext cx="11996698" cy="7949816"/>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Hemorrhage on MRI</a:t>
            </a:r>
            <a:endParaRPr lang="en-US" dirty="0"/>
          </a:p>
        </p:txBody>
      </p:sp>
      <p:sp>
        <p:nvSpPr>
          <p:cNvPr id="3" name="Content Placeholder 2"/>
          <p:cNvSpPr>
            <a:spLocks noGrp="1"/>
          </p:cNvSpPr>
          <p:nvPr>
            <p:ph idx="1"/>
          </p:nvPr>
        </p:nvSpPr>
        <p:spPr/>
        <p:txBody>
          <a:bodyPr/>
          <a:lstStyle/>
          <a:p>
            <a:pPr>
              <a:buNone/>
            </a:pPr>
            <a:r>
              <a:rPr lang="en-US" dirty="0" smtClean="0"/>
              <a:t>Late </a:t>
            </a:r>
            <a:r>
              <a:rPr lang="en-US" dirty="0" err="1" smtClean="0"/>
              <a:t>subacute</a:t>
            </a:r>
            <a:r>
              <a:rPr lang="en-US" dirty="0" smtClean="0"/>
              <a:t> phase (1-4 weeks)</a:t>
            </a:r>
          </a:p>
          <a:p>
            <a:pPr>
              <a:buNone/>
            </a:pPr>
            <a:r>
              <a:rPr lang="en-US" dirty="0" smtClean="0"/>
              <a:t>	RBC </a:t>
            </a:r>
            <a:r>
              <a:rPr lang="en-US" dirty="0" err="1" smtClean="0"/>
              <a:t>lysis</a:t>
            </a:r>
            <a:r>
              <a:rPr lang="en-US" dirty="0" smtClean="0"/>
              <a:t> occurs, extracellular </a:t>
            </a:r>
            <a:r>
              <a:rPr lang="en-US" smtClean="0"/>
              <a:t>methemoglobin, </a:t>
            </a:r>
            <a:r>
              <a:rPr lang="en-US" dirty="0" smtClean="0"/>
              <a:t>edema diminishes </a:t>
            </a:r>
            <a:r>
              <a:rPr lang="en-US" dirty="0" err="1" smtClean="0"/>
              <a:t>neovascular</a:t>
            </a:r>
            <a:r>
              <a:rPr lang="en-US" dirty="0" smtClean="0"/>
              <a:t> proliferation occurs and reactive inflammatory changes occur around hematoma, no BBB around clot</a:t>
            </a:r>
          </a:p>
          <a:p>
            <a:pPr>
              <a:buNone/>
            </a:pPr>
            <a:r>
              <a:rPr lang="en-US" dirty="0" smtClean="0"/>
              <a:t>T1—</a:t>
            </a:r>
            <a:r>
              <a:rPr lang="en-US" dirty="0" err="1" smtClean="0"/>
              <a:t>hyperintense</a:t>
            </a:r>
            <a:endParaRPr lang="en-US" dirty="0" smtClean="0"/>
          </a:p>
          <a:p>
            <a:pPr>
              <a:buNone/>
            </a:pPr>
            <a:r>
              <a:rPr lang="en-US" dirty="0" smtClean="0"/>
              <a:t>T2—</a:t>
            </a:r>
            <a:r>
              <a:rPr lang="en-US" dirty="0" err="1" smtClean="0"/>
              <a:t>hyperintense</a:t>
            </a:r>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a:t>
            </a:r>
            <a:r>
              <a:rPr lang="en-US" dirty="0" err="1" smtClean="0"/>
              <a:t>subacute</a:t>
            </a:r>
            <a:r>
              <a:rPr lang="en-US" dirty="0" smtClean="0"/>
              <a:t> hemorrhage</a:t>
            </a:r>
            <a:endParaRPr lang="en-US" dirty="0"/>
          </a:p>
        </p:txBody>
      </p:sp>
      <p:pic>
        <p:nvPicPr>
          <p:cNvPr id="4" name="Content Placeholder 3" descr="Unknown-1.jpeg"/>
          <p:cNvPicPr>
            <a:picLocks noGrp="1" noChangeAspect="1"/>
          </p:cNvPicPr>
          <p:nvPr>
            <p:ph idx="1"/>
          </p:nvPr>
        </p:nvPicPr>
        <p:blipFill>
          <a:blip r:embed="rId2"/>
          <a:srcRect l="-4738" r="-4738"/>
          <a:stretch>
            <a:fillRect/>
          </a:stretch>
        </p:blip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hemorrhage on MRI</a:t>
            </a:r>
            <a:endParaRPr lang="en-US" dirty="0"/>
          </a:p>
        </p:txBody>
      </p:sp>
      <p:sp>
        <p:nvSpPr>
          <p:cNvPr id="3" name="Content Placeholder 2"/>
          <p:cNvSpPr>
            <a:spLocks noGrp="1"/>
          </p:cNvSpPr>
          <p:nvPr>
            <p:ph idx="1"/>
          </p:nvPr>
        </p:nvSpPr>
        <p:spPr/>
        <p:txBody>
          <a:bodyPr/>
          <a:lstStyle/>
          <a:p>
            <a:pPr>
              <a:buNone/>
            </a:pPr>
            <a:r>
              <a:rPr lang="en-US" dirty="0" smtClean="0"/>
              <a:t>Early chronic stage (weeks to months)</a:t>
            </a:r>
          </a:p>
          <a:p>
            <a:pPr>
              <a:buNone/>
            </a:pPr>
            <a:r>
              <a:rPr lang="en-US" dirty="0" smtClean="0"/>
              <a:t>	Cavity shrinks, inflammatory changes diminish, edema resolves, clot wall contains macrophages loaded with </a:t>
            </a:r>
            <a:r>
              <a:rPr lang="en-US" dirty="0" err="1" smtClean="0"/>
              <a:t>ferritin</a:t>
            </a:r>
            <a:r>
              <a:rPr lang="en-US" dirty="0" smtClean="0"/>
              <a:t> and </a:t>
            </a:r>
            <a:r>
              <a:rPr lang="en-US" dirty="0" err="1" smtClean="0"/>
              <a:t>hemosiderin</a:t>
            </a:r>
            <a:endParaRPr lang="en-US" dirty="0" smtClean="0"/>
          </a:p>
          <a:p>
            <a:pPr>
              <a:buNone/>
            </a:pPr>
            <a:r>
              <a:rPr lang="en-US" dirty="0" smtClean="0"/>
              <a:t>T1-hyperintense with </a:t>
            </a:r>
            <a:r>
              <a:rPr lang="en-US" dirty="0" err="1" smtClean="0"/>
              <a:t>iso</a:t>
            </a:r>
            <a:r>
              <a:rPr lang="en-US" dirty="0" smtClean="0"/>
              <a:t> to </a:t>
            </a:r>
            <a:r>
              <a:rPr lang="en-US" dirty="0" err="1" smtClean="0"/>
              <a:t>hypointense</a:t>
            </a:r>
            <a:r>
              <a:rPr lang="en-US" dirty="0" smtClean="0"/>
              <a:t> ring</a:t>
            </a:r>
          </a:p>
          <a:p>
            <a:pPr>
              <a:buNone/>
            </a:pPr>
            <a:r>
              <a:rPr lang="en-US" dirty="0" smtClean="0"/>
              <a:t>T2-hyperintense with </a:t>
            </a:r>
            <a:r>
              <a:rPr lang="en-US" dirty="0" err="1" smtClean="0"/>
              <a:t>hypointense</a:t>
            </a:r>
            <a:r>
              <a:rPr lang="en-US" dirty="0" smtClean="0"/>
              <a:t> ring</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chronic hemorrhage</a:t>
            </a:r>
            <a:endParaRPr lang="en-US" dirty="0"/>
          </a:p>
        </p:txBody>
      </p:sp>
      <p:pic>
        <p:nvPicPr>
          <p:cNvPr id="4" name="Content Placeholder 3" descr="Hemorrhage-Mar-2013.jpg"/>
          <p:cNvPicPr>
            <a:picLocks noGrp="1" noChangeAspect="1"/>
          </p:cNvPicPr>
          <p:nvPr>
            <p:ph idx="1"/>
          </p:nvPr>
        </p:nvPicPr>
        <p:blipFill>
          <a:blip r:embed="rId2"/>
          <a:srcRect l="-24977" r="-24977"/>
          <a:stretch>
            <a:fillRect/>
          </a:stretch>
        </p:blip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hemorrhage on MRI</a:t>
            </a:r>
            <a:endParaRPr lang="en-US" dirty="0"/>
          </a:p>
        </p:txBody>
      </p:sp>
      <p:sp>
        <p:nvSpPr>
          <p:cNvPr id="3" name="Content Placeholder 2"/>
          <p:cNvSpPr>
            <a:spLocks noGrp="1"/>
          </p:cNvSpPr>
          <p:nvPr>
            <p:ph idx="1"/>
          </p:nvPr>
        </p:nvSpPr>
        <p:spPr/>
        <p:txBody>
          <a:bodyPr/>
          <a:lstStyle/>
          <a:p>
            <a:pPr>
              <a:buNone/>
            </a:pPr>
            <a:r>
              <a:rPr lang="en-US" dirty="0" smtClean="0"/>
              <a:t>Late chronic stage (months to years)</a:t>
            </a:r>
          </a:p>
          <a:p>
            <a:pPr>
              <a:buNone/>
            </a:pPr>
            <a:r>
              <a:rPr lang="en-US" dirty="0" smtClean="0"/>
              <a:t>	</a:t>
            </a:r>
          </a:p>
          <a:p>
            <a:pPr>
              <a:buNone/>
            </a:pPr>
            <a:r>
              <a:rPr lang="en-US" dirty="0" smtClean="0"/>
              <a:t>	Fibrotic scar containing macrophages with iron storage products</a:t>
            </a:r>
          </a:p>
          <a:p>
            <a:pPr>
              <a:buNone/>
            </a:pPr>
            <a:endParaRPr lang="en-US" dirty="0" smtClean="0"/>
          </a:p>
          <a:p>
            <a:pPr>
              <a:buNone/>
            </a:pPr>
            <a:r>
              <a:rPr lang="en-US" dirty="0" smtClean="0"/>
              <a:t>T1—</a:t>
            </a:r>
            <a:r>
              <a:rPr lang="en-US" dirty="0" err="1" smtClean="0"/>
              <a:t>hypointense</a:t>
            </a:r>
            <a:endParaRPr lang="en-US" dirty="0" smtClean="0"/>
          </a:p>
          <a:p>
            <a:pPr>
              <a:buNone/>
            </a:pPr>
            <a:r>
              <a:rPr lang="en-US" dirty="0" smtClean="0"/>
              <a:t>T2—</a:t>
            </a:r>
            <a:r>
              <a:rPr lang="en-US" dirty="0" err="1" smtClean="0"/>
              <a:t>hypointense</a:t>
            </a:r>
            <a:r>
              <a:rPr lang="en-US" dirty="0" smtClean="0"/>
              <a:t> </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chronic hemorrhage</a:t>
            </a:r>
            <a:endParaRPr lang="en-US" dirty="0"/>
          </a:p>
        </p:txBody>
      </p:sp>
      <p:pic>
        <p:nvPicPr>
          <p:cNvPr id="4" name="Content Placeholder 3" descr="1-s2.0-S2090506811000376-gr8.jpg"/>
          <p:cNvPicPr>
            <a:picLocks noGrp="1" noChangeAspect="1"/>
          </p:cNvPicPr>
          <p:nvPr>
            <p:ph idx="1"/>
          </p:nvPr>
        </p:nvPicPr>
        <p:blipFill>
          <a:blip r:embed="rId2"/>
          <a:srcRect l="-52092" r="-52092"/>
          <a:stretch>
            <a:fillRect/>
          </a:stretch>
        </p:blipFill>
        <p:spPr>
          <a:xfrm>
            <a:off x="-1243262" y="1203158"/>
            <a:ext cx="11202736" cy="5962316"/>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Hemorrhage on MRI</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400" dirty="0" smtClean="0"/>
              <a:t>Stage                 Iron product                                 T1                          T2</a:t>
            </a:r>
          </a:p>
          <a:p>
            <a:pPr>
              <a:buNone/>
            </a:pPr>
            <a:r>
              <a:rPr lang="en-US" sz="1730" dirty="0" err="1" smtClean="0"/>
              <a:t>Hyperacute</a:t>
            </a:r>
            <a:r>
              <a:rPr lang="en-US" sz="1730" dirty="0" smtClean="0"/>
              <a:t>  		</a:t>
            </a:r>
            <a:r>
              <a:rPr lang="en-US" sz="1730" dirty="0" err="1" smtClean="0"/>
              <a:t>oxyhemoglobin</a:t>
            </a:r>
            <a:r>
              <a:rPr lang="en-US" sz="1730" dirty="0" smtClean="0"/>
              <a:t>					</a:t>
            </a:r>
            <a:r>
              <a:rPr lang="en-US" sz="1730" dirty="0" err="1" smtClean="0"/>
              <a:t>isointense</a:t>
            </a:r>
            <a:r>
              <a:rPr lang="en-US" sz="1730" dirty="0" smtClean="0"/>
              <a:t>			</a:t>
            </a:r>
            <a:r>
              <a:rPr lang="en-US" sz="1730" dirty="0" err="1" smtClean="0"/>
              <a:t>hyperintense</a:t>
            </a:r>
            <a:endParaRPr lang="en-US" sz="1730" dirty="0" smtClean="0"/>
          </a:p>
          <a:p>
            <a:pPr>
              <a:buNone/>
            </a:pPr>
            <a:r>
              <a:rPr lang="en-US" sz="1730" dirty="0" smtClean="0"/>
              <a:t>(4-6 hrs)</a:t>
            </a:r>
          </a:p>
          <a:p>
            <a:pPr>
              <a:buNone/>
            </a:pPr>
            <a:endParaRPr lang="en-US" sz="1730" dirty="0" smtClean="0"/>
          </a:p>
          <a:p>
            <a:pPr>
              <a:buNone/>
            </a:pPr>
            <a:r>
              <a:rPr lang="en-US" sz="1730" dirty="0" smtClean="0"/>
              <a:t>Acute			</a:t>
            </a:r>
            <a:r>
              <a:rPr lang="en-US" sz="1730" dirty="0" err="1" smtClean="0"/>
              <a:t>deoxyhemoglobin</a:t>
            </a:r>
            <a:r>
              <a:rPr lang="en-US" sz="1730" dirty="0" smtClean="0"/>
              <a:t>				</a:t>
            </a:r>
            <a:r>
              <a:rPr lang="en-US" sz="1730" dirty="0" err="1" smtClean="0"/>
              <a:t>isointense</a:t>
            </a:r>
            <a:r>
              <a:rPr lang="en-US" sz="1730" dirty="0" smtClean="0"/>
              <a:t>			</a:t>
            </a:r>
            <a:r>
              <a:rPr lang="en-US" sz="1730" dirty="0" err="1" smtClean="0"/>
              <a:t>hypointense</a:t>
            </a:r>
            <a:r>
              <a:rPr lang="en-US" sz="1730" dirty="0" smtClean="0"/>
              <a:t> </a:t>
            </a:r>
          </a:p>
          <a:p>
            <a:pPr>
              <a:buNone/>
            </a:pPr>
            <a:r>
              <a:rPr lang="en-US" sz="1730" dirty="0" smtClean="0"/>
              <a:t>(7-72 hrs)</a:t>
            </a:r>
          </a:p>
          <a:p>
            <a:pPr>
              <a:buNone/>
            </a:pPr>
            <a:endParaRPr lang="en-US" sz="1730" dirty="0" smtClean="0"/>
          </a:p>
          <a:p>
            <a:pPr>
              <a:buNone/>
            </a:pPr>
            <a:r>
              <a:rPr lang="en-US" sz="1730" dirty="0" smtClean="0"/>
              <a:t>Early </a:t>
            </a:r>
            <a:r>
              <a:rPr lang="en-US" sz="1730" dirty="0" err="1" smtClean="0"/>
              <a:t>subacute</a:t>
            </a:r>
            <a:r>
              <a:rPr lang="en-US" sz="1730" dirty="0" smtClean="0"/>
              <a:t>      intracellular </a:t>
            </a:r>
            <a:r>
              <a:rPr lang="en-US" sz="1730" dirty="0" err="1" smtClean="0"/>
              <a:t>methemoglobin</a:t>
            </a:r>
            <a:r>
              <a:rPr lang="en-US" sz="1730" dirty="0" smtClean="0"/>
              <a:t>          </a:t>
            </a:r>
            <a:r>
              <a:rPr lang="en-US" sz="1730" dirty="0" err="1" smtClean="0"/>
              <a:t>isointense</a:t>
            </a:r>
            <a:r>
              <a:rPr lang="en-US" sz="1730" dirty="0" smtClean="0"/>
              <a:t> with hyper ring	</a:t>
            </a:r>
            <a:r>
              <a:rPr lang="en-US" sz="1730" dirty="0" err="1" smtClean="0"/>
              <a:t>hypointense</a:t>
            </a:r>
            <a:r>
              <a:rPr lang="en-US" sz="1730" dirty="0" smtClean="0"/>
              <a:t> </a:t>
            </a:r>
          </a:p>
          <a:p>
            <a:pPr>
              <a:buNone/>
            </a:pPr>
            <a:r>
              <a:rPr lang="en-US" sz="1730" dirty="0" smtClean="0"/>
              <a:t>(4-7 days)</a:t>
            </a:r>
          </a:p>
          <a:p>
            <a:pPr>
              <a:buNone/>
            </a:pPr>
            <a:endParaRPr lang="en-US" sz="1730" dirty="0" smtClean="0"/>
          </a:p>
          <a:p>
            <a:pPr>
              <a:buNone/>
            </a:pPr>
            <a:r>
              <a:rPr lang="en-US" sz="1730" dirty="0" smtClean="0"/>
              <a:t>Late </a:t>
            </a:r>
            <a:r>
              <a:rPr lang="en-US" sz="1730" dirty="0" err="1" smtClean="0"/>
              <a:t>subacute</a:t>
            </a:r>
            <a:r>
              <a:rPr lang="en-US" sz="1730" dirty="0" smtClean="0"/>
              <a:t>	  extracellular </a:t>
            </a:r>
            <a:r>
              <a:rPr lang="en-US" sz="1730" dirty="0" err="1" smtClean="0"/>
              <a:t>methemoglobin</a:t>
            </a:r>
            <a:r>
              <a:rPr lang="en-US" sz="1730" dirty="0" smtClean="0"/>
              <a:t>			</a:t>
            </a:r>
            <a:r>
              <a:rPr lang="en-US" sz="1730" dirty="0" err="1" smtClean="0"/>
              <a:t>hyperintense</a:t>
            </a:r>
            <a:r>
              <a:rPr lang="en-US" sz="1730" dirty="0" smtClean="0"/>
              <a:t>		</a:t>
            </a:r>
            <a:r>
              <a:rPr lang="en-US" sz="1730" dirty="0" err="1" smtClean="0"/>
              <a:t>hyperintense</a:t>
            </a:r>
            <a:r>
              <a:rPr lang="en-US" sz="1730" dirty="0" smtClean="0"/>
              <a:t> </a:t>
            </a:r>
          </a:p>
          <a:p>
            <a:pPr>
              <a:buNone/>
            </a:pPr>
            <a:r>
              <a:rPr lang="en-US" sz="1730" dirty="0" smtClean="0"/>
              <a:t>(1-4 weeks)</a:t>
            </a:r>
          </a:p>
          <a:p>
            <a:pPr>
              <a:buNone/>
            </a:pPr>
            <a:endParaRPr lang="en-US" sz="1730" dirty="0" smtClean="0"/>
          </a:p>
          <a:p>
            <a:pPr>
              <a:buNone/>
            </a:pPr>
            <a:r>
              <a:rPr lang="en-US" sz="1730" dirty="0" smtClean="0"/>
              <a:t>Early chronic    </a:t>
            </a:r>
            <a:r>
              <a:rPr lang="en-US" sz="1730" dirty="0" err="1" smtClean="0"/>
              <a:t>methemoglobin</a:t>
            </a:r>
            <a:r>
              <a:rPr lang="en-US" sz="1730" dirty="0" smtClean="0"/>
              <a:t>, </a:t>
            </a:r>
            <a:r>
              <a:rPr lang="en-US" sz="1730" dirty="0" err="1" smtClean="0"/>
              <a:t>ferritin/hemosiderin</a:t>
            </a:r>
            <a:r>
              <a:rPr lang="en-US" sz="1730" dirty="0" smtClean="0"/>
              <a:t> 	</a:t>
            </a:r>
            <a:r>
              <a:rPr lang="en-US" sz="1730" dirty="0" err="1" smtClean="0"/>
              <a:t>hyperintense</a:t>
            </a:r>
            <a:r>
              <a:rPr lang="en-US" sz="1730" dirty="0" smtClean="0"/>
              <a:t> with		</a:t>
            </a:r>
            <a:r>
              <a:rPr lang="en-US" sz="1730" dirty="0" err="1" smtClean="0"/>
              <a:t>hyperintense</a:t>
            </a:r>
            <a:endParaRPr lang="en-US" sz="1730" dirty="0" smtClean="0"/>
          </a:p>
          <a:p>
            <a:pPr>
              <a:buNone/>
            </a:pPr>
            <a:r>
              <a:rPr lang="en-US" sz="1730" dirty="0" smtClean="0"/>
              <a:t>(weeks to months)     in macrophages				   </a:t>
            </a:r>
            <a:r>
              <a:rPr lang="en-US" sz="1730" dirty="0" err="1" smtClean="0"/>
              <a:t>iso</a:t>
            </a:r>
            <a:r>
              <a:rPr lang="en-US" sz="1730" dirty="0" smtClean="0"/>
              <a:t> to hypo ring 		with hypo ring</a:t>
            </a:r>
          </a:p>
          <a:p>
            <a:pPr>
              <a:buNone/>
            </a:pPr>
            <a:endParaRPr lang="en-US" sz="1730" dirty="0" smtClean="0"/>
          </a:p>
          <a:p>
            <a:pPr>
              <a:buNone/>
            </a:pPr>
            <a:r>
              <a:rPr lang="en-US" sz="1730" dirty="0" smtClean="0"/>
              <a:t>Late chronic 	</a:t>
            </a:r>
            <a:r>
              <a:rPr lang="en-US" sz="1730" dirty="0" err="1" smtClean="0"/>
              <a:t>ferritin/hemosiderin</a:t>
            </a:r>
            <a:r>
              <a:rPr lang="en-US" sz="1730" dirty="0" smtClean="0"/>
              <a:t>	</a:t>
            </a:r>
          </a:p>
          <a:p>
            <a:pPr>
              <a:buNone/>
            </a:pPr>
            <a:r>
              <a:rPr lang="en-US" sz="1730" dirty="0" smtClean="0"/>
              <a:t>(months to years)     in macrophages				     </a:t>
            </a:r>
            <a:r>
              <a:rPr lang="en-US" sz="1730" dirty="0" err="1" smtClean="0"/>
              <a:t>hypointense</a:t>
            </a:r>
            <a:r>
              <a:rPr lang="en-US" sz="1730" dirty="0" smtClean="0"/>
              <a:t>			</a:t>
            </a:r>
            <a:r>
              <a:rPr lang="en-US" sz="1730" dirty="0" err="1" smtClean="0"/>
              <a:t>hypointense</a:t>
            </a:r>
            <a:endParaRPr lang="en-US" sz="173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the approximate age of the hematoma depicted on this </a:t>
            </a:r>
            <a:r>
              <a:rPr lang="en-US" sz="2800" dirty="0" err="1" smtClean="0"/>
              <a:t>nonenhanced</a:t>
            </a:r>
            <a:r>
              <a:rPr lang="en-US" sz="2800" dirty="0" smtClean="0"/>
              <a:t> axial T1 MRI?</a:t>
            </a:r>
            <a:endParaRPr lang="en-US" sz="2800" dirty="0"/>
          </a:p>
        </p:txBody>
      </p:sp>
      <p:sp>
        <p:nvSpPr>
          <p:cNvPr id="3" name="Content Placeholder 2"/>
          <p:cNvSpPr>
            <a:spLocks noGrp="1"/>
          </p:cNvSpPr>
          <p:nvPr>
            <p:ph idx="1"/>
          </p:nvPr>
        </p:nvSpPr>
        <p:spPr/>
        <p:txBody>
          <a:bodyPr/>
          <a:lstStyle/>
          <a:p>
            <a:pPr marL="514350" indent="-514350">
              <a:buAutoNum type="alphaUcPeriod"/>
            </a:pPr>
            <a:r>
              <a:rPr lang="en-US" dirty="0" err="1" smtClean="0"/>
              <a:t>Hyperacute</a:t>
            </a:r>
            <a:endParaRPr lang="en-US" dirty="0" smtClean="0"/>
          </a:p>
          <a:p>
            <a:pPr marL="514350" indent="-514350">
              <a:buAutoNum type="alphaUcPeriod"/>
            </a:pPr>
            <a:r>
              <a:rPr lang="en-US" dirty="0" smtClean="0"/>
              <a:t>Acute</a:t>
            </a:r>
          </a:p>
          <a:p>
            <a:pPr marL="514350" indent="-514350">
              <a:buAutoNum type="alphaUcPeriod"/>
            </a:pPr>
            <a:r>
              <a:rPr lang="en-US" dirty="0" smtClean="0"/>
              <a:t>Early </a:t>
            </a:r>
            <a:r>
              <a:rPr lang="en-US" dirty="0" err="1" smtClean="0"/>
              <a:t>subacute</a:t>
            </a:r>
            <a:endParaRPr lang="en-US" dirty="0" smtClean="0"/>
          </a:p>
          <a:p>
            <a:pPr marL="514350" indent="-514350">
              <a:buAutoNum type="alphaUcPeriod"/>
            </a:pPr>
            <a:r>
              <a:rPr lang="en-US" dirty="0" smtClean="0"/>
              <a:t>Late </a:t>
            </a:r>
            <a:r>
              <a:rPr lang="en-US" dirty="0" err="1" smtClean="0"/>
              <a:t>subacute</a:t>
            </a:r>
            <a:endParaRPr lang="en-US" dirty="0" smtClean="0"/>
          </a:p>
          <a:p>
            <a:pPr marL="514350" indent="-514350">
              <a:buAutoNum type="alphaUcPeriod"/>
            </a:pPr>
            <a:r>
              <a:rPr lang="en-US" dirty="0" smtClean="0"/>
              <a:t>Chronic</a:t>
            </a:r>
            <a:endParaRPr lang="en-US" dirty="0"/>
          </a:p>
        </p:txBody>
      </p:sp>
      <p:pic>
        <p:nvPicPr>
          <p:cNvPr id="4" name="Picture 3"/>
          <p:cNvPicPr>
            <a:picLocks noChangeAspect="1"/>
          </p:cNvPicPr>
          <p:nvPr/>
        </p:nvPicPr>
        <p:blipFill>
          <a:blip r:embed="rId2"/>
          <a:stretch>
            <a:fillRect/>
          </a:stretch>
        </p:blipFill>
        <p:spPr>
          <a:xfrm>
            <a:off x="3640148" y="1600200"/>
            <a:ext cx="5703092" cy="4749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Complications of modern diagnostic cerebral angiography in an academic medical center.</a:t>
            </a:r>
            <a:r>
              <a:rPr lang="en-US" b="1" dirty="0" smtClean="0"/>
              <a:t/>
            </a:r>
            <a:br>
              <a:rPr lang="en-US" b="1" dirty="0" smtClean="0"/>
            </a:b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1800" dirty="0" smtClean="0"/>
              <a:t>J Vascular Interventional Radiology, 2009</a:t>
            </a:r>
          </a:p>
          <a:p>
            <a:r>
              <a:rPr lang="en-US" sz="1800" dirty="0" smtClean="0"/>
              <a:t>3636 </a:t>
            </a:r>
            <a:r>
              <a:rPr lang="en-US" sz="1800" dirty="0" err="1" smtClean="0"/>
              <a:t>angios</a:t>
            </a:r>
            <a:r>
              <a:rPr lang="en-US" sz="1800" dirty="0" smtClean="0"/>
              <a:t>, complication data prospectively collected</a:t>
            </a:r>
          </a:p>
          <a:p>
            <a:r>
              <a:rPr lang="en-US" sz="1800" dirty="0" smtClean="0"/>
              <a:t>CVA  1/3636</a:t>
            </a:r>
          </a:p>
          <a:p>
            <a:r>
              <a:rPr lang="en-US" sz="1800" dirty="0" smtClean="0"/>
              <a:t>Dissections 0.14%</a:t>
            </a:r>
          </a:p>
          <a:p>
            <a:r>
              <a:rPr lang="en-US" sz="1800" dirty="0" smtClean="0"/>
              <a:t>Puncture site complications 0.14%</a:t>
            </a:r>
          </a:p>
          <a:p>
            <a:pPr lvl="1"/>
            <a:r>
              <a:rPr lang="en-US" sz="1800" dirty="0" smtClean="0"/>
              <a:t>1 retroperitoneal hemorrhage</a:t>
            </a:r>
          </a:p>
          <a:p>
            <a:pPr lvl="1"/>
            <a:r>
              <a:rPr lang="en-US" sz="1800" dirty="0" smtClean="0"/>
              <a:t>1 femoral abscess</a:t>
            </a:r>
          </a:p>
          <a:p>
            <a:pPr lvl="1"/>
            <a:r>
              <a:rPr lang="en-US" sz="1800" dirty="0" smtClean="0"/>
              <a:t>2 CFA occlusions with LE ischemia</a:t>
            </a:r>
          </a:p>
          <a:p>
            <a:pPr lvl="1"/>
            <a:r>
              <a:rPr lang="en-US" sz="1800" dirty="0" smtClean="0"/>
              <a:t>1 </a:t>
            </a:r>
            <a:r>
              <a:rPr lang="en-US" sz="1800" dirty="0" err="1" smtClean="0"/>
              <a:t>pseudoaneurysm</a:t>
            </a:r>
            <a:endParaRPr lang="en-US" sz="1800"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a:buNone/>
            </a:pPr>
            <a:r>
              <a:rPr lang="en-US" dirty="0" smtClean="0"/>
              <a:t>C.  Early </a:t>
            </a:r>
            <a:r>
              <a:rPr lang="en-US" smtClean="0"/>
              <a:t>subacute</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274638"/>
            <a:ext cx="8229600" cy="5851525"/>
          </a:xfrm>
        </p:spPr>
        <p:txBody>
          <a:bodyPr/>
          <a:lstStyle/>
          <a:p>
            <a:r>
              <a:rPr lang="en-US" sz="2000" dirty="0" smtClean="0"/>
              <a:t>29 year old male with family history of brain tumors presents with HA, coordination difficulty, and problems with walking.  He has the following MRI.  Also of note his H/H is 16/62.  Which of the following abnormalities is NOT likely related to his diagnosis?</a:t>
            </a:r>
            <a:endParaRPr lang="en-US" sz="1600" dirty="0" smtClean="0"/>
          </a:p>
          <a:p>
            <a:pPr lvl="1"/>
            <a:r>
              <a:rPr lang="en-US" sz="1600" dirty="0" smtClean="0"/>
              <a:t>A. Renal mass seen on CT abdomen</a:t>
            </a:r>
          </a:p>
          <a:p>
            <a:pPr lvl="1"/>
            <a:r>
              <a:rPr lang="en-US" sz="1600" dirty="0" smtClean="0"/>
              <a:t>B. Occasional surges in blood pressure</a:t>
            </a:r>
          </a:p>
          <a:p>
            <a:pPr lvl="1"/>
            <a:r>
              <a:rPr lang="en-US" sz="1600" dirty="0" smtClean="0"/>
              <a:t>C. Lung AVMs</a:t>
            </a:r>
          </a:p>
          <a:p>
            <a:pPr lvl="1"/>
            <a:r>
              <a:rPr lang="en-US" sz="1600" dirty="0" smtClean="0"/>
              <a:t>D. Retinal tumor</a:t>
            </a:r>
            <a:endParaRPr lang="en-US" sz="1200" dirty="0" smtClean="0"/>
          </a:p>
          <a:p>
            <a:pPr>
              <a:buNone/>
            </a:pPr>
            <a:endParaRPr lang="en-US" dirty="0"/>
          </a:p>
        </p:txBody>
      </p:sp>
      <p:pic>
        <p:nvPicPr>
          <p:cNvPr id="4" name="Picture 3" descr="hemangioblastoma2.jpg"/>
          <p:cNvPicPr>
            <a:picLocks noChangeAspect="1"/>
          </p:cNvPicPr>
          <p:nvPr/>
        </p:nvPicPr>
        <p:blipFill>
          <a:blip r:embed="rId2"/>
          <a:stretch>
            <a:fillRect/>
          </a:stretch>
        </p:blipFill>
        <p:spPr>
          <a:xfrm>
            <a:off x="4876047" y="3515895"/>
            <a:ext cx="3623595" cy="3342105"/>
          </a:xfrm>
          <a:prstGeom prst="rect">
            <a:avLst/>
          </a:prstGeom>
        </p:spPr>
      </p:pic>
      <p:pic>
        <p:nvPicPr>
          <p:cNvPr id="5" name="Picture 4" descr="hemangioblastoma1.JPG"/>
          <p:cNvPicPr>
            <a:picLocks noChangeAspect="1"/>
          </p:cNvPicPr>
          <p:nvPr/>
        </p:nvPicPr>
        <p:blipFill>
          <a:blip r:embed="rId3"/>
          <a:stretch>
            <a:fillRect/>
          </a:stretch>
        </p:blipFill>
        <p:spPr>
          <a:xfrm>
            <a:off x="457200" y="3512468"/>
            <a:ext cx="3553326" cy="3345532"/>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C. Lung AVMs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Von </a:t>
            </a:r>
            <a:r>
              <a:rPr lang="en-US" dirty="0" err="1" smtClean="0"/>
              <a:t>Hippel-Lindau</a:t>
            </a:r>
            <a:r>
              <a:rPr lang="en-US" dirty="0" smtClean="0"/>
              <a:t> disease</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Autosomal</a:t>
            </a:r>
            <a:r>
              <a:rPr lang="en-US" dirty="0" smtClean="0"/>
              <a:t> dominant mutation of VHL tumor suppressor gene on chromosome 3, inadequate regulation of VEGF, PDGF, </a:t>
            </a:r>
            <a:r>
              <a:rPr lang="en-US" dirty="0" err="1" smtClean="0"/>
              <a:t>TGFs</a:t>
            </a:r>
            <a:endParaRPr lang="en-US" dirty="0" smtClean="0"/>
          </a:p>
          <a:p>
            <a:r>
              <a:rPr lang="en-US" dirty="0" smtClean="0"/>
              <a:t>CNS </a:t>
            </a:r>
            <a:r>
              <a:rPr lang="en-US" dirty="0" err="1" smtClean="0"/>
              <a:t>Hemangioblastomas</a:t>
            </a:r>
            <a:r>
              <a:rPr lang="en-US" dirty="0" smtClean="0"/>
              <a:t> (60% of cases): cerebellum 65%, brainstem 20%, spinal cord 15%, </a:t>
            </a:r>
          </a:p>
          <a:p>
            <a:r>
              <a:rPr lang="en-US" dirty="0" smtClean="0"/>
              <a:t>Retinal </a:t>
            </a:r>
            <a:r>
              <a:rPr lang="en-US" dirty="0" err="1" smtClean="0"/>
              <a:t>hemangioblastomas</a:t>
            </a:r>
            <a:r>
              <a:rPr lang="en-US" dirty="0" smtClean="0"/>
              <a:t> (50% of cases)</a:t>
            </a:r>
          </a:p>
          <a:p>
            <a:r>
              <a:rPr lang="en-US" dirty="0" smtClean="0"/>
              <a:t>Renal cell carcinoma (30% of cases)</a:t>
            </a:r>
          </a:p>
          <a:p>
            <a:r>
              <a:rPr lang="en-US" dirty="0" err="1" smtClean="0"/>
              <a:t>Pheochromocytomas</a:t>
            </a:r>
            <a:r>
              <a:rPr lang="en-US" dirty="0" smtClean="0"/>
              <a:t> (10% of cases) </a:t>
            </a:r>
          </a:p>
          <a:p>
            <a:r>
              <a:rPr lang="en-US" dirty="0" err="1" smtClean="0"/>
              <a:t>Endolymphatic</a:t>
            </a:r>
            <a:r>
              <a:rPr lang="en-US" dirty="0" smtClean="0"/>
              <a:t> sac tumors</a:t>
            </a:r>
          </a:p>
          <a:p>
            <a:r>
              <a:rPr lang="en-US" dirty="0" err="1" smtClean="0"/>
              <a:t>Epididymal</a:t>
            </a:r>
            <a:r>
              <a:rPr lang="en-US" dirty="0" smtClean="0"/>
              <a:t> </a:t>
            </a:r>
            <a:r>
              <a:rPr lang="en-US" dirty="0" err="1" smtClean="0"/>
              <a:t>cystadenoma</a:t>
            </a:r>
            <a:endParaRPr lang="en-US" dirty="0" smtClean="0"/>
          </a:p>
          <a:p>
            <a:r>
              <a:rPr lang="en-US" dirty="0" err="1" smtClean="0"/>
              <a:t>Erythropoeitin</a:t>
            </a:r>
            <a:r>
              <a:rPr lang="en-US" dirty="0" smtClean="0"/>
              <a:t> production can result in </a:t>
            </a:r>
            <a:r>
              <a:rPr lang="en-US" dirty="0" err="1" smtClean="0"/>
              <a:t>polycythemia</a:t>
            </a:r>
            <a:r>
              <a:rPr lang="en-US" dirty="0" smtClean="0"/>
              <a:t>  </a:t>
            </a:r>
            <a:r>
              <a:rPr lang="en-US" dirty="0" err="1" smtClean="0"/>
              <a:t>vera</a:t>
            </a:r>
            <a:endParaRPr lang="en-US" dirty="0" smtClean="0"/>
          </a:p>
          <a:p>
            <a:r>
              <a:rPr lang="en-US" dirty="0" smtClean="0"/>
              <a:t>Diagnosis—multiple CNS </a:t>
            </a:r>
            <a:r>
              <a:rPr lang="en-US" dirty="0" err="1" smtClean="0"/>
              <a:t>hemangioblastomas</a:t>
            </a:r>
            <a:r>
              <a:rPr lang="en-US" dirty="0" smtClean="0"/>
              <a:t> or one CNS </a:t>
            </a:r>
            <a:r>
              <a:rPr lang="en-US" dirty="0" err="1" smtClean="0"/>
              <a:t>hemangioblastoma</a:t>
            </a:r>
            <a:r>
              <a:rPr lang="en-US" dirty="0" smtClean="0"/>
              <a:t> + one visceral lesion + one first order relative with VHL disease.</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5851525"/>
          </a:xfrm>
        </p:spPr>
        <p:txBody>
          <a:bodyPr/>
          <a:lstStyle/>
          <a:p>
            <a:r>
              <a:rPr lang="en-US" dirty="0" smtClean="0"/>
              <a:t>59 year old male presents with progressive visual loss. </a:t>
            </a:r>
            <a:r>
              <a:rPr lang="en-US" dirty="0" err="1" smtClean="0"/>
              <a:t>PMHx</a:t>
            </a:r>
            <a:r>
              <a:rPr lang="en-US" dirty="0" smtClean="0"/>
              <a:t> reveals kidney stones and multiple peptic ulcers.  Labs show Ca=13. MRI below.  Most likely diagnosis?  A. </a:t>
            </a:r>
            <a:r>
              <a:rPr lang="en-US" dirty="0" err="1" smtClean="0"/>
              <a:t>meningioma</a:t>
            </a:r>
            <a:r>
              <a:rPr lang="en-US" dirty="0" smtClean="0"/>
              <a:t>, </a:t>
            </a:r>
            <a:r>
              <a:rPr lang="en-US" dirty="0" err="1" smtClean="0"/>
              <a:t>b</a:t>
            </a:r>
            <a:r>
              <a:rPr lang="en-US" dirty="0" smtClean="0"/>
              <a:t>. </a:t>
            </a:r>
            <a:r>
              <a:rPr lang="en-US" dirty="0" err="1" smtClean="0"/>
              <a:t>craniopharyngioma</a:t>
            </a:r>
            <a:r>
              <a:rPr lang="en-US" dirty="0" smtClean="0"/>
              <a:t>, </a:t>
            </a:r>
            <a:r>
              <a:rPr lang="en-US" dirty="0" err="1" smtClean="0"/>
              <a:t>c</a:t>
            </a:r>
            <a:r>
              <a:rPr lang="en-US" dirty="0" smtClean="0"/>
              <a:t>. MEN type 1  </a:t>
            </a:r>
          </a:p>
          <a:p>
            <a:pPr>
              <a:buNone/>
            </a:pPr>
            <a:r>
              <a:rPr lang="en-US" dirty="0" smtClean="0"/>
              <a:t>	</a:t>
            </a:r>
            <a:r>
              <a:rPr lang="en-US" dirty="0" err="1" smtClean="0"/>
              <a:t>d</a:t>
            </a:r>
            <a:r>
              <a:rPr lang="en-US" dirty="0" smtClean="0"/>
              <a:t>. MEN type 2</a:t>
            </a:r>
          </a:p>
        </p:txBody>
      </p:sp>
      <p:pic>
        <p:nvPicPr>
          <p:cNvPr id="4" name="Picture 3" descr="pitadenoma.jpg"/>
          <p:cNvPicPr>
            <a:picLocks noChangeAspect="1"/>
          </p:cNvPicPr>
          <p:nvPr/>
        </p:nvPicPr>
        <p:blipFill>
          <a:blip r:embed="rId2"/>
          <a:stretch>
            <a:fillRect/>
          </a:stretch>
        </p:blipFill>
        <p:spPr>
          <a:xfrm>
            <a:off x="457200" y="3291321"/>
            <a:ext cx="4074695" cy="3566677"/>
          </a:xfrm>
          <a:prstGeom prst="rect">
            <a:avLst/>
          </a:prstGeom>
        </p:spPr>
      </p:pic>
      <p:pic>
        <p:nvPicPr>
          <p:cNvPr id="5" name="Picture 4" descr="pitadenoma2.jpg"/>
          <p:cNvPicPr>
            <a:picLocks noChangeAspect="1"/>
          </p:cNvPicPr>
          <p:nvPr/>
        </p:nvPicPr>
        <p:blipFill>
          <a:blip r:embed="rId3"/>
          <a:stretch>
            <a:fillRect/>
          </a:stretch>
        </p:blipFill>
        <p:spPr>
          <a:xfrm>
            <a:off x="4531895" y="3291322"/>
            <a:ext cx="3878317" cy="3566677"/>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tadenoma3.jpg"/>
          <p:cNvPicPr>
            <a:picLocks noGrp="1" noChangeAspect="1"/>
          </p:cNvPicPr>
          <p:nvPr>
            <p:ph idx="1"/>
          </p:nvPr>
        </p:nvPicPr>
        <p:blipFill>
          <a:blip r:embed="rId2"/>
          <a:srcRect l="-35865" r="-35865"/>
          <a:stretch>
            <a:fillRect/>
          </a:stretch>
        </p:blipFill>
        <p:spPr>
          <a:xfrm>
            <a:off x="457200" y="1191936"/>
            <a:ext cx="8229600" cy="4525963"/>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C. MEN type 1</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Endocrine </a:t>
            </a:r>
            <a:r>
              <a:rPr lang="en-US" dirty="0" err="1" smtClean="0"/>
              <a:t>Neoplasia</a:t>
            </a:r>
            <a:r>
              <a:rPr lang="en-US" dirty="0" smtClean="0"/>
              <a:t> type 1 (</a:t>
            </a:r>
            <a:r>
              <a:rPr lang="en-US" dirty="0" err="1" smtClean="0"/>
              <a:t>Wermer</a:t>
            </a:r>
            <a:r>
              <a:rPr lang="en-US" smtClean="0"/>
              <a:t> syndrome)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Pituitary, pancreatic, parathyroid tumors</a:t>
            </a:r>
          </a:p>
          <a:p>
            <a:r>
              <a:rPr lang="en-US" dirty="0" smtClean="0"/>
              <a:t>Typically pituitary adenomas (</a:t>
            </a:r>
            <a:r>
              <a:rPr lang="en-US" dirty="0" err="1" smtClean="0"/>
              <a:t>prolactinoma</a:t>
            </a:r>
            <a:r>
              <a:rPr lang="en-US" dirty="0" smtClean="0"/>
              <a:t> 30%, non-functional 26%, GH secreting 13%, ACTH secreting 10%, FSH/LH secreting 9%, TSH secreting 1%)</a:t>
            </a:r>
          </a:p>
          <a:p>
            <a:r>
              <a:rPr lang="en-US" dirty="0" smtClean="0"/>
              <a:t>Pancreatic tumors:</a:t>
            </a:r>
          </a:p>
          <a:p>
            <a:pPr lvl="1"/>
            <a:r>
              <a:rPr lang="en-US" dirty="0" smtClean="0"/>
              <a:t>Islet cell tumors (60% of MEN 1 pt) </a:t>
            </a:r>
            <a:r>
              <a:rPr lang="en-US" dirty="0" err="1" smtClean="0"/>
              <a:t>secretory</a:t>
            </a:r>
            <a:endParaRPr lang="en-US" dirty="0" smtClean="0"/>
          </a:p>
          <a:p>
            <a:pPr lvl="2"/>
            <a:r>
              <a:rPr lang="en-US" dirty="0" smtClean="0"/>
              <a:t>Beta cell or </a:t>
            </a:r>
            <a:r>
              <a:rPr lang="en-US" dirty="0" err="1" smtClean="0"/>
              <a:t>insulinoma</a:t>
            </a:r>
            <a:r>
              <a:rPr lang="en-US" dirty="0" smtClean="0"/>
              <a:t> (40% of islet cell tumors) cause hypoglycemia</a:t>
            </a:r>
          </a:p>
          <a:p>
            <a:pPr lvl="2"/>
            <a:r>
              <a:rPr lang="en-US" dirty="0" smtClean="0"/>
              <a:t>Non-beta cell (60%)</a:t>
            </a:r>
          </a:p>
          <a:p>
            <a:pPr lvl="3"/>
            <a:r>
              <a:rPr lang="en-US" dirty="0" err="1" smtClean="0"/>
              <a:t>Gastrinoma</a:t>
            </a:r>
            <a:r>
              <a:rPr lang="en-US" dirty="0" smtClean="0"/>
              <a:t>—increased gastric acid, ZE syndrome (refractory PUD diarrhea/</a:t>
            </a:r>
            <a:r>
              <a:rPr lang="en-US" dirty="0" err="1" smtClean="0"/>
              <a:t>steatorrhea</a:t>
            </a:r>
            <a:r>
              <a:rPr lang="en-US" dirty="0" smtClean="0"/>
              <a:t>)</a:t>
            </a:r>
          </a:p>
          <a:p>
            <a:pPr lvl="3"/>
            <a:r>
              <a:rPr lang="en-US" dirty="0" err="1" smtClean="0"/>
              <a:t>Glucagonoma</a:t>
            </a:r>
            <a:r>
              <a:rPr lang="en-US" dirty="0" smtClean="0"/>
              <a:t>--hyperglycemia</a:t>
            </a:r>
          </a:p>
          <a:p>
            <a:pPr lvl="3"/>
            <a:r>
              <a:rPr lang="en-US" dirty="0" err="1" smtClean="0"/>
              <a:t>VIPoma</a:t>
            </a:r>
            <a:r>
              <a:rPr lang="en-US" dirty="0" smtClean="0"/>
              <a:t>—severe </a:t>
            </a:r>
            <a:r>
              <a:rPr lang="en-US" dirty="0" err="1" smtClean="0"/>
              <a:t>secretory</a:t>
            </a:r>
            <a:r>
              <a:rPr lang="en-US" dirty="0" smtClean="0"/>
              <a:t> diarrhea, </a:t>
            </a:r>
            <a:r>
              <a:rPr lang="en-US" dirty="0" err="1" smtClean="0"/>
              <a:t>hypokalemia</a:t>
            </a:r>
            <a:endParaRPr lang="en-US" dirty="0" smtClean="0"/>
          </a:p>
          <a:p>
            <a:r>
              <a:rPr lang="en-US" dirty="0" smtClean="0"/>
              <a:t>Parathyroid—diffuse hyperplasia, </a:t>
            </a:r>
            <a:r>
              <a:rPr lang="en-US" dirty="0" err="1" smtClean="0"/>
              <a:t>mulitple</a:t>
            </a:r>
            <a:r>
              <a:rPr lang="en-US" dirty="0" smtClean="0"/>
              <a:t> adenomas, solitary adenoma</a:t>
            </a:r>
          </a:p>
          <a:p>
            <a:pPr lvl="1"/>
            <a:r>
              <a:rPr lang="en-US" dirty="0" smtClean="0"/>
              <a:t>Hyperparathyroidism: </a:t>
            </a:r>
            <a:r>
              <a:rPr lang="en-US" dirty="0" err="1" smtClean="0"/>
              <a:t>hypercalcemia</a:t>
            </a:r>
            <a:r>
              <a:rPr lang="en-US" dirty="0" smtClean="0"/>
              <a:t>, osteoporosis, </a:t>
            </a:r>
            <a:r>
              <a:rPr lang="en-US" dirty="0" err="1" smtClean="0"/>
              <a:t>nephrolithiasis</a:t>
            </a:r>
            <a:r>
              <a:rPr lang="en-US" dirty="0" smtClean="0"/>
              <a:t>, high blood pressure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a:t>
            </a:r>
            <a:endParaRPr lang="en-US" dirty="0"/>
          </a:p>
        </p:txBody>
      </p:sp>
      <p:sp>
        <p:nvSpPr>
          <p:cNvPr id="3" name="Content Placeholder 2"/>
          <p:cNvSpPr>
            <a:spLocks noGrp="1"/>
          </p:cNvSpPr>
          <p:nvPr>
            <p:ph idx="1"/>
          </p:nvPr>
        </p:nvSpPr>
        <p:spPr/>
        <p:txBody>
          <a:bodyPr/>
          <a:lstStyle/>
          <a:p>
            <a:r>
              <a:rPr lang="en-US" dirty="0" smtClean="0"/>
              <a:t>2a (</a:t>
            </a:r>
            <a:r>
              <a:rPr lang="en-US" dirty="0" err="1" smtClean="0"/>
              <a:t>Sipple</a:t>
            </a:r>
            <a:r>
              <a:rPr lang="en-US" dirty="0" smtClean="0"/>
              <a:t> </a:t>
            </a:r>
            <a:r>
              <a:rPr lang="en-US" dirty="0" err="1" smtClean="0"/>
              <a:t>synd</a:t>
            </a:r>
            <a:r>
              <a:rPr lang="en-US" dirty="0" smtClean="0"/>
              <a:t>): </a:t>
            </a:r>
            <a:r>
              <a:rPr lang="en-US" dirty="0" err="1" smtClean="0"/>
              <a:t>medullary</a:t>
            </a:r>
            <a:r>
              <a:rPr lang="en-US" dirty="0" smtClean="0"/>
              <a:t> thyroid, </a:t>
            </a:r>
            <a:r>
              <a:rPr lang="en-US" dirty="0" err="1" smtClean="0"/>
              <a:t>pheochromocytoma</a:t>
            </a:r>
            <a:r>
              <a:rPr lang="en-US" dirty="0" smtClean="0"/>
              <a:t>, parathyroid</a:t>
            </a:r>
          </a:p>
          <a:p>
            <a:r>
              <a:rPr lang="en-US" dirty="0" smtClean="0"/>
              <a:t>2b: </a:t>
            </a:r>
            <a:r>
              <a:rPr lang="en-US" dirty="0" err="1" smtClean="0"/>
              <a:t>medullary</a:t>
            </a:r>
            <a:r>
              <a:rPr lang="en-US" dirty="0" smtClean="0"/>
              <a:t> thyroid, </a:t>
            </a:r>
            <a:r>
              <a:rPr lang="en-US" dirty="0" err="1" smtClean="0"/>
              <a:t>pheochromocytoma</a:t>
            </a:r>
            <a:r>
              <a:rPr lang="en-US" dirty="0" smtClean="0"/>
              <a:t>, </a:t>
            </a:r>
            <a:r>
              <a:rPr lang="en-US" dirty="0" err="1" smtClean="0"/>
              <a:t>mucocutaneous</a:t>
            </a:r>
            <a:r>
              <a:rPr lang="en-US" dirty="0" smtClean="0"/>
              <a:t> </a:t>
            </a:r>
            <a:r>
              <a:rPr lang="en-US" dirty="0" err="1" smtClean="0"/>
              <a:t>neuromas</a:t>
            </a:r>
            <a:endParaRPr lang="en-US" dirty="0" smtClean="0"/>
          </a:p>
          <a:p>
            <a:endParaRPr lang="en-US" dirty="0" smtClean="0"/>
          </a:p>
          <a:p>
            <a:pPr>
              <a:buNone/>
            </a:pPr>
            <a:r>
              <a:rPr lang="en-US" dirty="0" smtClean="0"/>
              <a:t>MEN 1= PPP</a:t>
            </a:r>
          </a:p>
          <a:p>
            <a:pPr>
              <a:buNone/>
            </a:pPr>
            <a:r>
              <a:rPr lang="en-US" dirty="0" smtClean="0"/>
              <a:t>MEN 2a=MPP</a:t>
            </a:r>
          </a:p>
          <a:p>
            <a:pPr>
              <a:buNone/>
            </a:pPr>
            <a:r>
              <a:rPr lang="en-US" dirty="0" smtClean="0"/>
              <a:t>MEN2b=MMP</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3. Branches of the </a:t>
            </a:r>
            <a:r>
              <a:rPr lang="en-US" dirty="0" err="1" smtClean="0"/>
              <a:t>meningohypophysial</a:t>
            </a:r>
            <a:r>
              <a:rPr lang="en-US" dirty="0" smtClean="0"/>
              <a:t> trunk include the </a:t>
            </a:r>
          </a:p>
          <a:p>
            <a:pPr>
              <a:buNone/>
            </a:pPr>
            <a:r>
              <a:rPr lang="en-US" dirty="0"/>
              <a:t>	</a:t>
            </a:r>
            <a:r>
              <a:rPr lang="en-US" dirty="0" smtClean="0"/>
              <a:t>		I.   </a:t>
            </a:r>
            <a:r>
              <a:rPr lang="en-US" dirty="0" err="1" smtClean="0"/>
              <a:t>Tentorial</a:t>
            </a:r>
            <a:r>
              <a:rPr lang="en-US" dirty="0" smtClean="0"/>
              <a:t> artery</a:t>
            </a:r>
          </a:p>
          <a:p>
            <a:pPr>
              <a:buNone/>
            </a:pPr>
            <a:r>
              <a:rPr lang="en-US" dirty="0"/>
              <a:t>	</a:t>
            </a:r>
            <a:r>
              <a:rPr lang="en-US" dirty="0" smtClean="0"/>
              <a:t>		II.  Inferior </a:t>
            </a:r>
            <a:r>
              <a:rPr lang="en-US" dirty="0" err="1" smtClean="0"/>
              <a:t>hypophysial</a:t>
            </a:r>
            <a:r>
              <a:rPr lang="en-US" dirty="0" smtClean="0"/>
              <a:t> artery</a:t>
            </a:r>
          </a:p>
          <a:p>
            <a:pPr>
              <a:buNone/>
            </a:pPr>
            <a:r>
              <a:rPr lang="en-US" dirty="0"/>
              <a:t>	</a:t>
            </a:r>
            <a:r>
              <a:rPr lang="en-US" dirty="0" smtClean="0"/>
              <a:t>		III. Dorsal </a:t>
            </a:r>
            <a:r>
              <a:rPr lang="en-US" dirty="0" err="1" smtClean="0"/>
              <a:t>meningeal</a:t>
            </a:r>
            <a:r>
              <a:rPr lang="en-US" dirty="0" smtClean="0"/>
              <a:t> artery</a:t>
            </a:r>
          </a:p>
          <a:p>
            <a:pPr>
              <a:buNone/>
            </a:pPr>
            <a:r>
              <a:rPr lang="en-US" dirty="0"/>
              <a:t>	</a:t>
            </a:r>
            <a:r>
              <a:rPr lang="en-US" dirty="0" smtClean="0"/>
              <a:t>		IV. Superior </a:t>
            </a:r>
            <a:r>
              <a:rPr lang="en-US" dirty="0" err="1" smtClean="0"/>
              <a:t>hypophysial</a:t>
            </a:r>
            <a:r>
              <a:rPr lang="en-US" dirty="0" smtClean="0"/>
              <a:t> artery</a:t>
            </a:r>
          </a:p>
          <a:p>
            <a:pPr>
              <a:buNone/>
            </a:pPr>
            <a:r>
              <a:rPr lang="en-US" dirty="0"/>
              <a:t>	</a:t>
            </a:r>
            <a:r>
              <a:rPr lang="en-US" dirty="0" smtClean="0"/>
              <a:t>A. I, II, III</a:t>
            </a:r>
          </a:p>
          <a:p>
            <a:pPr>
              <a:buNone/>
            </a:pPr>
            <a:r>
              <a:rPr lang="en-US" dirty="0"/>
              <a:t>	</a:t>
            </a:r>
            <a:r>
              <a:rPr lang="en-US" dirty="0" smtClean="0"/>
              <a:t>B. I, III</a:t>
            </a:r>
          </a:p>
          <a:p>
            <a:pPr>
              <a:buNone/>
            </a:pPr>
            <a:r>
              <a:rPr lang="en-US" dirty="0"/>
              <a:t>	</a:t>
            </a:r>
            <a:r>
              <a:rPr lang="en-US" dirty="0" smtClean="0"/>
              <a:t>C. II, IV</a:t>
            </a:r>
          </a:p>
          <a:p>
            <a:pPr>
              <a:buNone/>
            </a:pPr>
            <a:r>
              <a:rPr lang="en-US" dirty="0"/>
              <a:t>	</a:t>
            </a:r>
            <a:r>
              <a:rPr lang="en-US" dirty="0" smtClean="0"/>
              <a:t>D. IV</a:t>
            </a:r>
          </a:p>
          <a:p>
            <a:pPr>
              <a:buNone/>
            </a:pPr>
            <a:r>
              <a:rPr lang="en-US" dirty="0"/>
              <a:t>	</a:t>
            </a:r>
            <a:r>
              <a:rPr lang="en-US" dirty="0" smtClean="0"/>
              <a:t>E. all of the above</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74638"/>
            <a:ext cx="8229600" cy="5851525"/>
          </a:xfrm>
        </p:spPr>
        <p:txBody>
          <a:bodyPr/>
          <a:lstStyle/>
          <a:p>
            <a:r>
              <a:rPr lang="en-US" dirty="0" smtClean="0"/>
              <a:t>19 year old female presents with </a:t>
            </a:r>
            <a:r>
              <a:rPr lang="en-US" dirty="0" err="1" smtClean="0"/>
              <a:t>exophthalmos</a:t>
            </a:r>
            <a:r>
              <a:rPr lang="en-US" dirty="0" smtClean="0"/>
              <a:t> and the MRI below.  There is a family history of brain tumors and “skin spots”.  Which of the following chromosomes most likely contains the genetic defect?</a:t>
            </a:r>
          </a:p>
          <a:p>
            <a:pPr>
              <a:buNone/>
            </a:pPr>
            <a:r>
              <a:rPr lang="en-US" dirty="0" smtClean="0"/>
              <a:t>	a. 7</a:t>
            </a:r>
          </a:p>
          <a:p>
            <a:pPr>
              <a:buNone/>
            </a:pPr>
            <a:r>
              <a:rPr lang="en-US" dirty="0" smtClean="0"/>
              <a:t>	</a:t>
            </a:r>
            <a:r>
              <a:rPr lang="en-US" dirty="0" err="1" smtClean="0"/>
              <a:t>b</a:t>
            </a:r>
            <a:r>
              <a:rPr lang="en-US" dirty="0" smtClean="0"/>
              <a:t>. 22</a:t>
            </a:r>
          </a:p>
          <a:p>
            <a:pPr>
              <a:buNone/>
            </a:pPr>
            <a:r>
              <a:rPr lang="en-US" dirty="0" smtClean="0"/>
              <a:t>	</a:t>
            </a:r>
            <a:r>
              <a:rPr lang="en-US" dirty="0" err="1" smtClean="0"/>
              <a:t>c</a:t>
            </a:r>
            <a:r>
              <a:rPr lang="en-US" dirty="0" smtClean="0"/>
              <a:t>. 17</a:t>
            </a:r>
          </a:p>
          <a:p>
            <a:pPr>
              <a:buNone/>
            </a:pPr>
            <a:r>
              <a:rPr lang="en-US" dirty="0" smtClean="0"/>
              <a:t>	</a:t>
            </a:r>
            <a:r>
              <a:rPr lang="en-US" dirty="0" err="1" smtClean="0"/>
              <a:t>d</a:t>
            </a:r>
            <a:r>
              <a:rPr lang="en-US" dirty="0" smtClean="0"/>
              <a:t>. 3</a:t>
            </a:r>
          </a:p>
          <a:p>
            <a:pPr>
              <a:buNone/>
            </a:pPr>
            <a:r>
              <a:rPr lang="en-US" dirty="0" smtClean="0"/>
              <a:t>	</a:t>
            </a:r>
            <a:r>
              <a:rPr lang="en-US" dirty="0" err="1" smtClean="0"/>
              <a:t>e</a:t>
            </a:r>
            <a:r>
              <a:rPr lang="en-US" dirty="0" smtClean="0"/>
              <a:t>. 11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6576</TotalTime>
  <Words>1569</Words>
  <Application>Microsoft Office PowerPoint</Application>
  <PresentationFormat>On-screen Show (4:3)</PresentationFormat>
  <Paragraphs>275</Paragraphs>
  <Slides>92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92</vt:i4>
      </vt:variant>
    </vt:vector>
  </HeadingPairs>
  <TitlesOfParts>
    <vt:vector size="95" baseType="lpstr">
      <vt:lpstr>Arial</vt:lpstr>
      <vt:lpstr>Calibri</vt:lpstr>
      <vt:lpstr>Office Theme</vt:lpstr>
      <vt:lpstr>Neuroradiology Board Review</vt:lpstr>
      <vt:lpstr>Question</vt:lpstr>
      <vt:lpstr>Answer</vt:lpstr>
      <vt:lpstr>Neurologic complications of cerebral angiography: prospective analysis of 2,899 procedures and review of the literature. </vt:lpstr>
      <vt:lpstr>Question</vt:lpstr>
      <vt:lpstr>Answer</vt:lpstr>
      <vt:lpstr>Complications of cerebral angiography: a prospective analysis of 2,924 consecutive procedures. </vt:lpstr>
      <vt:lpstr>Complications of modern diagnostic cerebral angiography in an academic medical center. </vt:lpstr>
      <vt:lpstr>Question</vt:lpstr>
      <vt:lpstr>Answer</vt:lpstr>
      <vt:lpstr>Meningohypophyseal trunk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36 year old female presents with 2 weeks of HA and new onset seizures.  Contrasted T1 MRI reveals the following. Pt started on AED and referred to you. What is the next most appropriate step in this patient’s management?</vt:lpstr>
      <vt:lpstr>C. Evaluate gradient echo MRI sequence</vt:lpstr>
      <vt:lpstr>Venous angioma or developmental venous anomaly</vt:lpstr>
      <vt:lpstr>Venous angioma</vt:lpstr>
      <vt:lpstr>Venous angioma--pathology</vt:lpstr>
      <vt:lpstr>Venous angioma</vt:lpstr>
      <vt:lpstr>Cavernous malformation</vt:lpstr>
      <vt:lpstr>PowerPoint Presentation</vt:lpstr>
      <vt:lpstr>PowerPoint Presentation</vt:lpstr>
      <vt:lpstr>Cavernous malformation</vt:lpstr>
      <vt:lpstr>Cavernous malformation</vt:lpstr>
      <vt:lpstr>Cavernous malformation</vt:lpstr>
      <vt:lpstr>Acute SAH is more difficult to diagnose on MRI than on CT because….</vt:lpstr>
      <vt:lpstr>Answer</vt:lpstr>
      <vt:lpstr>Evolution of hemorrhage on MRI</vt:lpstr>
      <vt:lpstr>Hyperacute hemorrhage</vt:lpstr>
      <vt:lpstr>Evolution of Hemorrhage on MRI</vt:lpstr>
      <vt:lpstr>Acute hemorrhage</vt:lpstr>
      <vt:lpstr>Evolution of Hemorrhage on MRI</vt:lpstr>
      <vt:lpstr>Early subacute hemorrage</vt:lpstr>
      <vt:lpstr>Evolution of Hemorrhage on MRI</vt:lpstr>
      <vt:lpstr>Late subacute hemorrhage</vt:lpstr>
      <vt:lpstr>Evolution of hemorrhage on MRI</vt:lpstr>
      <vt:lpstr>Early chronic hemorrhage</vt:lpstr>
      <vt:lpstr>Evolution of hemorrhage on MRI</vt:lpstr>
      <vt:lpstr>Late chronic hemorrhage</vt:lpstr>
      <vt:lpstr>Evolution of Hemorrhage on MRI</vt:lpstr>
      <vt:lpstr>What is the approximate age of the hematoma depicted on this nonenhanced axial T1 MRI?</vt:lpstr>
      <vt:lpstr>Answer</vt:lpstr>
      <vt:lpstr>PowerPoint Presentation</vt:lpstr>
      <vt:lpstr>PowerPoint Presentation</vt:lpstr>
      <vt:lpstr>Von Hippel-Lindau disease</vt:lpstr>
      <vt:lpstr>PowerPoint Presentation</vt:lpstr>
      <vt:lpstr>PowerPoint Presentation</vt:lpstr>
      <vt:lpstr>PowerPoint Presentation</vt:lpstr>
      <vt:lpstr>Multiple Endocrine Neoplasia type 1 (Wermer syndrome)</vt:lpstr>
      <vt:lpstr>MEN</vt:lpstr>
      <vt:lpstr>PowerPoint Presentation</vt:lpstr>
      <vt:lpstr>PowerPoint Presentation</vt:lpstr>
      <vt:lpstr>PowerPoint Presentation</vt:lpstr>
      <vt:lpstr>PowerPoint Presentation</vt:lpstr>
    </vt:vector>
  </TitlesOfParts>
  <Company>LSUHSC-NEUROSURGERY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Neuroradiology Board Review</dc:title>
  <dc:creator>Andrew Conger</dc:creator>
  <cp:lastModifiedBy>Fannin, Erin S.</cp:lastModifiedBy>
  <cp:revision>17</cp:revision>
  <dcterms:created xsi:type="dcterms:W3CDTF">2013-08-02T15:22:29Z</dcterms:created>
  <dcterms:modified xsi:type="dcterms:W3CDTF">2013-10-02T16:15:48Z</dcterms:modified>
</cp:coreProperties>
</file>