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7" r:id="rId16"/>
    <p:sldId id="272" r:id="rId17"/>
    <p:sldId id="269" r:id="rId18"/>
    <p:sldId id="275" r:id="rId19"/>
    <p:sldId id="276" r:id="rId20"/>
    <p:sldId id="278" r:id="rId21"/>
    <p:sldId id="270" r:id="rId22"/>
    <p:sldId id="273" r:id="rId23"/>
    <p:sldId id="274" r:id="rId24"/>
    <p:sldId id="279" r:id="rId25"/>
    <p:sldId id="280" r:id="rId26"/>
    <p:sldId id="282" r:id="rId27"/>
    <p:sldId id="283" r:id="rId28"/>
    <p:sldId id="284" r:id="rId29"/>
    <p:sldId id="285" r:id="rId30"/>
    <p:sldId id="28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E451552-230E-4128-A9BA-898030A3A523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5284023-6595-4F29-B6B4-436988213BF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gn.org/images/stories/dgn/leitlinien/LL2008/ll08kap_01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ctrTitle"/>
          </p:nvPr>
        </p:nvSpPr>
        <p:spPr>
          <a:xfrm>
            <a:off x="914400" y="4953000"/>
            <a:ext cx="66294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Walid Radwan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789568"/>
            <a:ext cx="7315200" cy="1144632"/>
          </a:xfrm>
        </p:spPr>
        <p:txBody>
          <a:bodyPr>
            <a:normAutofit/>
          </a:bodyPr>
          <a:lstStyle/>
          <a:p>
            <a:r>
              <a:rPr lang="en-US" dirty="0"/>
              <a:t>Department of Neurosurgery </a:t>
            </a:r>
            <a:br>
              <a:rPr lang="en-US" dirty="0"/>
            </a:br>
            <a:r>
              <a:rPr lang="en-US" dirty="0" smtClean="0"/>
              <a:t>LSU-HSC New </a:t>
            </a:r>
            <a:r>
              <a:rPr lang="en-US" dirty="0"/>
              <a:t>Orleans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38400" y="1905000"/>
            <a:ext cx="5791200" cy="1828800"/>
          </a:xfrm>
          <a:prstGeom prst="rect">
            <a:avLst/>
          </a:prstGeom>
        </p:spPr>
        <p:txBody>
          <a:bodyPr vert="horz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Normal Pressure Hydrocephalus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81184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16" y="1219200"/>
            <a:ext cx="8704984" cy="371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5042118"/>
            <a:ext cx="441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Tight convexity (red circle) typical findings of NPH. </a:t>
            </a:r>
          </a:p>
          <a:p>
            <a:r>
              <a:rPr lang="en-US" dirty="0" err="1" smtClean="0"/>
              <a:t>Callosal</a:t>
            </a:r>
            <a:r>
              <a:rPr lang="en-US" dirty="0" smtClean="0"/>
              <a:t> angle (blue line); an angle less than 90° is typical of NPH (right image).  </a:t>
            </a:r>
          </a:p>
          <a:p>
            <a:r>
              <a:rPr lang="en-US" dirty="0" smtClean="0"/>
              <a:t>Symmetrical </a:t>
            </a:r>
            <a:r>
              <a:rPr lang="en-US" dirty="0" err="1" smtClean="0"/>
              <a:t>transependymal</a:t>
            </a:r>
            <a:r>
              <a:rPr lang="en-US" dirty="0" smtClean="0"/>
              <a:t> flow (blue arrows) suggests NPH.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39108" y="4924525"/>
            <a:ext cx="43524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convexity near the vertex (red arrow) and the medial cisterns (green arrow) are widened, a finding consistent with brain atrophy.</a:t>
            </a:r>
          </a:p>
          <a:p>
            <a:r>
              <a:rPr lang="en-US" dirty="0" err="1" smtClean="0"/>
              <a:t>Callosal</a:t>
            </a:r>
            <a:r>
              <a:rPr lang="en-US" dirty="0" smtClean="0"/>
              <a:t> angle (blue line); angle greater than 90° is typical of brain atrophy.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49260" y="1219200"/>
            <a:ext cx="0" cy="55772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0416" y="1219200"/>
            <a:ext cx="870498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956344" y="1191904"/>
            <a:ext cx="0" cy="55772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52400" y="1183944"/>
            <a:ext cx="0" cy="55772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64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6213"/>
            <a:ext cx="3484563" cy="650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86200" y="2422479"/>
            <a:ext cx="495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75% of patients with NPH also have Alzheimer's or Vascular dementia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 Findings that make NPH less likely:</a:t>
            </a:r>
          </a:p>
          <a:p>
            <a:r>
              <a:rPr lang="en-US" dirty="0" smtClean="0"/>
              <a:t>• Asymmetrical findings</a:t>
            </a:r>
          </a:p>
          <a:p>
            <a:r>
              <a:rPr lang="en-US" dirty="0" smtClean="0"/>
              <a:t>• Cortical deficits, e.g., aphasia, apraxia,      </a:t>
            </a:r>
          </a:p>
          <a:p>
            <a:r>
              <a:rPr lang="en-US" dirty="0"/>
              <a:t> </a:t>
            </a:r>
            <a:r>
              <a:rPr lang="en-US" dirty="0" smtClean="0"/>
              <a:t>  paresis </a:t>
            </a:r>
          </a:p>
          <a:p>
            <a:r>
              <a:rPr lang="en-US" dirty="0" smtClean="0"/>
              <a:t>• Progressive dementia without gait  </a:t>
            </a:r>
          </a:p>
          <a:p>
            <a:r>
              <a:rPr lang="en-US" dirty="0"/>
              <a:t> </a:t>
            </a:r>
            <a:r>
              <a:rPr lang="en-US" dirty="0" smtClean="0"/>
              <a:t> disturbance </a:t>
            </a:r>
          </a:p>
          <a:p>
            <a:r>
              <a:rPr lang="en-US" dirty="0" smtClean="0"/>
              <a:t>• Lack of progression of 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standard treatment of NPH is the implantation </a:t>
            </a:r>
            <a:r>
              <a:rPr lang="en-US" dirty="0" smtClean="0"/>
              <a:t>of  </a:t>
            </a:r>
            <a:r>
              <a:rPr lang="en-US" dirty="0"/>
              <a:t>a  </a:t>
            </a:r>
            <a:r>
              <a:rPr lang="en-US" u="sng" dirty="0" err="1" smtClean="0"/>
              <a:t>Ventriculoperitoneal</a:t>
            </a:r>
            <a:r>
              <a:rPr lang="en-US" u="sng" dirty="0" smtClean="0"/>
              <a:t>  </a:t>
            </a:r>
            <a:r>
              <a:rPr lang="en-US" u="sng" dirty="0"/>
              <a:t>(VP</a:t>
            </a:r>
            <a:r>
              <a:rPr lang="en-US" u="sng" dirty="0" smtClean="0"/>
              <a:t>) Shunt</a:t>
            </a:r>
          </a:p>
          <a:p>
            <a:endParaRPr lang="en-US" dirty="0" smtClean="0"/>
          </a:p>
          <a:p>
            <a:r>
              <a:rPr lang="en-US" dirty="0" smtClean="0"/>
              <a:t>Lumbar-peritoneal </a:t>
            </a:r>
            <a:r>
              <a:rPr lang="en-US" dirty="0"/>
              <a:t>shunts have been used, but </a:t>
            </a:r>
            <a:r>
              <a:rPr lang="en-US" dirty="0" smtClean="0"/>
              <a:t>they </a:t>
            </a:r>
            <a:r>
              <a:rPr lang="en-US" dirty="0"/>
              <a:t>tend to </a:t>
            </a:r>
            <a:r>
              <a:rPr lang="en-US" u="sng" dirty="0" err="1" smtClean="0"/>
              <a:t>overshunt</a:t>
            </a:r>
            <a:endParaRPr lang="en-US" u="sng" dirty="0" smtClean="0"/>
          </a:p>
          <a:p>
            <a:endParaRPr lang="en-US" u="sng" dirty="0"/>
          </a:p>
          <a:p>
            <a:r>
              <a:rPr lang="en-US" dirty="0" smtClean="0"/>
              <a:t>Medium pressure valve (closing </a:t>
            </a:r>
            <a:r>
              <a:rPr lang="en-US" dirty="0"/>
              <a:t>pressure </a:t>
            </a:r>
            <a:r>
              <a:rPr lang="en-US" dirty="0" smtClean="0"/>
              <a:t>65­-90 </a:t>
            </a:r>
            <a:r>
              <a:rPr lang="en-US" dirty="0"/>
              <a:t>mm H20) to minimize the risk </a:t>
            </a:r>
            <a:r>
              <a:rPr lang="en-US" dirty="0" smtClean="0"/>
              <a:t>of subdural </a:t>
            </a:r>
            <a:r>
              <a:rPr lang="en-US" dirty="0"/>
              <a:t>hematomas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Fol­low  </a:t>
            </a:r>
            <a:r>
              <a:rPr lang="en-US" dirty="0"/>
              <a:t>patients clinically and with CT for </a:t>
            </a:r>
            <a:r>
              <a:rPr lang="en-US" dirty="0" smtClean="0"/>
              <a:t>6-12 </a:t>
            </a:r>
            <a:r>
              <a:rPr lang="en-US" dirty="0"/>
              <a:t>months</a:t>
            </a:r>
          </a:p>
        </p:txBody>
      </p:sp>
    </p:spTree>
    <p:extLst>
      <p:ext uri="{BB962C8B-B14F-4D97-AF65-F5344CB8AC3E}">
        <p14:creationId xmlns:p14="http://schemas.microsoft.com/office/powerpoint/2010/main" val="37699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35 % of VP shunts are associated with complications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282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Complications: Shunt Malfunction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Most common complication 40% of procedures</a:t>
            </a:r>
          </a:p>
          <a:p>
            <a:endParaRPr lang="en-US" dirty="0" smtClean="0"/>
          </a:p>
          <a:p>
            <a:r>
              <a:rPr lang="en-US" dirty="0" smtClean="0"/>
              <a:t>Most commonly caused by simple obstruction:</a:t>
            </a:r>
          </a:p>
          <a:p>
            <a:pPr lvl="1"/>
            <a:r>
              <a:rPr lang="en-US" dirty="0" smtClean="0"/>
              <a:t>Debris, fibrosis, parenchymal occlusion of catheter, choroid plexus obstruction of the proximal catheter (first 2 years after placement in general)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281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Signs and Symptoms of Malfunctioning Shunt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69833"/>
            <a:ext cx="3429000" cy="35395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Headache </a:t>
            </a:r>
          </a:p>
          <a:p>
            <a:r>
              <a:rPr lang="en-US" dirty="0" smtClean="0"/>
              <a:t>Irritability</a:t>
            </a:r>
          </a:p>
          <a:p>
            <a:r>
              <a:rPr lang="en-US" dirty="0" smtClean="0"/>
              <a:t>Seizures</a:t>
            </a:r>
          </a:p>
          <a:p>
            <a:r>
              <a:rPr lang="en-US" dirty="0" err="1" smtClean="0"/>
              <a:t>Vomitting</a:t>
            </a:r>
            <a:endParaRPr lang="en-US" dirty="0" smtClean="0"/>
          </a:p>
          <a:p>
            <a:r>
              <a:rPr lang="en-US" dirty="0" smtClean="0"/>
              <a:t>Lethargy</a:t>
            </a:r>
          </a:p>
          <a:p>
            <a:r>
              <a:rPr lang="en-US" dirty="0" smtClean="0"/>
              <a:t>Gait problems, ataxia</a:t>
            </a:r>
          </a:p>
          <a:p>
            <a:r>
              <a:rPr lang="en-US" dirty="0" smtClean="0"/>
              <a:t>Neck pain, back pain</a:t>
            </a:r>
          </a:p>
          <a:p>
            <a:r>
              <a:rPr lang="en-US" dirty="0" smtClean="0"/>
              <a:t>Papilledema</a:t>
            </a:r>
          </a:p>
          <a:p>
            <a:r>
              <a:rPr lang="en-US" dirty="0" smtClean="0"/>
              <a:t>Blurred vision				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53000" y="2785073"/>
            <a:ext cx="34290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Blurred vision</a:t>
            </a:r>
          </a:p>
          <a:p>
            <a:r>
              <a:rPr lang="en-US" dirty="0" smtClean="0"/>
              <a:t>Behavioral changes</a:t>
            </a:r>
          </a:p>
          <a:p>
            <a:r>
              <a:rPr lang="en-US" dirty="0"/>
              <a:t>Sun setting eyes </a:t>
            </a:r>
            <a:r>
              <a:rPr lang="en-US" dirty="0" smtClean="0"/>
              <a:t>(infants and young children)</a:t>
            </a:r>
          </a:p>
          <a:p>
            <a:r>
              <a:rPr lang="en-US" dirty="0" smtClean="0"/>
              <a:t>Field cut</a:t>
            </a:r>
          </a:p>
          <a:p>
            <a:r>
              <a:rPr lang="en-US" dirty="0" smtClean="0"/>
              <a:t>Blindness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Complications: </a:t>
            </a:r>
            <a:r>
              <a:rPr lang="en-US" dirty="0"/>
              <a:t>Obstruction of peritoneal </a:t>
            </a:r>
            <a:r>
              <a:rPr lang="en-US" dirty="0" smtClean="0"/>
              <a:t>catheter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 smtClean="0"/>
              <a:t>May </a:t>
            </a:r>
            <a:r>
              <a:rPr lang="en-US" dirty="0"/>
              <a:t>be more likely with distal slit openings ("slit valves") due to </a:t>
            </a:r>
            <a:r>
              <a:rPr lang="en-US" dirty="0" smtClean="0"/>
              <a:t>oc­clusion </a:t>
            </a:r>
            <a:r>
              <a:rPr lang="en-US" dirty="0"/>
              <a:t>by </a:t>
            </a:r>
            <a:r>
              <a:rPr lang="en-US" dirty="0" err="1"/>
              <a:t>omentum</a:t>
            </a:r>
            <a:r>
              <a:rPr lang="en-US" dirty="0"/>
              <a:t> or by trapping debris from the shunt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By </a:t>
            </a:r>
            <a:r>
              <a:rPr lang="en-US" dirty="0"/>
              <a:t>peritoneal cyst (or </a:t>
            </a:r>
            <a:r>
              <a:rPr lang="en-US" dirty="0" err="1"/>
              <a:t>pseudocyst</a:t>
            </a:r>
            <a:r>
              <a:rPr lang="en-US" dirty="0" smtClean="0"/>
              <a:t>): </a:t>
            </a:r>
          </a:p>
          <a:p>
            <a:pPr lvl="2"/>
            <a:r>
              <a:rPr lang="en-US" dirty="0" smtClean="0"/>
              <a:t>Usually seen with </a:t>
            </a:r>
            <a:r>
              <a:rPr lang="en-US" dirty="0"/>
              <a:t>infection, </a:t>
            </a:r>
            <a:r>
              <a:rPr lang="en-US" dirty="0" smtClean="0"/>
              <a:t>may </a:t>
            </a:r>
            <a:r>
              <a:rPr lang="en-US" dirty="0"/>
              <a:t>also be due to reaction to talc from surgical gloves. </a:t>
            </a:r>
            <a:endParaRPr lang="en-US" dirty="0" smtClean="0"/>
          </a:p>
          <a:p>
            <a:pPr lvl="2"/>
            <a:r>
              <a:rPr lang="en-US" dirty="0" smtClean="0"/>
              <a:t>Could be urine from rupture of </a:t>
            </a:r>
            <a:r>
              <a:rPr lang="en-US" dirty="0" err="1" smtClean="0"/>
              <a:t>overdisented</a:t>
            </a:r>
            <a:r>
              <a:rPr lang="en-US" dirty="0" smtClean="0"/>
              <a:t> bladder in patients with neurogenic bladder</a:t>
            </a:r>
          </a:p>
          <a:p>
            <a:pPr lvl="2"/>
            <a:r>
              <a:rPr lang="en-US" u="sng" dirty="0" smtClean="0"/>
              <a:t>Fluid </a:t>
            </a:r>
            <a:r>
              <a:rPr lang="en-US" u="sng" dirty="0"/>
              <a:t>can be aspirated </a:t>
            </a:r>
            <a:r>
              <a:rPr lang="en-US" u="sng" dirty="0" err="1" smtClean="0"/>
              <a:t>percutaneously</a:t>
            </a:r>
            <a:r>
              <a:rPr lang="en-US" u="sng" dirty="0" smtClean="0"/>
              <a:t> and </a:t>
            </a:r>
            <a:r>
              <a:rPr lang="en-US" u="sng" dirty="0"/>
              <a:t>analyzed for BUN and </a:t>
            </a:r>
            <a:r>
              <a:rPr lang="en-US" u="sng" dirty="0" err="1"/>
              <a:t>creatinine</a:t>
            </a:r>
            <a:r>
              <a:rPr lang="en-US" u="sng" dirty="0"/>
              <a:t> (which should be absent in CSF</a:t>
            </a:r>
            <a:r>
              <a:rPr lang="en-US" dirty="0"/>
              <a:t>) </a:t>
            </a:r>
          </a:p>
          <a:p>
            <a:pPr lvl="1"/>
            <a:r>
              <a:rPr lang="en-US" dirty="0" smtClean="0"/>
              <a:t>Severe </a:t>
            </a:r>
            <a:r>
              <a:rPr lang="en-US" dirty="0"/>
              <a:t>peritoneal </a:t>
            </a:r>
            <a:r>
              <a:rPr lang="en-US" dirty="0" smtClean="0"/>
              <a:t>adhesions which decrease surface area for CSF </a:t>
            </a:r>
            <a:r>
              <a:rPr lang="en-US" dirty="0" err="1" smtClean="0"/>
              <a:t>resorption</a:t>
            </a:r>
            <a:endParaRPr lang="en-US" dirty="0" smtClean="0"/>
          </a:p>
          <a:p>
            <a:pPr lvl="1"/>
            <a:r>
              <a:rPr lang="en-US" dirty="0" smtClean="0"/>
              <a:t>Malposition </a:t>
            </a:r>
            <a:r>
              <a:rPr lang="en-US" dirty="0"/>
              <a:t>of catheter tip: </a:t>
            </a:r>
            <a:r>
              <a:rPr lang="en-US" dirty="0" smtClean="0"/>
              <a:t>at </a:t>
            </a:r>
            <a:r>
              <a:rPr lang="en-US" dirty="0"/>
              <a:t>time of surgery: e.g.  in </a:t>
            </a:r>
            <a:r>
              <a:rPr lang="en-US" dirty="0" err="1" smtClean="0"/>
              <a:t>preperitoneal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509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Complications: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700" dirty="0" smtClean="0"/>
              <a:t>Second most common complication</a:t>
            </a:r>
            <a:r>
              <a:rPr lang="en-US" sz="1700" dirty="0"/>
              <a:t> </a:t>
            </a:r>
            <a:r>
              <a:rPr lang="en-US" sz="1700" dirty="0" smtClean="0"/>
              <a:t>2-30% of procedures</a:t>
            </a:r>
          </a:p>
          <a:p>
            <a:endParaRPr lang="en-US" sz="1700" dirty="0" smtClean="0"/>
          </a:p>
          <a:p>
            <a:r>
              <a:rPr lang="en-US" sz="1700" dirty="0" smtClean="0"/>
              <a:t>Increased </a:t>
            </a:r>
            <a:r>
              <a:rPr lang="en-US" sz="1700" dirty="0"/>
              <a:t>risk in children under 1 year of </a:t>
            </a:r>
            <a:r>
              <a:rPr lang="en-US" sz="1700" dirty="0" smtClean="0"/>
              <a:t>age</a:t>
            </a:r>
          </a:p>
          <a:p>
            <a:endParaRPr lang="en-US" sz="1700" dirty="0"/>
          </a:p>
          <a:p>
            <a:r>
              <a:rPr lang="en-US" sz="1700" dirty="0" smtClean="0"/>
              <a:t>Most </a:t>
            </a:r>
            <a:r>
              <a:rPr lang="en-US" sz="1700" dirty="0"/>
              <a:t>common organisms: </a:t>
            </a:r>
            <a:endParaRPr lang="en-US" sz="1700" dirty="0" smtClean="0"/>
          </a:p>
          <a:p>
            <a:pPr lvl="1"/>
            <a:r>
              <a:rPr lang="en-US" sz="1500" dirty="0" smtClean="0"/>
              <a:t>Coagulase-negative </a:t>
            </a:r>
            <a:r>
              <a:rPr lang="en-US" sz="1500" dirty="0"/>
              <a:t>Staph species </a:t>
            </a:r>
            <a:r>
              <a:rPr lang="en-US" sz="1500" dirty="0" smtClean="0"/>
              <a:t>(Staph </a:t>
            </a:r>
            <a:r>
              <a:rPr lang="en-US" sz="1500" dirty="0" err="1" smtClean="0"/>
              <a:t>epidermidis</a:t>
            </a:r>
            <a:r>
              <a:rPr lang="en-US" sz="1500" dirty="0" smtClean="0"/>
              <a:t>)</a:t>
            </a:r>
          </a:p>
          <a:p>
            <a:pPr lvl="1"/>
            <a:r>
              <a:rPr lang="en-US" sz="1500" dirty="0" smtClean="0"/>
              <a:t>Staph </a:t>
            </a:r>
            <a:r>
              <a:rPr lang="en-US" sz="1500" dirty="0" err="1" smtClean="0"/>
              <a:t>aureus</a:t>
            </a:r>
            <a:endParaRPr lang="en-US" sz="1500" dirty="0" smtClean="0"/>
          </a:p>
          <a:p>
            <a:pPr lvl="1"/>
            <a:r>
              <a:rPr lang="en-US" sz="1500" dirty="0" smtClean="0"/>
              <a:t>Enterococcus</a:t>
            </a:r>
          </a:p>
          <a:p>
            <a:pPr lvl="1"/>
            <a:r>
              <a:rPr lang="en-US" sz="1500" dirty="0" smtClean="0"/>
              <a:t>E. coli</a:t>
            </a:r>
          </a:p>
          <a:p>
            <a:pPr lvl="1"/>
            <a:r>
              <a:rPr lang="en-US" sz="1500" dirty="0" smtClean="0"/>
              <a:t>Pseudomonas</a:t>
            </a:r>
          </a:p>
        </p:txBody>
      </p:sp>
    </p:spTree>
    <p:extLst>
      <p:ext uri="{BB962C8B-B14F-4D97-AF65-F5344CB8AC3E}">
        <p14:creationId xmlns:p14="http://schemas.microsoft.com/office/powerpoint/2010/main" val="29048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Signs and Symptoms </a:t>
            </a:r>
            <a:r>
              <a:rPr lang="en-US" dirty="0" smtClean="0"/>
              <a:t>Infected Shunt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Shunt malfunction</a:t>
            </a:r>
          </a:p>
          <a:p>
            <a:r>
              <a:rPr lang="en-US" dirty="0" smtClean="0"/>
              <a:t>Fever, erythema, cellulitis, wound infection around shunt</a:t>
            </a:r>
            <a:endParaRPr lang="en-US" dirty="0"/>
          </a:p>
          <a:p>
            <a:r>
              <a:rPr lang="en-US" dirty="0" smtClean="0"/>
              <a:t>Nausea, Vomiting</a:t>
            </a:r>
            <a:endParaRPr lang="en-US" dirty="0"/>
          </a:p>
          <a:p>
            <a:r>
              <a:rPr lang="en-US" dirty="0" smtClean="0"/>
              <a:t>Lethargy, Irritability</a:t>
            </a:r>
            <a:endParaRPr lang="en-US" dirty="0"/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Abdominal pain</a:t>
            </a:r>
          </a:p>
          <a:p>
            <a:r>
              <a:rPr lang="en-US" dirty="0" smtClean="0"/>
              <a:t>Diarrhea</a:t>
            </a:r>
          </a:p>
          <a:p>
            <a:r>
              <a:rPr lang="en-US" dirty="0" smtClean="0"/>
              <a:t>Peritonitis</a:t>
            </a:r>
          </a:p>
          <a:p>
            <a:r>
              <a:rPr lang="en-US" dirty="0"/>
              <a:t>Feeding problems (young ones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699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Slit Ventricles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Totally collapsed lateral ventricles seen on CT of 3-80% of patients after shunting</a:t>
            </a:r>
          </a:p>
          <a:p>
            <a:r>
              <a:rPr lang="en-US" dirty="0" smtClean="0"/>
              <a:t>Most asymptomatic</a:t>
            </a:r>
          </a:p>
          <a:p>
            <a:r>
              <a:rPr lang="en-US" dirty="0" smtClean="0"/>
              <a:t>Slit Ventricle Syndrome:</a:t>
            </a:r>
          </a:p>
          <a:p>
            <a:pPr lvl="1"/>
            <a:r>
              <a:rPr lang="en-US" dirty="0" err="1" smtClean="0"/>
              <a:t>Overdrainage</a:t>
            </a:r>
            <a:r>
              <a:rPr lang="en-US" dirty="0" smtClean="0"/>
              <a:t> </a:t>
            </a:r>
            <a:r>
              <a:rPr lang="en-US" dirty="0"/>
              <a:t>of CSF leads to collapse of </a:t>
            </a:r>
            <a:r>
              <a:rPr lang="en-US" dirty="0" smtClean="0"/>
              <a:t>ventricles</a:t>
            </a:r>
            <a:r>
              <a:rPr lang="en-US" dirty="0"/>
              <a:t>, blocking fenestrations in proximal </a:t>
            </a:r>
            <a:r>
              <a:rPr lang="en-US" dirty="0" smtClean="0"/>
              <a:t>catheter</a:t>
            </a:r>
            <a:r>
              <a:rPr lang="en-US" dirty="0"/>
              <a:t>, leading to increased ICP</a:t>
            </a:r>
          </a:p>
          <a:p>
            <a:pPr lvl="1"/>
            <a:r>
              <a:rPr lang="en-US" dirty="0" smtClean="0"/>
              <a:t>Found </a:t>
            </a:r>
            <a:r>
              <a:rPr lang="en-US" dirty="0"/>
              <a:t>in </a:t>
            </a:r>
            <a:r>
              <a:rPr lang="en-US" dirty="0" smtClean="0"/>
              <a:t>less than 12%</a:t>
            </a:r>
          </a:p>
          <a:p>
            <a:pPr lvl="1"/>
            <a:r>
              <a:rPr lang="en-US" dirty="0" smtClean="0"/>
              <a:t>Intermittent </a:t>
            </a:r>
            <a:r>
              <a:rPr lang="en-US" dirty="0"/>
              <a:t>headaches unrelated to posture, </a:t>
            </a:r>
            <a:r>
              <a:rPr lang="en-US" dirty="0" smtClean="0"/>
              <a:t>often </a:t>
            </a:r>
            <a:r>
              <a:rPr lang="en-US" dirty="0"/>
              <a:t>with NN, drowsiness, irritability and impaired </a:t>
            </a:r>
            <a:r>
              <a:rPr lang="en-US" dirty="0" smtClean="0"/>
              <a:t>mentation</a:t>
            </a:r>
          </a:p>
          <a:p>
            <a:pPr lvl="1"/>
            <a:r>
              <a:rPr lang="en-US" dirty="0" smtClean="0"/>
              <a:t>Signs </a:t>
            </a:r>
            <a:r>
              <a:rPr lang="en-US" dirty="0"/>
              <a:t>may </a:t>
            </a:r>
            <a:r>
              <a:rPr lang="en-US" dirty="0" smtClean="0"/>
              <a:t>include 6th cranial nerve palsy.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410201"/>
            <a:ext cx="2971800" cy="141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81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01240"/>
            <a:ext cx="7315200" cy="5090160"/>
          </a:xfrm>
        </p:spPr>
        <p:txBody>
          <a:bodyPr>
            <a:normAutofit/>
          </a:bodyPr>
          <a:lstStyle/>
          <a:p>
            <a:r>
              <a:rPr lang="en-US" dirty="0" smtClean="0"/>
              <a:t>Understand the </a:t>
            </a:r>
            <a:r>
              <a:rPr lang="en-US" dirty="0"/>
              <a:t>typical clinical and radiological features </a:t>
            </a:r>
            <a:r>
              <a:rPr lang="en-US" dirty="0" smtClean="0"/>
              <a:t>of  </a:t>
            </a:r>
            <a:r>
              <a:rPr lang="en-US" dirty="0"/>
              <a:t>normal-pressure  hydrocephalus  </a:t>
            </a:r>
            <a:r>
              <a:rPr lang="en-US" dirty="0" smtClean="0"/>
              <a:t>and how to differentiate it from other </a:t>
            </a:r>
            <a:r>
              <a:rPr lang="en-US" dirty="0"/>
              <a:t>diseases  </a:t>
            </a:r>
            <a:r>
              <a:rPr lang="en-US" dirty="0" smtClean="0"/>
              <a:t>in the differential diagnosis</a:t>
            </a:r>
          </a:p>
          <a:p>
            <a:endParaRPr lang="en-US" dirty="0"/>
          </a:p>
          <a:p>
            <a:r>
              <a:rPr lang="en-US" dirty="0" smtClean="0"/>
              <a:t>Understand the </a:t>
            </a:r>
            <a:r>
              <a:rPr lang="en-US" dirty="0"/>
              <a:t>current standards for the diagnosis and </a:t>
            </a:r>
            <a:r>
              <a:rPr lang="en-US" dirty="0" smtClean="0"/>
              <a:t>treatment </a:t>
            </a:r>
            <a:r>
              <a:rPr lang="en-US" dirty="0"/>
              <a:t>of </a:t>
            </a:r>
            <a:r>
              <a:rPr lang="en-US" dirty="0" smtClean="0"/>
              <a:t>NPH</a:t>
            </a:r>
          </a:p>
          <a:p>
            <a:endParaRPr lang="en-US" dirty="0" smtClean="0"/>
          </a:p>
          <a:p>
            <a:r>
              <a:rPr lang="en-US" dirty="0" smtClean="0"/>
              <a:t>Review complications with Shunting</a:t>
            </a:r>
          </a:p>
          <a:p>
            <a:endParaRPr lang="en-US" dirty="0" smtClean="0"/>
          </a:p>
          <a:p>
            <a:r>
              <a:rPr lang="en-US" dirty="0" smtClean="0"/>
              <a:t>Review and management of Slit Ventricle Syndrome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315200" cy="1154097"/>
          </a:xfrm>
        </p:spPr>
        <p:txBody>
          <a:bodyPr/>
          <a:lstStyle/>
          <a:p>
            <a:r>
              <a:rPr lang="en-US" dirty="0" smtClean="0"/>
              <a:t>Learning Aims: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Slit Ventricles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69833"/>
            <a:ext cx="7315200" cy="393576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Asymptomatic:</a:t>
            </a:r>
          </a:p>
          <a:p>
            <a:pPr lvl="1"/>
            <a:r>
              <a:rPr lang="en-US" dirty="0"/>
              <a:t>Prophylactic upgrading to a  higher pressure valve or insertion of an </a:t>
            </a:r>
            <a:r>
              <a:rPr lang="en-US" dirty="0" err="1"/>
              <a:t>antisiphon</a:t>
            </a:r>
            <a:r>
              <a:rPr lang="en-US" dirty="0"/>
              <a:t> </a:t>
            </a:r>
            <a:r>
              <a:rPr lang="en-US" dirty="0" smtClean="0"/>
              <a:t>de­vice </a:t>
            </a:r>
            <a:r>
              <a:rPr lang="en-US" dirty="0"/>
              <a:t>has largely been </a:t>
            </a:r>
            <a:r>
              <a:rPr lang="en-US" u="sng" dirty="0"/>
              <a:t>abandoned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Slit ventricle </a:t>
            </a:r>
            <a:r>
              <a:rPr lang="en-US" dirty="0" smtClean="0"/>
              <a:t>syndrome: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total shunt malfunction is the cause, then shunt revision is indicated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inter­mittent </a:t>
            </a:r>
            <a:r>
              <a:rPr lang="en-US" dirty="0"/>
              <a:t>occlusion, treatment options include: </a:t>
            </a:r>
          </a:p>
          <a:p>
            <a:pPr lvl="2"/>
            <a:r>
              <a:rPr lang="en-US" dirty="0" smtClean="0"/>
              <a:t>1.If symptoms </a:t>
            </a:r>
            <a:r>
              <a:rPr lang="en-US" dirty="0"/>
              <a:t>occur early </a:t>
            </a:r>
            <a:r>
              <a:rPr lang="en-US" dirty="0" smtClean="0"/>
              <a:t> initial </a:t>
            </a:r>
            <a:r>
              <a:rPr lang="en-US" dirty="0"/>
              <a:t>expectant </a:t>
            </a:r>
            <a:r>
              <a:rPr lang="en-US" dirty="0" smtClean="0"/>
              <a:t>man­agement, most spontaneously </a:t>
            </a:r>
            <a:r>
              <a:rPr lang="en-US" dirty="0"/>
              <a:t>resolve </a:t>
            </a:r>
            <a:endParaRPr lang="en-US" dirty="0" smtClean="0"/>
          </a:p>
          <a:p>
            <a:pPr lvl="2"/>
            <a:r>
              <a:rPr lang="en-US" dirty="0" smtClean="0"/>
              <a:t>2. </a:t>
            </a:r>
            <a:r>
              <a:rPr lang="en-US" dirty="0"/>
              <a:t>revision of the proximal shunt. This may be difficult due to the small size of the </a:t>
            </a:r>
            <a:r>
              <a:rPr lang="en-US" dirty="0" smtClean="0"/>
              <a:t>ventricles</a:t>
            </a:r>
            <a:r>
              <a:rPr lang="en-US" dirty="0"/>
              <a:t>. </a:t>
            </a:r>
            <a:r>
              <a:rPr lang="en-US" dirty="0" smtClean="0"/>
              <a:t>Attempt to follow existing tract and place longer tubing or leave old catheter in place and  insert  new shunt </a:t>
            </a:r>
            <a:endParaRPr lang="en-US" dirty="0"/>
          </a:p>
          <a:p>
            <a:pPr lvl="2"/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/>
              <a:t>patients may "respond" to either of the following interventions because the slight </a:t>
            </a:r>
            <a:r>
              <a:rPr lang="en-US" dirty="0" smtClean="0"/>
              <a:t>ventricular </a:t>
            </a:r>
            <a:r>
              <a:rPr lang="en-US" dirty="0"/>
              <a:t>enlargement elevates the </a:t>
            </a:r>
            <a:r>
              <a:rPr lang="en-US" dirty="0" err="1"/>
              <a:t>ependyma</a:t>
            </a:r>
            <a:r>
              <a:rPr lang="en-US" dirty="0"/>
              <a:t> off of the inlet ports: </a:t>
            </a:r>
            <a:endParaRPr lang="en-US" dirty="0" smtClean="0"/>
          </a:p>
          <a:p>
            <a:pPr lvl="2"/>
            <a:r>
              <a:rPr lang="en-US" dirty="0" smtClean="0"/>
              <a:t>4. </a:t>
            </a:r>
            <a:r>
              <a:rPr lang="en-US" dirty="0" err="1" smtClean="0"/>
              <a:t>Subtemporal</a:t>
            </a:r>
            <a:r>
              <a:rPr lang="en-US" dirty="0" smtClean="0"/>
              <a:t> </a:t>
            </a:r>
            <a:r>
              <a:rPr lang="en-US" dirty="0"/>
              <a:t>decompression</a:t>
            </a:r>
            <a:r>
              <a:rPr lang="en-US" dirty="0" smtClean="0"/>
              <a:t>".  </a:t>
            </a:r>
            <a:r>
              <a:rPr lang="en-US" dirty="0"/>
              <a:t>sometimes with </a:t>
            </a:r>
            <a:r>
              <a:rPr lang="en-US" dirty="0" err="1"/>
              <a:t>dural</a:t>
            </a:r>
            <a:r>
              <a:rPr lang="en-US" dirty="0"/>
              <a:t> incision". This results in </a:t>
            </a:r>
            <a:r>
              <a:rPr lang="en-US" dirty="0" smtClean="0"/>
              <a:t>dilatation </a:t>
            </a:r>
            <a:r>
              <a:rPr lang="en-US" dirty="0"/>
              <a:t>of the temporal </a:t>
            </a:r>
            <a:r>
              <a:rPr lang="en-US" dirty="0" smtClean="0"/>
              <a:t>horns</a:t>
            </a:r>
          </a:p>
          <a:p>
            <a:pPr lvl="2"/>
            <a:r>
              <a:rPr lang="en-US" dirty="0" smtClean="0"/>
              <a:t>5. Third </a:t>
            </a:r>
            <a:r>
              <a:rPr lang="en-US" dirty="0" err="1" smtClean="0"/>
              <a:t>ventriculostomy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94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Complications: 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Subdural hematomas or </a:t>
            </a:r>
            <a:r>
              <a:rPr lang="en-US" dirty="0" err="1"/>
              <a:t>hygroma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Higher risk with low pres­sure valve and older patients</a:t>
            </a:r>
          </a:p>
          <a:p>
            <a:pPr lvl="1"/>
            <a:r>
              <a:rPr lang="en-US" dirty="0"/>
              <a:t>Usually accom­panied by headache, most resolve spontaneously or remain stable</a:t>
            </a:r>
          </a:p>
          <a:p>
            <a:pPr lvl="1"/>
            <a:r>
              <a:rPr lang="en-US" dirty="0"/>
              <a:t>One third require evacuation and tying off of shunt</a:t>
            </a:r>
          </a:p>
          <a:p>
            <a:pPr lvl="1"/>
            <a:r>
              <a:rPr lang="en-US" dirty="0"/>
              <a:t>Risk may be reduced by gradual mobilization post-op </a:t>
            </a:r>
          </a:p>
          <a:p>
            <a:r>
              <a:rPr lang="en-US" dirty="0"/>
              <a:t>Shunt infection</a:t>
            </a:r>
          </a:p>
          <a:p>
            <a:r>
              <a:rPr lang="en-US" dirty="0" err="1"/>
              <a:t>Intraparenchymal</a:t>
            </a:r>
            <a:r>
              <a:rPr lang="en-US" dirty="0"/>
              <a:t> </a:t>
            </a:r>
            <a:r>
              <a:rPr lang="en-US" dirty="0" err="1"/>
              <a:t>hemorrbage</a:t>
            </a:r>
            <a:r>
              <a:rPr lang="en-US" dirty="0"/>
              <a:t> in the brain </a:t>
            </a:r>
          </a:p>
          <a:p>
            <a:r>
              <a:rPr lang="en-US" dirty="0"/>
              <a:t>Seizures</a:t>
            </a:r>
          </a:p>
          <a:p>
            <a:r>
              <a:rPr lang="en-US" dirty="0"/>
              <a:t>Delayed complications include: shunt obstruction or disconnection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4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Radiographic </a:t>
            </a:r>
            <a:r>
              <a:rPr lang="en-US" dirty="0" smtClean="0"/>
              <a:t>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69833"/>
            <a:ext cx="7315200" cy="3859567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smtClean="0"/>
              <a:t>Shunt series:</a:t>
            </a:r>
          </a:p>
          <a:p>
            <a:pPr lvl="1"/>
            <a:r>
              <a:rPr lang="en-US" dirty="0" smtClean="0"/>
              <a:t>Plain </a:t>
            </a:r>
            <a:r>
              <a:rPr lang="en-US" dirty="0"/>
              <a:t>radiographs of skull, neck, chest, abdomen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to detect disconnections, kinks, and migration of catheters – Proximal and distal catheters are radiopaque, reservoirs are </a:t>
            </a:r>
            <a:r>
              <a:rPr lang="en-US" dirty="0" smtClean="0"/>
              <a:t>radiolucent</a:t>
            </a:r>
          </a:p>
          <a:p>
            <a:pPr lvl="1"/>
            <a:endParaRPr lang="en-US" dirty="0"/>
          </a:p>
          <a:p>
            <a:r>
              <a:rPr lang="en-US" dirty="0" smtClean="0"/>
              <a:t>Head CT</a:t>
            </a:r>
            <a:endParaRPr lang="en-US" dirty="0"/>
          </a:p>
          <a:p>
            <a:pPr lvl="1"/>
            <a:r>
              <a:rPr lang="en-US" dirty="0" smtClean="0"/>
              <a:t>Demonstrates </a:t>
            </a:r>
            <a:r>
              <a:rPr lang="en-US" dirty="0"/>
              <a:t>location of proximal catheter tip and size of </a:t>
            </a:r>
            <a:r>
              <a:rPr lang="en-US" dirty="0" smtClean="0"/>
              <a:t>ventricles </a:t>
            </a:r>
          </a:p>
          <a:p>
            <a:pPr lvl="1"/>
            <a:r>
              <a:rPr lang="en-US" u="sng" dirty="0" smtClean="0"/>
              <a:t>Comparison </a:t>
            </a:r>
            <a:r>
              <a:rPr lang="en-US" u="sng" dirty="0"/>
              <a:t>to prior study is </a:t>
            </a:r>
            <a:r>
              <a:rPr lang="en-US" u="sng" dirty="0" smtClean="0"/>
              <a:t>critical</a:t>
            </a:r>
          </a:p>
          <a:p>
            <a:pPr lvl="1"/>
            <a:endParaRPr lang="en-US" dirty="0" smtClean="0"/>
          </a:p>
          <a:p>
            <a:r>
              <a:rPr lang="en-US" dirty="0" err="1"/>
              <a:t>Radionucleotide</a:t>
            </a:r>
            <a:r>
              <a:rPr lang="en-US" dirty="0"/>
              <a:t> clearance study</a:t>
            </a:r>
          </a:p>
          <a:p>
            <a:pPr lvl="1"/>
            <a:r>
              <a:rPr lang="en-US" dirty="0" err="1"/>
              <a:t>Radionucleotide</a:t>
            </a:r>
            <a:r>
              <a:rPr lang="en-US" dirty="0"/>
              <a:t> is injected into shunt reservoir and observed as it </a:t>
            </a:r>
          </a:p>
          <a:p>
            <a:pPr lvl="1"/>
            <a:r>
              <a:rPr lang="en-US" dirty="0"/>
              <a:t>Flows proximally and distally</a:t>
            </a:r>
          </a:p>
          <a:p>
            <a:pPr lvl="1"/>
            <a:endParaRPr lang="en-US" dirty="0"/>
          </a:p>
          <a:p>
            <a:r>
              <a:rPr lang="en-US" dirty="0" smtClean="0"/>
              <a:t>Ultrasound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children with open fontanel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7658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Further Diagnostic </a:t>
            </a:r>
            <a:r>
              <a:rPr lang="en-US" dirty="0" smtClean="0"/>
              <a:t>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Pumping </a:t>
            </a:r>
            <a:r>
              <a:rPr lang="en-US" dirty="0"/>
              <a:t>the shunt </a:t>
            </a:r>
            <a:r>
              <a:rPr lang="en-US" dirty="0" smtClean="0"/>
              <a:t>reservoir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Assesses proximal and distal shunt </a:t>
            </a:r>
            <a:r>
              <a:rPr lang="en-US" dirty="0" smtClean="0"/>
              <a:t>function</a:t>
            </a:r>
          </a:p>
          <a:p>
            <a:endParaRPr lang="en-US" dirty="0"/>
          </a:p>
          <a:p>
            <a:r>
              <a:rPr lang="en-US" dirty="0" smtClean="0"/>
              <a:t>Tapping </a:t>
            </a:r>
            <a:r>
              <a:rPr lang="en-US" dirty="0"/>
              <a:t>the shunt </a:t>
            </a:r>
            <a:endParaRPr lang="en-US" dirty="0" smtClean="0"/>
          </a:p>
          <a:p>
            <a:pPr lvl="1"/>
            <a:r>
              <a:rPr lang="en-US" dirty="0" smtClean="0"/>
              <a:t>Assess </a:t>
            </a:r>
            <a:r>
              <a:rPr lang="en-US" dirty="0"/>
              <a:t>shunt function and diagnoses shunt </a:t>
            </a:r>
            <a:r>
              <a:rPr lang="en-US" dirty="0" smtClean="0"/>
              <a:t>infection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41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69833"/>
            <a:ext cx="7315200" cy="370716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Symptoms usually improve in this order </a:t>
            </a:r>
            <a:r>
              <a:rPr lang="en-US" u="sng" dirty="0" smtClean="0"/>
              <a:t>incontinence</a:t>
            </a:r>
            <a:r>
              <a:rPr lang="en-US" dirty="0"/>
              <a:t>, then gait </a:t>
            </a:r>
            <a:r>
              <a:rPr lang="en-US" dirty="0" smtClean="0"/>
              <a:t>dis­turbance</a:t>
            </a:r>
            <a:r>
              <a:rPr lang="en-US" dirty="0"/>
              <a:t>, and lastly </a:t>
            </a:r>
            <a:r>
              <a:rPr lang="en-US" dirty="0" smtClean="0"/>
              <a:t>dementia</a:t>
            </a:r>
          </a:p>
          <a:p>
            <a:endParaRPr lang="en-US" dirty="0" smtClean="0"/>
          </a:p>
          <a:p>
            <a:r>
              <a:rPr lang="en-US" dirty="0" smtClean="0"/>
              <a:t>Predictors for good outcome:</a:t>
            </a:r>
          </a:p>
          <a:p>
            <a:pPr lvl="1"/>
            <a:r>
              <a:rPr lang="en-US" dirty="0" smtClean="0"/>
              <a:t>Clinical</a:t>
            </a:r>
            <a:r>
              <a:rPr lang="en-US" dirty="0"/>
              <a:t>: presence of the classic triad </a:t>
            </a:r>
          </a:p>
          <a:p>
            <a:pPr lvl="1"/>
            <a:r>
              <a:rPr lang="en-US" dirty="0" smtClean="0"/>
              <a:t>Also </a:t>
            </a:r>
            <a:r>
              <a:rPr lang="en-US" dirty="0"/>
              <a:t>77% of patients with </a:t>
            </a:r>
            <a:r>
              <a:rPr lang="en-US" dirty="0" smtClean="0"/>
              <a:t>gait </a:t>
            </a:r>
            <a:r>
              <a:rPr lang="en-US" dirty="0"/>
              <a:t>disturbance as the primary symptom improved with </a:t>
            </a:r>
            <a:r>
              <a:rPr lang="en-US" dirty="0" smtClean="0"/>
              <a:t>shunting</a:t>
            </a:r>
          </a:p>
          <a:p>
            <a:pPr lvl="1"/>
            <a:r>
              <a:rPr lang="en-US" dirty="0" smtClean="0"/>
              <a:t>Patients </a:t>
            </a:r>
            <a:r>
              <a:rPr lang="en-US" dirty="0"/>
              <a:t>with </a:t>
            </a:r>
            <a:r>
              <a:rPr lang="en-US" dirty="0" smtClean="0"/>
              <a:t>dementia and </a:t>
            </a:r>
            <a:r>
              <a:rPr lang="en-US" u="sng" dirty="0" smtClean="0"/>
              <a:t>NO</a:t>
            </a:r>
            <a:r>
              <a:rPr lang="en-US" dirty="0" smtClean="0"/>
              <a:t> gait </a:t>
            </a:r>
            <a:r>
              <a:rPr lang="en-US" dirty="0"/>
              <a:t>disturbance </a:t>
            </a:r>
            <a:r>
              <a:rPr lang="en-US" u="sng" dirty="0"/>
              <a:t>rarely</a:t>
            </a:r>
            <a:r>
              <a:rPr lang="en-US" dirty="0"/>
              <a:t> respond to shunting </a:t>
            </a:r>
            <a:endParaRPr lang="en-US" dirty="0" smtClean="0"/>
          </a:p>
          <a:p>
            <a:pPr lvl="1"/>
            <a:r>
              <a:rPr lang="en-US" dirty="0" smtClean="0"/>
              <a:t>LP</a:t>
            </a:r>
            <a:r>
              <a:rPr lang="en-US" dirty="0"/>
              <a:t>: OP &gt; 100 mm </a:t>
            </a:r>
            <a:r>
              <a:rPr lang="en-US" dirty="0" smtClean="0"/>
              <a:t>H20</a:t>
            </a:r>
          </a:p>
          <a:p>
            <a:pPr lvl="1"/>
            <a:r>
              <a:rPr lang="en-US" dirty="0" smtClean="0"/>
              <a:t>Isotope </a:t>
            </a:r>
            <a:r>
              <a:rPr lang="en-US" dirty="0" err="1"/>
              <a:t>cisternogram</a:t>
            </a:r>
            <a:r>
              <a:rPr lang="en-US" dirty="0"/>
              <a:t>: typical NPH </a:t>
            </a:r>
            <a:r>
              <a:rPr lang="en-US" dirty="0" smtClean="0"/>
              <a:t>pattern</a:t>
            </a:r>
          </a:p>
          <a:p>
            <a:pPr lvl="1"/>
            <a:r>
              <a:rPr lang="en-US" dirty="0" smtClean="0"/>
              <a:t>Continuous </a:t>
            </a:r>
            <a:r>
              <a:rPr lang="en-US" dirty="0"/>
              <a:t>CSF pressure recording: pressure&gt; 180 mm </a:t>
            </a:r>
            <a:r>
              <a:rPr lang="en-US" dirty="0" smtClean="0"/>
              <a:t>H20 or </a:t>
            </a:r>
            <a:r>
              <a:rPr lang="en-US" dirty="0"/>
              <a:t>frequent </a:t>
            </a:r>
            <a:r>
              <a:rPr lang="en-US" dirty="0" smtClean="0"/>
              <a:t>Lund­berg </a:t>
            </a:r>
            <a:r>
              <a:rPr lang="en-US" dirty="0"/>
              <a:t>B </a:t>
            </a:r>
            <a:r>
              <a:rPr lang="en-US" dirty="0" smtClean="0"/>
              <a:t>waves</a:t>
            </a:r>
            <a:endParaRPr lang="en-US" dirty="0"/>
          </a:p>
          <a:p>
            <a:pPr lvl="1"/>
            <a:r>
              <a:rPr lang="en-US" dirty="0"/>
              <a:t>CT or MRI: large ventricles with flattened </a:t>
            </a:r>
            <a:r>
              <a:rPr lang="en-US" dirty="0" smtClean="0"/>
              <a:t>sulci</a:t>
            </a:r>
          </a:p>
          <a:p>
            <a:pPr lvl="1"/>
            <a:r>
              <a:rPr lang="en-US" dirty="0" smtClean="0"/>
              <a:t>Symptoms have been present for short period of time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</a:t>
            </a:r>
            <a:r>
              <a:rPr lang="en-US" dirty="0"/>
              <a:t>with suspected co-existing Alzheimer's disease (AD) may still improve </a:t>
            </a:r>
            <a:r>
              <a:rPr lang="en-US" dirty="0" smtClean="0"/>
              <a:t>with </a:t>
            </a:r>
            <a:r>
              <a:rPr lang="en-US" dirty="0"/>
              <a:t>VP shunts, thus AD should not exclude these patients from  </a:t>
            </a:r>
            <a:r>
              <a:rPr lang="en-US" dirty="0" smtClean="0"/>
              <a:t>shunting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responders may subsequently deteriorate. Shunt malfunction and </a:t>
            </a:r>
            <a:r>
              <a:rPr lang="en-US" dirty="0" smtClean="0"/>
              <a:t>subdural, collections </a:t>
            </a:r>
            <a:r>
              <a:rPr lang="en-US" dirty="0"/>
              <a:t>must be ruled out before ascribing this to  the natural course of the </a:t>
            </a:r>
            <a:r>
              <a:rPr lang="en-US" dirty="0" smtClean="0"/>
              <a:t>condition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are the cardinal symptoms of idiopathic </a:t>
            </a:r>
            <a:r>
              <a:rPr lang="en-US" dirty="0" smtClean="0"/>
              <a:t>normal pressure </a:t>
            </a:r>
            <a:r>
              <a:rPr lang="en-US" dirty="0"/>
              <a:t>hydrocephalus (</a:t>
            </a:r>
            <a:r>
              <a:rPr lang="en-US" dirty="0" err="1"/>
              <a:t>iNPH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a) Apathy, tremor, and rigidity</a:t>
            </a:r>
          </a:p>
          <a:p>
            <a:pPr lvl="1"/>
            <a:r>
              <a:rPr lang="en-US" dirty="0"/>
              <a:t>b) Reduced muscle tone, urinary and fecal retention, and </a:t>
            </a:r>
            <a:r>
              <a:rPr lang="en-US" dirty="0" smtClean="0"/>
              <a:t>dementia</a:t>
            </a:r>
            <a:endParaRPr lang="en-US" dirty="0"/>
          </a:p>
          <a:p>
            <a:pPr lvl="1"/>
            <a:r>
              <a:rPr lang="en-US" dirty="0"/>
              <a:t>c) Gait impairment, incontinence, and dementia</a:t>
            </a:r>
          </a:p>
          <a:p>
            <a:pPr lvl="1"/>
            <a:r>
              <a:rPr lang="en-US" dirty="0"/>
              <a:t>d) Gait impairment, tremor, and </a:t>
            </a:r>
            <a:r>
              <a:rPr lang="en-US" dirty="0" err="1"/>
              <a:t>akinesia</a:t>
            </a:r>
            <a:endParaRPr lang="en-US" dirty="0"/>
          </a:p>
          <a:p>
            <a:pPr lvl="1"/>
            <a:r>
              <a:rPr lang="en-US" dirty="0"/>
              <a:t>e) Difficulty initiating gait, affect incontinence, organic brain </a:t>
            </a:r>
            <a:r>
              <a:rPr lang="en-US" dirty="0" smtClean="0"/>
              <a:t>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9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constellation of changes in imaging studies (CT, </a:t>
            </a:r>
            <a:r>
              <a:rPr lang="en-US" dirty="0" smtClean="0"/>
              <a:t>MRI</a:t>
            </a:r>
            <a:r>
              <a:rPr lang="en-US" dirty="0"/>
              <a:t>) definitively establishes the diagnosis of NPH?</a:t>
            </a:r>
          </a:p>
          <a:p>
            <a:pPr lvl="1"/>
            <a:r>
              <a:rPr lang="en-US" dirty="0"/>
              <a:t>a) Narrow cisterns near the vertex and a </a:t>
            </a:r>
            <a:r>
              <a:rPr lang="en-US" dirty="0" err="1"/>
              <a:t>callosal</a:t>
            </a:r>
            <a:r>
              <a:rPr lang="en-US" dirty="0"/>
              <a:t> angle &lt;90°</a:t>
            </a:r>
          </a:p>
          <a:p>
            <a:pPr lvl="1"/>
            <a:r>
              <a:rPr lang="en-US" dirty="0"/>
              <a:t>b) Enlarged insular cisterns and inner CSF spaces</a:t>
            </a:r>
          </a:p>
          <a:p>
            <a:pPr lvl="1"/>
            <a:r>
              <a:rPr lang="en-US" dirty="0"/>
              <a:t>c) Enlarged insular cisterns and narrow cisterns near the </a:t>
            </a:r>
            <a:r>
              <a:rPr lang="en-US" dirty="0" smtClean="0"/>
              <a:t>vertex</a:t>
            </a:r>
            <a:endParaRPr lang="en-US" dirty="0"/>
          </a:p>
          <a:p>
            <a:pPr lvl="1"/>
            <a:r>
              <a:rPr lang="en-US" dirty="0"/>
              <a:t>d) A </a:t>
            </a:r>
            <a:r>
              <a:rPr lang="en-US" dirty="0" err="1"/>
              <a:t>callosal</a:t>
            </a:r>
            <a:r>
              <a:rPr lang="en-US" dirty="0"/>
              <a:t> angle &lt;90° and enlarged inner CSF spaces</a:t>
            </a:r>
          </a:p>
          <a:p>
            <a:pPr lvl="1"/>
            <a:r>
              <a:rPr lang="en-US" dirty="0"/>
              <a:t>e) There is no such constellation of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711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percentage of patients with </a:t>
            </a:r>
            <a:r>
              <a:rPr lang="en-US" dirty="0" err="1"/>
              <a:t>iNPH</a:t>
            </a:r>
            <a:r>
              <a:rPr lang="en-US" dirty="0"/>
              <a:t> also have </a:t>
            </a:r>
            <a:r>
              <a:rPr lang="en-US" dirty="0" smtClean="0"/>
              <a:t>vascular </a:t>
            </a:r>
            <a:r>
              <a:rPr lang="en-US" dirty="0"/>
              <a:t>dementia or Alzheimer’s disease?</a:t>
            </a:r>
          </a:p>
          <a:p>
            <a:pPr lvl="1"/>
            <a:r>
              <a:rPr lang="en-US" dirty="0"/>
              <a:t>a) 15%</a:t>
            </a:r>
          </a:p>
          <a:p>
            <a:pPr lvl="1"/>
            <a:r>
              <a:rPr lang="en-US" dirty="0"/>
              <a:t>b) 30%</a:t>
            </a:r>
          </a:p>
          <a:p>
            <a:pPr lvl="1"/>
            <a:r>
              <a:rPr lang="en-US" dirty="0"/>
              <a:t>c) 45%</a:t>
            </a:r>
          </a:p>
          <a:p>
            <a:pPr lvl="1"/>
            <a:r>
              <a:rPr lang="en-US" dirty="0"/>
              <a:t>d) 60%</a:t>
            </a:r>
          </a:p>
          <a:p>
            <a:pPr lvl="1"/>
            <a:r>
              <a:rPr lang="en-US" dirty="0"/>
              <a:t>e) 75%</a:t>
            </a:r>
          </a:p>
        </p:txBody>
      </p:sp>
    </p:spTree>
    <p:extLst>
      <p:ext uri="{BB962C8B-B14F-4D97-AF65-F5344CB8AC3E}">
        <p14:creationId xmlns:p14="http://schemas.microsoft.com/office/powerpoint/2010/main" val="2217212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 or False?</a:t>
            </a:r>
          </a:p>
          <a:p>
            <a:pPr lvl="1"/>
            <a:r>
              <a:rPr lang="en-US" dirty="0" smtClean="0"/>
              <a:t>The lack of gait disturbance and presence of dementia makes patient less likely to benefit from shunting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2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NPH was first described by S. Hakim and Adams in 1965</a:t>
            </a:r>
          </a:p>
          <a:p>
            <a:endParaRPr lang="en-US" sz="2400" dirty="0" smtClean="0"/>
          </a:p>
          <a:p>
            <a:r>
              <a:rPr lang="en-US" sz="2400" dirty="0" smtClean="0"/>
              <a:t>Their reports were based on </a:t>
            </a:r>
            <a:r>
              <a:rPr lang="en-US" sz="2400" dirty="0" err="1" smtClean="0"/>
              <a:t>pneumoencephalography</a:t>
            </a:r>
            <a:endParaRPr lang="en-US" sz="2400" dirty="0"/>
          </a:p>
          <a:p>
            <a:pPr lvl="1"/>
            <a:r>
              <a:rPr lang="en-US" sz="2200" dirty="0" smtClean="0"/>
              <a:t>Pointed </a:t>
            </a:r>
            <a:r>
              <a:rPr lang="en-US" sz="2200" dirty="0"/>
              <a:t>out that it is often difficult to differentiate NPH from cerebral </a:t>
            </a:r>
            <a:r>
              <a:rPr lang="en-US" sz="2200" dirty="0" smtClean="0"/>
              <a:t>atrophy (still an issue today)</a:t>
            </a:r>
          </a:p>
          <a:p>
            <a:pPr lvl="1"/>
            <a:r>
              <a:rPr lang="en-US" sz="2200" dirty="0" smtClean="0"/>
              <a:t>Described C</a:t>
            </a:r>
            <a:r>
              <a:rPr lang="en-US" sz="2400" dirty="0" smtClean="0"/>
              <a:t>lassic triad of:</a:t>
            </a:r>
          </a:p>
          <a:p>
            <a:pPr lvl="3"/>
            <a:r>
              <a:rPr lang="en-US" sz="2200" dirty="0" smtClean="0"/>
              <a:t>Dementia</a:t>
            </a:r>
          </a:p>
          <a:p>
            <a:pPr lvl="3"/>
            <a:r>
              <a:rPr lang="en-US" sz="2200" dirty="0" smtClean="0"/>
              <a:t>Urinary incontinence</a:t>
            </a:r>
          </a:p>
          <a:p>
            <a:pPr lvl="3"/>
            <a:r>
              <a:rPr lang="en-US" sz="2200" dirty="0" smtClean="0"/>
              <a:t>Gait disturbance</a:t>
            </a:r>
          </a:p>
        </p:txBody>
      </p:sp>
    </p:spTree>
    <p:extLst>
      <p:ext uri="{BB962C8B-B14F-4D97-AF65-F5344CB8AC3E}">
        <p14:creationId xmlns:p14="http://schemas.microsoft.com/office/powerpoint/2010/main" val="30505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Differential Diagnosis and Treatment </a:t>
            </a:r>
            <a:r>
              <a:rPr lang="en-US" dirty="0" smtClean="0"/>
              <a:t>of Normal-Pressure Hydrocephalus Michael </a:t>
            </a:r>
            <a:r>
              <a:rPr lang="en-US" dirty="0"/>
              <a:t>Kiefer, Andreas </a:t>
            </a:r>
            <a:r>
              <a:rPr lang="en-US" dirty="0" smtClean="0"/>
              <a:t>Unterberg.</a:t>
            </a:r>
            <a:endParaRPr lang="en-US" dirty="0"/>
          </a:p>
          <a:p>
            <a:r>
              <a:rPr lang="en-US" dirty="0" err="1" smtClean="0"/>
              <a:t>Relkin</a:t>
            </a:r>
            <a:r>
              <a:rPr lang="en-US" dirty="0" smtClean="0"/>
              <a:t> </a:t>
            </a:r>
            <a:r>
              <a:rPr lang="en-US" dirty="0"/>
              <a:t>N, </a:t>
            </a:r>
            <a:r>
              <a:rPr lang="en-US" dirty="0" err="1"/>
              <a:t>Marmarou</a:t>
            </a:r>
            <a:r>
              <a:rPr lang="en-US" dirty="0"/>
              <a:t> A, </a:t>
            </a:r>
            <a:r>
              <a:rPr lang="en-US" dirty="0" err="1"/>
              <a:t>Klinge</a:t>
            </a:r>
            <a:r>
              <a:rPr lang="en-US" dirty="0"/>
              <a:t> P, </a:t>
            </a:r>
            <a:r>
              <a:rPr lang="en-US" dirty="0" err="1"/>
              <a:t>Bergsneider</a:t>
            </a:r>
            <a:r>
              <a:rPr lang="en-US" dirty="0"/>
              <a:t> M, Black PM: </a:t>
            </a:r>
            <a:r>
              <a:rPr lang="en-US" dirty="0" smtClean="0"/>
              <a:t>Diagnosing </a:t>
            </a:r>
            <a:r>
              <a:rPr lang="en-US" dirty="0"/>
              <a:t>idiopathic normal-pressure hydrocephalus. Neurosurgery 2005; </a:t>
            </a:r>
            <a:r>
              <a:rPr lang="en-US" dirty="0" smtClean="0"/>
              <a:t>57</a:t>
            </a:r>
            <a:r>
              <a:rPr lang="en-US" dirty="0"/>
              <a:t>: 4–16. </a:t>
            </a:r>
          </a:p>
          <a:p>
            <a:r>
              <a:rPr lang="en-US" dirty="0" smtClean="0"/>
              <a:t>Deutsche </a:t>
            </a:r>
            <a:r>
              <a:rPr lang="en-US" dirty="0" err="1"/>
              <a:t>Gesellschaft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Neurologie</a:t>
            </a:r>
            <a:r>
              <a:rPr lang="en-US" dirty="0"/>
              <a:t>: </a:t>
            </a:r>
            <a:r>
              <a:rPr lang="en-US" dirty="0" err="1"/>
              <a:t>Leitlinie</a:t>
            </a:r>
            <a:r>
              <a:rPr lang="en-US" dirty="0"/>
              <a:t> </a:t>
            </a:r>
            <a:r>
              <a:rPr lang="en-US" dirty="0" smtClean="0"/>
              <a:t>Normal hydrocephalus</a:t>
            </a:r>
            <a:r>
              <a:rPr lang="en-US" dirty="0"/>
              <a:t>. </a:t>
            </a:r>
            <a:r>
              <a:rPr lang="en-US" dirty="0" smtClean="0">
                <a:hlinkClick r:id="rId2"/>
              </a:rPr>
              <a:t>www.dgn.org/images/stories/dgn/leitlinien/LL2008/ll08kap_017.pdf</a:t>
            </a:r>
            <a:r>
              <a:rPr lang="en-US" dirty="0" smtClean="0"/>
              <a:t>.</a:t>
            </a:r>
          </a:p>
          <a:p>
            <a:r>
              <a:rPr lang="en-US" dirty="0" smtClean="0"/>
              <a:t>Ishikawa </a:t>
            </a:r>
            <a:r>
              <a:rPr lang="en-US" dirty="0"/>
              <a:t>M, Hashimoto M, </a:t>
            </a:r>
            <a:r>
              <a:rPr lang="en-US" dirty="0" err="1"/>
              <a:t>Kuwana</a:t>
            </a:r>
            <a:r>
              <a:rPr lang="en-US" dirty="0"/>
              <a:t> N, et al.: Guidelines </a:t>
            </a:r>
            <a:r>
              <a:rPr lang="en-US" dirty="0" smtClean="0"/>
              <a:t>for management </a:t>
            </a:r>
            <a:r>
              <a:rPr lang="en-US" dirty="0"/>
              <a:t>of idiopathic normal pressure hydrocephalus. </a:t>
            </a:r>
            <a:r>
              <a:rPr lang="en-US" dirty="0" err="1" smtClean="0"/>
              <a:t>Neurol</a:t>
            </a:r>
            <a:r>
              <a:rPr lang="en-US" dirty="0" smtClean="0"/>
              <a:t> Med </a:t>
            </a:r>
            <a:r>
              <a:rPr lang="en-US" dirty="0" err="1"/>
              <a:t>Chir</a:t>
            </a:r>
            <a:r>
              <a:rPr lang="en-US" dirty="0"/>
              <a:t> (Tokyo) 2008; 48(</a:t>
            </a:r>
            <a:r>
              <a:rPr lang="en-US" dirty="0" err="1"/>
              <a:t>Suppl</a:t>
            </a:r>
            <a:r>
              <a:rPr lang="en-US" dirty="0"/>
              <a:t>): S1–23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Greitz</a:t>
            </a:r>
            <a:r>
              <a:rPr lang="en-US" dirty="0" smtClean="0"/>
              <a:t> </a:t>
            </a:r>
            <a:r>
              <a:rPr lang="en-US" dirty="0"/>
              <a:t>D: Radiological assessment of hydrocephalus:  </a:t>
            </a:r>
            <a:r>
              <a:rPr lang="en-US" dirty="0" smtClean="0"/>
              <a:t>new </a:t>
            </a:r>
            <a:r>
              <a:rPr lang="en-US" dirty="0"/>
              <a:t>theories and implications for therapy. </a:t>
            </a:r>
            <a:r>
              <a:rPr lang="en-US" dirty="0" err="1"/>
              <a:t>Neurosurg</a:t>
            </a:r>
            <a:r>
              <a:rPr lang="en-US" dirty="0"/>
              <a:t> Rev 2004; </a:t>
            </a:r>
            <a:r>
              <a:rPr lang="en-US" dirty="0" smtClean="0"/>
              <a:t>27</a:t>
            </a:r>
            <a:r>
              <a:rPr lang="en-US" dirty="0"/>
              <a:t>: 145–65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Greenberg: Handbook of Neurosurgery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Pneumoencephalography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introduced by Walter Dandy in 1919</a:t>
            </a:r>
          </a:p>
          <a:p>
            <a:r>
              <a:rPr lang="en-US" dirty="0" smtClean="0"/>
              <a:t>Successively </a:t>
            </a:r>
            <a:r>
              <a:rPr lang="en-US" dirty="0"/>
              <a:t>injecting small volumes of air via lumbar puncture and then removing small volumes of cerebrospinal fluid with the patient sitting upright and the head </a:t>
            </a:r>
            <a:r>
              <a:rPr lang="en-US" dirty="0" smtClean="0"/>
              <a:t>flexed</a:t>
            </a:r>
          </a:p>
          <a:p>
            <a:r>
              <a:rPr lang="en-US" dirty="0" smtClean="0"/>
              <a:t>This method is no longer used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5057772"/>
            <a:ext cx="1905000" cy="1800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100" y="5057773"/>
            <a:ext cx="18669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68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Usually &gt; 60 years of age</a:t>
            </a:r>
          </a:p>
          <a:p>
            <a:r>
              <a:rPr lang="en-US" dirty="0" smtClean="0"/>
              <a:t>Triad not pathognomonic (Vascular dementia can present same way).</a:t>
            </a:r>
          </a:p>
          <a:p>
            <a:r>
              <a:rPr lang="en-US" dirty="0" smtClean="0"/>
              <a:t>Gait:</a:t>
            </a:r>
          </a:p>
          <a:p>
            <a:pPr lvl="1"/>
            <a:r>
              <a:rPr lang="en-US" dirty="0" smtClean="0"/>
              <a:t>Usually first symptom to show up</a:t>
            </a:r>
          </a:p>
          <a:p>
            <a:pPr lvl="1"/>
            <a:r>
              <a:rPr lang="en-US" dirty="0" smtClean="0"/>
              <a:t>Wide based gait, shuffling, unsteady on turning</a:t>
            </a:r>
          </a:p>
          <a:p>
            <a:pPr lvl="1"/>
            <a:r>
              <a:rPr lang="en-US" dirty="0" smtClean="0"/>
              <a:t>Feel “glued to the floor”</a:t>
            </a:r>
          </a:p>
          <a:p>
            <a:r>
              <a:rPr lang="en-US" dirty="0" smtClean="0"/>
              <a:t>Dementia:</a:t>
            </a:r>
          </a:p>
          <a:p>
            <a:pPr lvl="1"/>
            <a:r>
              <a:rPr lang="en-US" dirty="0" smtClean="0"/>
              <a:t>Mostly memory problems</a:t>
            </a:r>
          </a:p>
          <a:p>
            <a:pPr lvl="1"/>
            <a:r>
              <a:rPr lang="en-US" dirty="0" err="1" smtClean="0"/>
              <a:t>Bradyphrenia</a:t>
            </a:r>
            <a:r>
              <a:rPr lang="en-US" dirty="0" smtClean="0"/>
              <a:t> “slowness of thoughts”</a:t>
            </a:r>
          </a:p>
          <a:p>
            <a:r>
              <a:rPr lang="en-US" dirty="0" smtClean="0"/>
              <a:t>Urinary incontinence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831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Primary (idiopathic) </a:t>
            </a:r>
            <a:r>
              <a:rPr lang="en-US" dirty="0" smtClean="0"/>
              <a:t>NPH is distinguished from secondary  NPH which is develops secondary to subarachnoid </a:t>
            </a:r>
            <a:r>
              <a:rPr lang="en-US" dirty="0"/>
              <a:t>hemorrhage (23%), meningitis </a:t>
            </a:r>
            <a:r>
              <a:rPr lang="en-US" dirty="0" smtClean="0"/>
              <a:t> (</a:t>
            </a:r>
            <a:r>
              <a:rPr lang="en-US" dirty="0"/>
              <a:t>4.5%), and traumatic brain injury (12.5%)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u="sng" dirty="0" smtClean="0"/>
              <a:t>common </a:t>
            </a:r>
            <a:r>
              <a:rPr lang="en-US" u="sng" dirty="0"/>
              <a:t>feature</a:t>
            </a:r>
            <a:r>
              <a:rPr lang="en-US" dirty="0"/>
              <a:t> of </a:t>
            </a:r>
            <a:r>
              <a:rPr lang="en-US" dirty="0" err="1"/>
              <a:t>iNPH</a:t>
            </a:r>
            <a:r>
              <a:rPr lang="en-US" dirty="0"/>
              <a:t> and </a:t>
            </a:r>
            <a:r>
              <a:rPr lang="en-US" dirty="0" err="1"/>
              <a:t>sNPH</a:t>
            </a:r>
            <a:r>
              <a:rPr lang="en-US" dirty="0"/>
              <a:t> is that neither involves </a:t>
            </a:r>
            <a:r>
              <a:rPr lang="en-US" dirty="0" smtClean="0"/>
              <a:t>any </a:t>
            </a:r>
            <a:r>
              <a:rPr lang="en-US" dirty="0"/>
              <a:t>obstruction to the flow of CSF within the </a:t>
            </a:r>
            <a:r>
              <a:rPr lang="en-US" dirty="0" smtClean="0"/>
              <a:t>ventricular </a:t>
            </a:r>
            <a:r>
              <a:rPr lang="en-US" dirty="0"/>
              <a:t>system of the </a:t>
            </a:r>
            <a:r>
              <a:rPr lang="en-US" dirty="0" smtClean="0"/>
              <a:t>brain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iNPH</a:t>
            </a:r>
            <a:r>
              <a:rPr lang="en-US" dirty="0" smtClean="0"/>
              <a:t> primarily a disease of the elderly</a:t>
            </a:r>
          </a:p>
          <a:p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NPH</a:t>
            </a:r>
            <a:r>
              <a:rPr lang="en-US" dirty="0" smtClean="0"/>
              <a:t> can occur in all 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 test or radiologic study is pathognomonic for NPH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CT or MRI: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isproportionate widening </a:t>
            </a:r>
            <a:r>
              <a:rPr lang="en-US" dirty="0"/>
              <a:t>of the ventricles in comparison to the cerebral </a:t>
            </a:r>
            <a:r>
              <a:rPr lang="en-US" dirty="0" smtClean="0"/>
              <a:t>sulci </a:t>
            </a:r>
            <a:r>
              <a:rPr lang="en-US" dirty="0"/>
              <a:t>(inner </a:t>
            </a:r>
            <a:r>
              <a:rPr lang="en-US" dirty="0" smtClean="0"/>
              <a:t>and </a:t>
            </a:r>
            <a:r>
              <a:rPr lang="en-US" dirty="0"/>
              <a:t>outer CSF </a:t>
            </a:r>
            <a:r>
              <a:rPr lang="en-US" dirty="0" smtClean="0"/>
              <a:t>spaces)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Lumbar Puncture:</a:t>
            </a:r>
          </a:p>
          <a:p>
            <a:pPr lvl="1"/>
            <a:r>
              <a:rPr lang="en-US" dirty="0" smtClean="0"/>
              <a:t>Shows normal opening pressure (OP) should be &lt; 180 mm H2O</a:t>
            </a:r>
          </a:p>
          <a:p>
            <a:pPr lvl="1"/>
            <a:r>
              <a:rPr lang="en-US" dirty="0" smtClean="0"/>
              <a:t>Response to single LP or serial LP has good predictive value</a:t>
            </a:r>
          </a:p>
          <a:p>
            <a:pPr lvl="1"/>
            <a:r>
              <a:rPr lang="en-US" dirty="0" smtClean="0"/>
              <a:t>Patient’s whose OP is &gt;100 have better response to shunting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Continuous CSF pressure monitoring:</a:t>
            </a:r>
          </a:p>
          <a:p>
            <a:pPr lvl="1"/>
            <a:r>
              <a:rPr lang="en-US" dirty="0" smtClean="0"/>
              <a:t>Patients with normal OP may have LP peaks of &gt; 270 mm H2O and recurrent B-waves (amp 10-11mm Hg lasts 30s-2min)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67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</a:t>
            </a:r>
            <a:r>
              <a:rPr lang="en-US" dirty="0" smtClean="0"/>
              <a:t>Studies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Ambulatory Lumbar Drainage: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5 day trial is recommended (mean time to improvement: 3 days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Send CSF cell count and culture daily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CT and MRI:</a:t>
            </a:r>
          </a:p>
          <a:p>
            <a:pPr lvl="1"/>
            <a:r>
              <a:rPr lang="en-US" dirty="0" smtClean="0"/>
              <a:t>Communicating hydrocephalus</a:t>
            </a:r>
          </a:p>
          <a:p>
            <a:pPr lvl="1"/>
            <a:r>
              <a:rPr lang="en-US" dirty="0" smtClean="0"/>
              <a:t>Findings that correlate with good response:</a:t>
            </a:r>
          </a:p>
          <a:p>
            <a:pPr lvl="2"/>
            <a:r>
              <a:rPr lang="en-US" dirty="0" err="1" smtClean="0"/>
              <a:t>Transependymal</a:t>
            </a:r>
            <a:r>
              <a:rPr lang="en-US" dirty="0" smtClean="0"/>
              <a:t> flow (may </a:t>
            </a:r>
            <a:r>
              <a:rPr lang="en-US" dirty="0"/>
              <a:t>resolve with </a:t>
            </a:r>
            <a:r>
              <a:rPr lang="en-US" dirty="0" smtClean="0"/>
              <a:t>shunting)</a:t>
            </a:r>
            <a:endParaRPr lang="en-US" dirty="0"/>
          </a:p>
          <a:p>
            <a:pPr lvl="2"/>
            <a:r>
              <a:rPr lang="en-US" dirty="0" smtClean="0"/>
              <a:t>Compression </a:t>
            </a:r>
            <a:r>
              <a:rPr lang="en-US" dirty="0"/>
              <a:t>of convexity sulci </a:t>
            </a:r>
            <a:endParaRPr lang="en-US" dirty="0" smtClean="0"/>
          </a:p>
          <a:p>
            <a:pPr lvl="2"/>
            <a:r>
              <a:rPr lang="en-US" dirty="0" smtClean="0"/>
              <a:t>Rounding of the frontal horns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75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Studies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imaging modalities </a:t>
            </a:r>
            <a:r>
              <a:rPr lang="en-US" dirty="0"/>
              <a:t>to assess cerebral blood </a:t>
            </a:r>
            <a:r>
              <a:rPr lang="en-US" dirty="0" smtClean="0"/>
              <a:t>flow  </a:t>
            </a:r>
            <a:r>
              <a:rPr lang="en-US" dirty="0"/>
              <a:t>and  metabolism  or  of  CSF  dynamics  (PET, </a:t>
            </a:r>
            <a:r>
              <a:rPr lang="en-US" dirty="0" smtClean="0"/>
              <a:t>SPECT</a:t>
            </a:r>
            <a:r>
              <a:rPr lang="en-US" dirty="0"/>
              <a:t>,  </a:t>
            </a:r>
            <a:r>
              <a:rPr lang="en-US" dirty="0" err="1"/>
              <a:t>scintigraphy</a:t>
            </a:r>
            <a:r>
              <a:rPr lang="en-US" dirty="0"/>
              <a:t>,  CSF  biomarkers,  and  newer </a:t>
            </a:r>
            <a:r>
              <a:rPr lang="en-US" dirty="0" smtClean="0"/>
              <a:t>functional  </a:t>
            </a:r>
            <a:r>
              <a:rPr lang="en-US" dirty="0"/>
              <a:t>MRI  techniques)  so  far  play  no  role  in </a:t>
            </a:r>
            <a:r>
              <a:rPr lang="en-US" dirty="0" smtClean="0"/>
              <a:t> </a:t>
            </a:r>
            <a:r>
              <a:rPr lang="en-US" dirty="0"/>
              <a:t>routine clinical evaluation </a:t>
            </a:r>
          </a:p>
        </p:txBody>
      </p:sp>
    </p:spTree>
    <p:extLst>
      <p:ext uri="{BB962C8B-B14F-4D97-AF65-F5344CB8AC3E}">
        <p14:creationId xmlns:p14="http://schemas.microsoft.com/office/powerpoint/2010/main" val="3753865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886</TotalTime>
  <Words>1785</Words>
  <Application>Microsoft Office PowerPoint</Application>
  <PresentationFormat>On-screen Show (4:3)</PresentationFormat>
  <Paragraphs>251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Wingdings</vt:lpstr>
      <vt:lpstr>Perspective</vt:lpstr>
      <vt:lpstr>Walid Radwan</vt:lpstr>
      <vt:lpstr>Learning Aims:</vt:lpstr>
      <vt:lpstr>History</vt:lpstr>
      <vt:lpstr>Pneumoencephalography</vt:lpstr>
      <vt:lpstr>Presentation</vt:lpstr>
      <vt:lpstr>Types of NPH</vt:lpstr>
      <vt:lpstr>Diagnostic Studies</vt:lpstr>
      <vt:lpstr>Diagnostic Studies cont.</vt:lpstr>
      <vt:lpstr>Diagnostic Studies cont.</vt:lpstr>
      <vt:lpstr>PowerPoint Presentation</vt:lpstr>
      <vt:lpstr>PowerPoint Presentation</vt:lpstr>
      <vt:lpstr>Treatment</vt:lpstr>
      <vt:lpstr>Complications</vt:lpstr>
      <vt:lpstr>Complications: Shunt Malfunction</vt:lpstr>
      <vt:lpstr>Signs and Symptoms of Malfunctioning Shunt</vt:lpstr>
      <vt:lpstr>Complications: Obstruction of peritoneal catheter </vt:lpstr>
      <vt:lpstr>Complications: Infection</vt:lpstr>
      <vt:lpstr>Signs and Symptoms Infected Shunt</vt:lpstr>
      <vt:lpstr>Slit Ventricles</vt:lpstr>
      <vt:lpstr>Slit Ventricles Treatment</vt:lpstr>
      <vt:lpstr>Complications: Other</vt:lpstr>
      <vt:lpstr>Radiographic studies</vt:lpstr>
      <vt:lpstr>Further Diagnostic Studies</vt:lpstr>
      <vt:lpstr>Outcomes</vt:lpstr>
      <vt:lpstr>PowerPoint Presentation</vt:lpstr>
      <vt:lpstr>Question 1</vt:lpstr>
      <vt:lpstr>Question 2</vt:lpstr>
      <vt:lpstr>Question 3</vt:lpstr>
      <vt:lpstr>Question 4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Walid Radwan</dc:title>
  <dc:creator>Walid Radwan</dc:creator>
  <cp:lastModifiedBy>Fannin, Erin S.</cp:lastModifiedBy>
  <cp:revision>36</cp:revision>
  <dcterms:created xsi:type="dcterms:W3CDTF">2013-10-10T00:35:24Z</dcterms:created>
  <dcterms:modified xsi:type="dcterms:W3CDTF">2013-10-21T14:10:20Z</dcterms:modified>
</cp:coreProperties>
</file>