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6796" autoAdjust="0"/>
  </p:normalViewPr>
  <p:slideViewPr>
    <p:cSldViewPr>
      <p:cViewPr varScale="1">
        <p:scale>
          <a:sx n="83" d="100"/>
          <a:sy n="83"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19DD35-03BA-4A58-969F-C1957A5FB046}"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2E0DAB4-68E2-458A-B0CA-728D56910D79}">
      <dgm:prSet phldrT="[Text]" custT="1"/>
      <dgm:spPr/>
      <dgm:t>
        <a:bodyPr/>
        <a:lstStyle/>
        <a:p>
          <a:r>
            <a:rPr lang="en-US" sz="1400" b="1" dirty="0" smtClean="0"/>
            <a:t>CD receives report and completes PEF.  CD discusses issue with student.  Student and CD sign PEF to confirm discussion.  Student may appeal if desired.</a:t>
          </a:r>
          <a:endParaRPr lang="en-US" sz="1400" b="1" dirty="0"/>
        </a:p>
      </dgm:t>
    </dgm:pt>
    <dgm:pt modelId="{AFA52304-A942-4F05-9B42-07F6ECB3309F}" type="parTrans" cxnId="{44EFD5FA-117B-45D9-91F2-ED71D8068232}">
      <dgm:prSet/>
      <dgm:spPr/>
      <dgm:t>
        <a:bodyPr/>
        <a:lstStyle/>
        <a:p>
          <a:endParaRPr lang="en-US"/>
        </a:p>
      </dgm:t>
    </dgm:pt>
    <dgm:pt modelId="{508A2993-8B5E-4EEC-BD72-F77094F7BF38}" type="sibTrans" cxnId="{44EFD5FA-117B-45D9-91F2-ED71D8068232}">
      <dgm:prSet/>
      <dgm:spPr/>
      <dgm:t>
        <a:bodyPr/>
        <a:lstStyle/>
        <a:p>
          <a:endParaRPr lang="en-US"/>
        </a:p>
      </dgm:t>
    </dgm:pt>
    <dgm:pt modelId="{4FF635D0-FFEB-49C6-B3F1-FB2AFDB31EA6}">
      <dgm:prSet phldrT="[Text]" custT="1"/>
      <dgm:spPr/>
      <dgm:t>
        <a:bodyPr/>
        <a:lstStyle/>
        <a:p>
          <a:r>
            <a:rPr lang="en-US" sz="1400" b="1" dirty="0" smtClean="0"/>
            <a:t>CD notifies the ADSA immediately and PEF is placed in student file.  If behavior grievous or prior history of </a:t>
          </a:r>
          <a:r>
            <a:rPr lang="en-US" sz="1400" b="1" smtClean="0"/>
            <a:t>similar behavior, </a:t>
          </a:r>
          <a:r>
            <a:rPr lang="en-US" sz="1400" b="1" dirty="0" smtClean="0"/>
            <a:t>CD and ADSA </a:t>
          </a:r>
          <a:r>
            <a:rPr lang="en-US" sz="1400" b="1" dirty="0" smtClean="0"/>
            <a:t>will </a:t>
          </a:r>
          <a:r>
            <a:rPr lang="en-US" sz="1400" b="1" dirty="0" smtClean="0"/>
            <a:t>refer to CPC within 15 days.  If impairment or other risk of harm, CD or ADSA may refer to CAP</a:t>
          </a:r>
          <a:endParaRPr lang="en-US" sz="1400" b="1" dirty="0"/>
        </a:p>
      </dgm:t>
    </dgm:pt>
    <dgm:pt modelId="{5CB6C684-E72C-480F-A8E5-2B39D98963E1}" type="parTrans" cxnId="{D3EB4834-26BD-481A-B5BF-175D7416DE55}">
      <dgm:prSet/>
      <dgm:spPr/>
      <dgm:t>
        <a:bodyPr/>
        <a:lstStyle/>
        <a:p>
          <a:endParaRPr lang="en-US"/>
        </a:p>
      </dgm:t>
    </dgm:pt>
    <dgm:pt modelId="{2138D41D-8A78-4744-A585-8DB2A9A0408B}" type="sibTrans" cxnId="{D3EB4834-26BD-481A-B5BF-175D7416DE55}">
      <dgm:prSet/>
      <dgm:spPr/>
      <dgm:t>
        <a:bodyPr/>
        <a:lstStyle/>
        <a:p>
          <a:endParaRPr lang="en-US"/>
        </a:p>
      </dgm:t>
    </dgm:pt>
    <dgm:pt modelId="{BB5665D2-373E-4793-86B1-FD330A1A3B0C}">
      <dgm:prSet phldrT="[Text]" custT="1"/>
      <dgm:spPr/>
      <dgm:t>
        <a:bodyPr/>
        <a:lstStyle/>
        <a:p>
          <a:r>
            <a:rPr lang="en-US" sz="1400" b="1" dirty="0" smtClean="0"/>
            <a:t>If notified, CPC determines further process.  If CPC not involved, PEF remains in Student Affairs office in student’s file.  If no repeat PEF at graduation, PEF discarded.  If repeat PEF, then may be included in MSPE at discretion of ADSA.</a:t>
          </a:r>
          <a:endParaRPr lang="en-US" sz="1400" b="1" dirty="0"/>
        </a:p>
      </dgm:t>
    </dgm:pt>
    <dgm:pt modelId="{E428A9E9-5EF9-44ED-8F43-FDB1FB1C91DD}" type="parTrans" cxnId="{03DF1269-D4E7-4077-ABF8-7DC0EBC7BECB}">
      <dgm:prSet/>
      <dgm:spPr/>
      <dgm:t>
        <a:bodyPr/>
        <a:lstStyle/>
        <a:p>
          <a:endParaRPr lang="en-US"/>
        </a:p>
      </dgm:t>
    </dgm:pt>
    <dgm:pt modelId="{5B65EFA3-B07E-4BDA-92DD-0E0B3BEB75CD}" type="sibTrans" cxnId="{03DF1269-D4E7-4077-ABF8-7DC0EBC7BECB}">
      <dgm:prSet/>
      <dgm:spPr/>
      <dgm:t>
        <a:bodyPr/>
        <a:lstStyle/>
        <a:p>
          <a:endParaRPr lang="en-US"/>
        </a:p>
      </dgm:t>
    </dgm:pt>
    <dgm:pt modelId="{DCA65519-0E96-4A59-B429-620F38D0D438}">
      <dgm:prSet/>
      <dgm:spPr/>
      <dgm:t>
        <a:bodyPr/>
        <a:lstStyle/>
        <a:p>
          <a:r>
            <a:rPr lang="en-US" b="1" dirty="0" smtClean="0"/>
            <a:t>If CPC referral not deemed necessary at time of PEF completion, CD brings copy of PEF for discussion at quarterly CD meetings or Promotions Committee meetings so that remediation of behavior can be monitored.  CPC referral may be deemed necessary at this time and must be completed within 15 days.</a:t>
          </a:r>
          <a:endParaRPr lang="en-US" b="1" dirty="0"/>
        </a:p>
      </dgm:t>
    </dgm:pt>
    <dgm:pt modelId="{53056ADB-0673-48C1-BB75-7D5D24440F44}" type="parTrans" cxnId="{3744E751-1B13-4F00-B1C1-F7D5F88665D4}">
      <dgm:prSet/>
      <dgm:spPr/>
      <dgm:t>
        <a:bodyPr/>
        <a:lstStyle/>
        <a:p>
          <a:endParaRPr lang="en-US"/>
        </a:p>
      </dgm:t>
    </dgm:pt>
    <dgm:pt modelId="{EA5E0A24-8783-4642-A154-D44B4050F456}" type="sibTrans" cxnId="{3744E751-1B13-4F00-B1C1-F7D5F88665D4}">
      <dgm:prSet/>
      <dgm:spPr/>
      <dgm:t>
        <a:bodyPr/>
        <a:lstStyle/>
        <a:p>
          <a:endParaRPr lang="en-US"/>
        </a:p>
      </dgm:t>
    </dgm:pt>
    <dgm:pt modelId="{4900496D-614A-4003-8365-E1C72A75C010}" type="pres">
      <dgm:prSet presAssocID="{F619DD35-03BA-4A58-969F-C1957A5FB046}" presName="Name0" presStyleCnt="0">
        <dgm:presLayoutVars>
          <dgm:dir/>
          <dgm:animLvl val="lvl"/>
          <dgm:resizeHandles val="exact"/>
        </dgm:presLayoutVars>
      </dgm:prSet>
      <dgm:spPr/>
      <dgm:t>
        <a:bodyPr/>
        <a:lstStyle/>
        <a:p>
          <a:endParaRPr lang="en-US"/>
        </a:p>
      </dgm:t>
    </dgm:pt>
    <dgm:pt modelId="{3A79BF03-D3FD-4E30-A71C-BF056755FB0F}" type="pres">
      <dgm:prSet presAssocID="{BB5665D2-373E-4793-86B1-FD330A1A3B0C}" presName="boxAndChildren" presStyleCnt="0"/>
      <dgm:spPr/>
    </dgm:pt>
    <dgm:pt modelId="{0C2492F5-291F-4E41-984A-CF6A585D6EFF}" type="pres">
      <dgm:prSet presAssocID="{BB5665D2-373E-4793-86B1-FD330A1A3B0C}" presName="parentTextBox" presStyleLbl="node1" presStyleIdx="0" presStyleCnt="4"/>
      <dgm:spPr/>
      <dgm:t>
        <a:bodyPr/>
        <a:lstStyle/>
        <a:p>
          <a:endParaRPr lang="en-US"/>
        </a:p>
      </dgm:t>
    </dgm:pt>
    <dgm:pt modelId="{9EEBA635-0993-435A-B93A-57D58503281B}" type="pres">
      <dgm:prSet presAssocID="{EA5E0A24-8783-4642-A154-D44B4050F456}" presName="sp" presStyleCnt="0"/>
      <dgm:spPr/>
    </dgm:pt>
    <dgm:pt modelId="{96F44BBA-3253-4B1B-9BEB-2EA4C9630527}" type="pres">
      <dgm:prSet presAssocID="{DCA65519-0E96-4A59-B429-620F38D0D438}" presName="arrowAndChildren" presStyleCnt="0"/>
      <dgm:spPr/>
    </dgm:pt>
    <dgm:pt modelId="{C1EF9777-AA3D-4B1C-9997-C40700DE3B27}" type="pres">
      <dgm:prSet presAssocID="{DCA65519-0E96-4A59-B429-620F38D0D438}" presName="parentTextArrow" presStyleLbl="node1" presStyleIdx="1" presStyleCnt="4"/>
      <dgm:spPr/>
      <dgm:t>
        <a:bodyPr/>
        <a:lstStyle/>
        <a:p>
          <a:endParaRPr lang="en-US"/>
        </a:p>
      </dgm:t>
    </dgm:pt>
    <dgm:pt modelId="{BECA0305-8CFD-43DB-8527-62CCF4D72E27}" type="pres">
      <dgm:prSet presAssocID="{2138D41D-8A78-4744-A585-8DB2A9A0408B}" presName="sp" presStyleCnt="0"/>
      <dgm:spPr/>
    </dgm:pt>
    <dgm:pt modelId="{52B1DA9F-9904-4D2F-876F-9E1ACC005BC9}" type="pres">
      <dgm:prSet presAssocID="{4FF635D0-FFEB-49C6-B3F1-FB2AFDB31EA6}" presName="arrowAndChildren" presStyleCnt="0"/>
      <dgm:spPr/>
    </dgm:pt>
    <dgm:pt modelId="{E62B5A9C-ED8C-474F-987E-5CB73B0DB200}" type="pres">
      <dgm:prSet presAssocID="{4FF635D0-FFEB-49C6-B3F1-FB2AFDB31EA6}" presName="parentTextArrow" presStyleLbl="node1" presStyleIdx="2" presStyleCnt="4"/>
      <dgm:spPr/>
      <dgm:t>
        <a:bodyPr/>
        <a:lstStyle/>
        <a:p>
          <a:endParaRPr lang="en-US"/>
        </a:p>
      </dgm:t>
    </dgm:pt>
    <dgm:pt modelId="{CBD75FA0-409E-467A-8C1F-696FF287A74C}" type="pres">
      <dgm:prSet presAssocID="{508A2993-8B5E-4EEC-BD72-F77094F7BF38}" presName="sp" presStyleCnt="0"/>
      <dgm:spPr/>
    </dgm:pt>
    <dgm:pt modelId="{38BD256C-52DE-4AB0-9653-11137E9F0347}" type="pres">
      <dgm:prSet presAssocID="{72E0DAB4-68E2-458A-B0CA-728D56910D79}" presName="arrowAndChildren" presStyleCnt="0"/>
      <dgm:spPr/>
    </dgm:pt>
    <dgm:pt modelId="{37C2E226-AE3B-4423-9078-3D82E8DCD909}" type="pres">
      <dgm:prSet presAssocID="{72E0DAB4-68E2-458A-B0CA-728D56910D79}" presName="parentTextArrow" presStyleLbl="node1" presStyleIdx="3" presStyleCnt="4"/>
      <dgm:spPr/>
      <dgm:t>
        <a:bodyPr/>
        <a:lstStyle/>
        <a:p>
          <a:endParaRPr lang="en-US"/>
        </a:p>
      </dgm:t>
    </dgm:pt>
  </dgm:ptLst>
  <dgm:cxnLst>
    <dgm:cxn modelId="{44EFD5FA-117B-45D9-91F2-ED71D8068232}" srcId="{F619DD35-03BA-4A58-969F-C1957A5FB046}" destId="{72E0DAB4-68E2-458A-B0CA-728D56910D79}" srcOrd="0" destOrd="0" parTransId="{AFA52304-A942-4F05-9B42-07F6ECB3309F}" sibTransId="{508A2993-8B5E-4EEC-BD72-F77094F7BF38}"/>
    <dgm:cxn modelId="{C047F0C7-E146-4142-A280-BC78C613C223}" type="presOf" srcId="{72E0DAB4-68E2-458A-B0CA-728D56910D79}" destId="{37C2E226-AE3B-4423-9078-3D82E8DCD909}" srcOrd="0" destOrd="0" presId="urn:microsoft.com/office/officeart/2005/8/layout/process4"/>
    <dgm:cxn modelId="{3E38B10A-DE51-4261-8023-2CDDD80E4B20}" type="presOf" srcId="{BB5665D2-373E-4793-86B1-FD330A1A3B0C}" destId="{0C2492F5-291F-4E41-984A-CF6A585D6EFF}" srcOrd="0" destOrd="0" presId="urn:microsoft.com/office/officeart/2005/8/layout/process4"/>
    <dgm:cxn modelId="{D3EB4834-26BD-481A-B5BF-175D7416DE55}" srcId="{F619DD35-03BA-4A58-969F-C1957A5FB046}" destId="{4FF635D0-FFEB-49C6-B3F1-FB2AFDB31EA6}" srcOrd="1" destOrd="0" parTransId="{5CB6C684-E72C-480F-A8E5-2B39D98963E1}" sibTransId="{2138D41D-8A78-4744-A585-8DB2A9A0408B}"/>
    <dgm:cxn modelId="{907FA549-F1F5-4CDA-8F4C-AAC74FC06753}" type="presOf" srcId="{4FF635D0-FFEB-49C6-B3F1-FB2AFDB31EA6}" destId="{E62B5A9C-ED8C-474F-987E-5CB73B0DB200}" srcOrd="0" destOrd="0" presId="urn:microsoft.com/office/officeart/2005/8/layout/process4"/>
    <dgm:cxn modelId="{A1570135-CDD2-4A45-BDEF-ED96CDDCEA1B}" type="presOf" srcId="{F619DD35-03BA-4A58-969F-C1957A5FB046}" destId="{4900496D-614A-4003-8365-E1C72A75C010}" srcOrd="0" destOrd="0" presId="urn:microsoft.com/office/officeart/2005/8/layout/process4"/>
    <dgm:cxn modelId="{6B6E4B75-EC90-424A-87E7-54C54B92CEEE}" type="presOf" srcId="{DCA65519-0E96-4A59-B429-620F38D0D438}" destId="{C1EF9777-AA3D-4B1C-9997-C40700DE3B27}" srcOrd="0" destOrd="0" presId="urn:microsoft.com/office/officeart/2005/8/layout/process4"/>
    <dgm:cxn modelId="{03DF1269-D4E7-4077-ABF8-7DC0EBC7BECB}" srcId="{F619DD35-03BA-4A58-969F-C1957A5FB046}" destId="{BB5665D2-373E-4793-86B1-FD330A1A3B0C}" srcOrd="3" destOrd="0" parTransId="{E428A9E9-5EF9-44ED-8F43-FDB1FB1C91DD}" sibTransId="{5B65EFA3-B07E-4BDA-92DD-0E0B3BEB75CD}"/>
    <dgm:cxn modelId="{3744E751-1B13-4F00-B1C1-F7D5F88665D4}" srcId="{F619DD35-03BA-4A58-969F-C1957A5FB046}" destId="{DCA65519-0E96-4A59-B429-620F38D0D438}" srcOrd="2" destOrd="0" parTransId="{53056ADB-0673-48C1-BB75-7D5D24440F44}" sibTransId="{EA5E0A24-8783-4642-A154-D44B4050F456}"/>
    <dgm:cxn modelId="{F261CBD2-4A5B-4B79-9DF7-679147FDA0E4}" type="presParOf" srcId="{4900496D-614A-4003-8365-E1C72A75C010}" destId="{3A79BF03-D3FD-4E30-A71C-BF056755FB0F}" srcOrd="0" destOrd="0" presId="urn:microsoft.com/office/officeart/2005/8/layout/process4"/>
    <dgm:cxn modelId="{DBC92C88-5FA5-452C-B461-65E01729E311}" type="presParOf" srcId="{3A79BF03-D3FD-4E30-A71C-BF056755FB0F}" destId="{0C2492F5-291F-4E41-984A-CF6A585D6EFF}" srcOrd="0" destOrd="0" presId="urn:microsoft.com/office/officeart/2005/8/layout/process4"/>
    <dgm:cxn modelId="{7E9543D2-DEFA-41B9-A4A1-609A290CC232}" type="presParOf" srcId="{4900496D-614A-4003-8365-E1C72A75C010}" destId="{9EEBA635-0993-435A-B93A-57D58503281B}" srcOrd="1" destOrd="0" presId="urn:microsoft.com/office/officeart/2005/8/layout/process4"/>
    <dgm:cxn modelId="{DF80F5D5-2AF3-48A9-8F64-8B1458D8927D}" type="presParOf" srcId="{4900496D-614A-4003-8365-E1C72A75C010}" destId="{96F44BBA-3253-4B1B-9BEB-2EA4C9630527}" srcOrd="2" destOrd="0" presId="urn:microsoft.com/office/officeart/2005/8/layout/process4"/>
    <dgm:cxn modelId="{9FB8C995-4668-44A2-96B9-5BA1B9F24215}" type="presParOf" srcId="{96F44BBA-3253-4B1B-9BEB-2EA4C9630527}" destId="{C1EF9777-AA3D-4B1C-9997-C40700DE3B27}" srcOrd="0" destOrd="0" presId="urn:microsoft.com/office/officeart/2005/8/layout/process4"/>
    <dgm:cxn modelId="{FF4A57C0-F72F-48D4-BE19-FD2553A72BD2}" type="presParOf" srcId="{4900496D-614A-4003-8365-E1C72A75C010}" destId="{BECA0305-8CFD-43DB-8527-62CCF4D72E27}" srcOrd="3" destOrd="0" presId="urn:microsoft.com/office/officeart/2005/8/layout/process4"/>
    <dgm:cxn modelId="{7C2DE20B-DE35-4C9A-B819-E14BE3B55C55}" type="presParOf" srcId="{4900496D-614A-4003-8365-E1C72A75C010}" destId="{52B1DA9F-9904-4D2F-876F-9E1ACC005BC9}" srcOrd="4" destOrd="0" presId="urn:microsoft.com/office/officeart/2005/8/layout/process4"/>
    <dgm:cxn modelId="{317774AD-A5BD-4315-B3FA-20DF83A623FE}" type="presParOf" srcId="{52B1DA9F-9904-4D2F-876F-9E1ACC005BC9}" destId="{E62B5A9C-ED8C-474F-987E-5CB73B0DB200}" srcOrd="0" destOrd="0" presId="urn:microsoft.com/office/officeart/2005/8/layout/process4"/>
    <dgm:cxn modelId="{13B203BA-A154-409A-BE9C-16D99BB1DD04}" type="presParOf" srcId="{4900496D-614A-4003-8365-E1C72A75C010}" destId="{CBD75FA0-409E-467A-8C1F-696FF287A74C}" srcOrd="5" destOrd="0" presId="urn:microsoft.com/office/officeart/2005/8/layout/process4"/>
    <dgm:cxn modelId="{97F3F598-58EB-48E5-B9D2-072508348F61}" type="presParOf" srcId="{4900496D-614A-4003-8365-E1C72A75C010}" destId="{38BD256C-52DE-4AB0-9653-11137E9F0347}" srcOrd="6" destOrd="0" presId="urn:microsoft.com/office/officeart/2005/8/layout/process4"/>
    <dgm:cxn modelId="{5170FB11-33DD-4693-89BE-1F8438E2F2CB}" type="presParOf" srcId="{38BD256C-52DE-4AB0-9653-11137E9F0347}" destId="{37C2E226-AE3B-4423-9078-3D82E8DCD909}" srcOrd="0" destOrd="0" presId="urn:microsoft.com/office/officeart/2005/8/layout/process4"/>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C2492F5-291F-4E41-984A-CF6A585D6EFF}">
      <dsp:nvSpPr>
        <dsp:cNvPr id="0" name=""/>
        <dsp:cNvSpPr/>
      </dsp:nvSpPr>
      <dsp:spPr>
        <a:xfrm>
          <a:off x="0" y="3687530"/>
          <a:ext cx="8229600" cy="80674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t>If notified, CPC determines further process.  If CPC not involved, PEF remains in Student Affairs office in student’s file.  If no repeat PEF at graduation, PEF discarded.  If repeat PEF, then </a:t>
          </a:r>
          <a:r>
            <a:rPr lang="en-US" sz="1400" b="1" kern="1200" dirty="0" smtClean="0"/>
            <a:t>may be included </a:t>
          </a:r>
          <a:r>
            <a:rPr lang="en-US" sz="1400" b="1" kern="1200" dirty="0" smtClean="0"/>
            <a:t>in MSPE at discretion of </a:t>
          </a:r>
          <a:r>
            <a:rPr lang="en-US" sz="1400" b="1" kern="1200" dirty="0" smtClean="0"/>
            <a:t>ADSA.</a:t>
          </a:r>
          <a:endParaRPr lang="en-US" sz="1400" b="1" kern="1200" dirty="0"/>
        </a:p>
      </dsp:txBody>
      <dsp:txXfrm>
        <a:off x="0" y="3687530"/>
        <a:ext cx="8229600" cy="806741"/>
      </dsp:txXfrm>
    </dsp:sp>
    <dsp:sp modelId="{C1EF9777-AA3D-4B1C-9997-C40700DE3B27}">
      <dsp:nvSpPr>
        <dsp:cNvPr id="0" name=""/>
        <dsp:cNvSpPr/>
      </dsp:nvSpPr>
      <dsp:spPr>
        <a:xfrm rot="10800000">
          <a:off x="0" y="2458862"/>
          <a:ext cx="8229600" cy="124076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t>If CPC referral not deemed necessary at time of PEF completion, CD brings copy of PEF for discussion at quarterly CD meetings or Promotions Committee meetings so that remediation of behavior can be monitored.  CPC referral may be deemed necessary at this time and must be completed within 15 days.</a:t>
          </a:r>
          <a:endParaRPr lang="en-US" sz="1400" b="1" kern="1200" dirty="0"/>
        </a:p>
      </dsp:txBody>
      <dsp:txXfrm rot="10800000">
        <a:off x="0" y="2458862"/>
        <a:ext cx="8229600" cy="1240768"/>
      </dsp:txXfrm>
    </dsp:sp>
    <dsp:sp modelId="{E62B5A9C-ED8C-474F-987E-5CB73B0DB200}">
      <dsp:nvSpPr>
        <dsp:cNvPr id="0" name=""/>
        <dsp:cNvSpPr/>
      </dsp:nvSpPr>
      <dsp:spPr>
        <a:xfrm rot="10800000">
          <a:off x="0" y="1230195"/>
          <a:ext cx="8229600" cy="124076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t>CD notifies the ADSA immediately and PEF is placed in student file.  If behavior grievous or prior history of PEF, CD and ADSA may refer to CPC within 15 days.  If impairment or other risk of harm, CD or ADSA may refer to CAP</a:t>
          </a:r>
          <a:endParaRPr lang="en-US" sz="1400" b="1" kern="1200" dirty="0"/>
        </a:p>
      </dsp:txBody>
      <dsp:txXfrm rot="10800000">
        <a:off x="0" y="1230195"/>
        <a:ext cx="8229600" cy="1240768"/>
      </dsp:txXfrm>
    </dsp:sp>
    <dsp:sp modelId="{37C2E226-AE3B-4423-9078-3D82E8DCD909}">
      <dsp:nvSpPr>
        <dsp:cNvPr id="0" name=""/>
        <dsp:cNvSpPr/>
      </dsp:nvSpPr>
      <dsp:spPr>
        <a:xfrm rot="10800000">
          <a:off x="0" y="1528"/>
          <a:ext cx="8229600" cy="124076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t>CD receives report </a:t>
          </a:r>
          <a:r>
            <a:rPr lang="en-US" sz="1400" b="1" kern="1200" dirty="0" smtClean="0"/>
            <a:t>and </a:t>
          </a:r>
          <a:r>
            <a:rPr lang="en-US" sz="1400" b="1" kern="1200" dirty="0" smtClean="0"/>
            <a:t>completes PEF.  CD discusses issue with </a:t>
          </a:r>
          <a:r>
            <a:rPr lang="en-US" sz="1400" b="1" kern="1200" dirty="0" smtClean="0"/>
            <a:t>student.  </a:t>
          </a:r>
          <a:r>
            <a:rPr lang="en-US" sz="1400" b="1" kern="1200" dirty="0" smtClean="0"/>
            <a:t>Student and CD sign PEF to confirm discussion.  </a:t>
          </a:r>
          <a:r>
            <a:rPr lang="en-US" sz="1400" b="1" kern="1200" dirty="0" smtClean="0"/>
            <a:t>Student may appeal if desired.</a:t>
          </a:r>
          <a:endParaRPr lang="en-US" sz="1400" b="1" kern="1200" dirty="0"/>
        </a:p>
      </dsp:txBody>
      <dsp:txXfrm rot="10800000">
        <a:off x="0" y="1528"/>
        <a:ext cx="8229600" cy="124076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FA354E-A8C1-45DD-8481-2C31C6ABB22B}" type="datetimeFigureOut">
              <a:rPr lang="en-US" smtClean="0"/>
              <a:pPr/>
              <a:t>6/28/2011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5AECF8-5D2A-4344-962B-095F1769B3F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5AECF8-5D2A-4344-962B-095F1769B3F9}"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653033-AF48-4662-874C-9FF67F6E8C91}" type="datetimeFigureOut">
              <a:rPr lang="en-US" smtClean="0"/>
              <a:pPr/>
              <a:t>6/28/2011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FD30B-C057-4B8F-B4EB-BE5D2E71E9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653033-AF48-4662-874C-9FF67F6E8C91}" type="datetimeFigureOut">
              <a:rPr lang="en-US" smtClean="0"/>
              <a:pPr/>
              <a:t>6/28/2011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FD30B-C057-4B8F-B4EB-BE5D2E71E9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653033-AF48-4662-874C-9FF67F6E8C91}" type="datetimeFigureOut">
              <a:rPr lang="en-US" smtClean="0"/>
              <a:pPr/>
              <a:t>6/28/2011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FD30B-C057-4B8F-B4EB-BE5D2E71E9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653033-AF48-4662-874C-9FF67F6E8C91}" type="datetimeFigureOut">
              <a:rPr lang="en-US" smtClean="0"/>
              <a:pPr/>
              <a:t>6/28/2011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FD30B-C057-4B8F-B4EB-BE5D2E71E9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653033-AF48-4662-874C-9FF67F6E8C91}" type="datetimeFigureOut">
              <a:rPr lang="en-US" smtClean="0"/>
              <a:pPr/>
              <a:t>6/28/2011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2FD30B-C057-4B8F-B4EB-BE5D2E71E9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653033-AF48-4662-874C-9FF67F6E8C91}" type="datetimeFigureOut">
              <a:rPr lang="en-US" smtClean="0"/>
              <a:pPr/>
              <a:t>6/28/2011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FD30B-C057-4B8F-B4EB-BE5D2E71E9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653033-AF48-4662-874C-9FF67F6E8C91}" type="datetimeFigureOut">
              <a:rPr lang="en-US" smtClean="0"/>
              <a:pPr/>
              <a:t>6/28/2011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2FD30B-C057-4B8F-B4EB-BE5D2E71E9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653033-AF48-4662-874C-9FF67F6E8C91}" type="datetimeFigureOut">
              <a:rPr lang="en-US" smtClean="0"/>
              <a:pPr/>
              <a:t>6/28/2011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2FD30B-C057-4B8F-B4EB-BE5D2E71E9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53033-AF48-4662-874C-9FF67F6E8C91}" type="datetimeFigureOut">
              <a:rPr lang="en-US" smtClean="0"/>
              <a:pPr/>
              <a:t>6/28/2011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2FD30B-C057-4B8F-B4EB-BE5D2E71E9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653033-AF48-4662-874C-9FF67F6E8C91}" type="datetimeFigureOut">
              <a:rPr lang="en-US" smtClean="0"/>
              <a:pPr/>
              <a:t>6/28/2011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FD30B-C057-4B8F-B4EB-BE5D2E71E9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653033-AF48-4662-874C-9FF67F6E8C91}" type="datetimeFigureOut">
              <a:rPr lang="en-US" smtClean="0"/>
              <a:pPr/>
              <a:t>6/28/2011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2FD30B-C057-4B8F-B4EB-BE5D2E71E9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653033-AF48-4662-874C-9FF67F6E8C91}" type="datetimeFigureOut">
              <a:rPr lang="en-US" smtClean="0"/>
              <a:pPr/>
              <a:t>6/28/2011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FD30B-C057-4B8F-B4EB-BE5D2E71E9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Professionalism Reporting Process</a:t>
            </a:r>
            <a:endParaRPr lang="en-US" dirty="0"/>
          </a:p>
        </p:txBody>
      </p:sp>
      <p:graphicFrame>
        <p:nvGraphicFramePr>
          <p:cNvPr id="4" name="Content Placeholder 3"/>
          <p:cNvGraphicFramePr>
            <a:graphicFrameLocks noGrp="1"/>
          </p:cNvGraphicFramePr>
          <p:nvPr>
            <p:ph idx="1"/>
          </p:nvPr>
        </p:nvGraphicFramePr>
        <p:xfrm>
          <a:off x="457200" y="1143000"/>
          <a:ext cx="82296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33400" y="5867400"/>
            <a:ext cx="2743200" cy="646331"/>
          </a:xfrm>
          <a:prstGeom prst="rect">
            <a:avLst/>
          </a:prstGeom>
          <a:noFill/>
        </p:spPr>
        <p:txBody>
          <a:bodyPr wrap="square" rtlCol="0">
            <a:spAutoFit/>
          </a:bodyPr>
          <a:lstStyle/>
          <a:p>
            <a:r>
              <a:rPr lang="en-US" sz="1200" dirty="0" smtClean="0"/>
              <a:t>CD = Course Director / Clerkship Director</a:t>
            </a:r>
          </a:p>
          <a:p>
            <a:r>
              <a:rPr lang="en-US" sz="1200" dirty="0" smtClean="0"/>
              <a:t>PEF = </a:t>
            </a:r>
            <a:r>
              <a:rPr lang="en-US" sz="1200" dirty="0" err="1" smtClean="0"/>
              <a:t>Physicianship</a:t>
            </a:r>
            <a:r>
              <a:rPr lang="en-US" sz="1200" dirty="0" smtClean="0"/>
              <a:t> Evaluation Form</a:t>
            </a:r>
          </a:p>
          <a:p>
            <a:r>
              <a:rPr lang="en-US" sz="1200" dirty="0" smtClean="0"/>
              <a:t>ADSA = Associate Dean of Student Affairs</a:t>
            </a:r>
          </a:p>
        </p:txBody>
      </p:sp>
      <p:sp>
        <p:nvSpPr>
          <p:cNvPr id="6" name="TextBox 5"/>
          <p:cNvSpPr txBox="1"/>
          <p:nvPr/>
        </p:nvSpPr>
        <p:spPr>
          <a:xfrm>
            <a:off x="3505200" y="5867400"/>
            <a:ext cx="3886200" cy="646331"/>
          </a:xfrm>
          <a:prstGeom prst="rect">
            <a:avLst/>
          </a:prstGeom>
          <a:noFill/>
        </p:spPr>
        <p:txBody>
          <a:bodyPr wrap="square" rtlCol="0">
            <a:spAutoFit/>
          </a:bodyPr>
          <a:lstStyle/>
          <a:p>
            <a:r>
              <a:rPr lang="en-US" sz="1200" dirty="0" smtClean="0"/>
              <a:t>CPC = Council on Professional Conduct</a:t>
            </a:r>
          </a:p>
          <a:p>
            <a:r>
              <a:rPr lang="en-US" sz="1200" dirty="0" smtClean="0"/>
              <a:t>CAP = Campus Assistance Program</a:t>
            </a:r>
          </a:p>
          <a:p>
            <a:r>
              <a:rPr lang="en-US" sz="1200" dirty="0" smtClean="0"/>
              <a:t>MSPE = Medical Student Performance Evaluation</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218</Words>
  <Application>Microsoft Office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Professionalism Reporting Process</vt:lpstr>
    </vt:vector>
  </TitlesOfParts>
  <Company>LSU Health Sciences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Professionalism Reporting Process</dc:title>
  <dc:creator>Robin English</dc:creator>
  <cp:lastModifiedBy>Robin English</cp:lastModifiedBy>
  <cp:revision>7</cp:revision>
  <dcterms:created xsi:type="dcterms:W3CDTF">2011-04-12T12:41:10Z</dcterms:created>
  <dcterms:modified xsi:type="dcterms:W3CDTF">2011-06-28T18:57:37Z</dcterms:modified>
</cp:coreProperties>
</file>