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28"/>
  </p:notesMasterIdLst>
  <p:handoutMasterIdLst>
    <p:handoutMasterId r:id="rId29"/>
  </p:handoutMasterIdLst>
  <p:sldIdLst>
    <p:sldId id="256" r:id="rId3"/>
    <p:sldId id="270" r:id="rId4"/>
    <p:sldId id="266" r:id="rId5"/>
    <p:sldId id="269" r:id="rId6"/>
    <p:sldId id="283" r:id="rId7"/>
    <p:sldId id="282" r:id="rId8"/>
    <p:sldId id="271" r:id="rId9"/>
    <p:sldId id="259" r:id="rId10"/>
    <p:sldId id="275" r:id="rId11"/>
    <p:sldId id="273" r:id="rId12"/>
    <p:sldId id="257" r:id="rId13"/>
    <p:sldId id="276" r:id="rId14"/>
    <p:sldId id="289" r:id="rId15"/>
    <p:sldId id="278" r:id="rId16"/>
    <p:sldId id="279" r:id="rId17"/>
    <p:sldId id="288" r:id="rId18"/>
    <p:sldId id="280" r:id="rId19"/>
    <p:sldId id="284" r:id="rId20"/>
    <p:sldId id="285" r:id="rId21"/>
    <p:sldId id="287" r:id="rId22"/>
    <p:sldId id="291" r:id="rId23"/>
    <p:sldId id="292" r:id="rId24"/>
    <p:sldId id="286" r:id="rId25"/>
    <p:sldId id="290" r:id="rId26"/>
    <p:sldId id="277" r:id="rId2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1D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5" autoAdjust="0"/>
    <p:restoredTop sz="96163" autoAdjust="0"/>
  </p:normalViewPr>
  <p:slideViewPr>
    <p:cSldViewPr>
      <p:cViewPr varScale="1">
        <p:scale>
          <a:sx n="73" d="100"/>
          <a:sy n="73" d="100"/>
        </p:scale>
        <p:origin x="750" y="54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3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9/25/2018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9/25/2018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28" name="Straight Connector 127"/>
          <p:cNvCxnSpPr/>
          <p:nvPr userDrawn="1"/>
        </p:nvCxnSpPr>
        <p:spPr>
          <a:xfrm>
            <a:off x="190500" y="5953125"/>
            <a:ext cx="11744325" cy="0"/>
          </a:xfrm>
          <a:prstGeom prst="line">
            <a:avLst/>
          </a:prstGeom>
          <a:ln w="28575">
            <a:solidFill>
              <a:srgbClr val="461D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51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rgbClr val="461D7C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461D7C"/>
              </a:buClr>
              <a:defRPr/>
            </a:lvl1pPr>
            <a:lvl2pPr>
              <a:buClr>
                <a:srgbClr val="461D7C"/>
              </a:buClr>
              <a:defRPr/>
            </a:lvl2pPr>
            <a:lvl3pPr>
              <a:buClr>
                <a:srgbClr val="461D7C"/>
              </a:buClr>
              <a:defRPr/>
            </a:lvl3pPr>
            <a:lvl4pPr>
              <a:buClr>
                <a:srgbClr val="461D7C"/>
              </a:buClr>
              <a:defRPr/>
            </a:lvl4pPr>
            <a:lvl5pPr>
              <a:buClr>
                <a:srgbClr val="461D7C"/>
              </a:buCl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416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  <a:solidFill>
            <a:srgbClr val="461D7C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461D7C"/>
              </a:buClr>
              <a:defRPr/>
            </a:lvl1pPr>
            <a:lvl2pPr>
              <a:buClr>
                <a:srgbClr val="461D7C"/>
              </a:buClr>
              <a:defRPr/>
            </a:lvl2pPr>
            <a:lvl3pPr>
              <a:buClr>
                <a:srgbClr val="461D7C"/>
              </a:buClr>
              <a:defRPr/>
            </a:lvl3pPr>
            <a:lvl4pPr>
              <a:buClr>
                <a:srgbClr val="461D7C"/>
              </a:buClr>
              <a:defRPr/>
            </a:lvl4pPr>
            <a:lvl5pPr>
              <a:buClr>
                <a:srgbClr val="461D7C"/>
              </a:buCl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82" name="Straight Connector 81"/>
          <p:cNvCxnSpPr/>
          <p:nvPr userDrawn="1"/>
        </p:nvCxnSpPr>
        <p:spPr>
          <a:xfrm>
            <a:off x="190500" y="5953125"/>
            <a:ext cx="11744325" cy="0"/>
          </a:xfrm>
          <a:prstGeom prst="line">
            <a:avLst/>
          </a:prstGeom>
          <a:ln w="28575">
            <a:solidFill>
              <a:srgbClr val="461D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55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/>
          <a:lstStyle>
            <a:lvl1pPr>
              <a:buClr>
                <a:srgbClr val="461D7C"/>
              </a:buClr>
              <a:defRPr/>
            </a:lvl1pPr>
            <a:lvl2pPr marL="548640">
              <a:buClr>
                <a:srgbClr val="461D7C"/>
              </a:buClr>
              <a:defRPr/>
            </a:lvl2pPr>
            <a:lvl3pPr marL="777240">
              <a:buClr>
                <a:srgbClr val="461D7C"/>
              </a:buClr>
              <a:defRPr/>
            </a:lvl3pPr>
            <a:lvl4pPr marL="1005840">
              <a:buClr>
                <a:srgbClr val="461D7C"/>
              </a:buClr>
              <a:defRPr/>
            </a:lvl4pPr>
            <a:lvl5pPr marL="1234440">
              <a:buClr>
                <a:srgbClr val="461D7C"/>
              </a:buClr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82" name="Straight Connector 81"/>
          <p:cNvCxnSpPr/>
          <p:nvPr userDrawn="1"/>
        </p:nvCxnSpPr>
        <p:spPr>
          <a:xfrm>
            <a:off x="190500" y="5953125"/>
            <a:ext cx="11744325" cy="0"/>
          </a:xfrm>
          <a:prstGeom prst="line">
            <a:avLst/>
          </a:prstGeom>
          <a:ln w="28575">
            <a:solidFill>
              <a:srgbClr val="461D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76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31" name="Straight Connector 130"/>
          <p:cNvCxnSpPr/>
          <p:nvPr userDrawn="1"/>
        </p:nvCxnSpPr>
        <p:spPr>
          <a:xfrm>
            <a:off x="192957" y="5943600"/>
            <a:ext cx="11744325" cy="0"/>
          </a:xfrm>
          <a:prstGeom prst="line">
            <a:avLst/>
          </a:prstGeom>
          <a:ln w="28575">
            <a:solidFill>
              <a:srgbClr val="461D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63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461D7C"/>
              </a:buClr>
              <a:defRPr sz="2400"/>
            </a:lvl1pPr>
            <a:lvl2pPr>
              <a:buClr>
                <a:srgbClr val="461D7C"/>
              </a:buClr>
              <a:defRPr sz="2000"/>
            </a:lvl2pPr>
            <a:lvl3pPr>
              <a:buClr>
                <a:srgbClr val="461D7C"/>
              </a:buClr>
              <a:defRPr sz="1800"/>
            </a:lvl3pPr>
            <a:lvl4pPr>
              <a:buClr>
                <a:srgbClr val="461D7C"/>
              </a:buClr>
              <a:defRPr sz="1600"/>
            </a:lvl4pPr>
            <a:lvl5pPr>
              <a:buClr>
                <a:srgbClr val="461D7C"/>
              </a:buCl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461D7C"/>
              </a:buClr>
              <a:defRPr sz="2400"/>
            </a:lvl1pPr>
            <a:lvl2pPr>
              <a:buClr>
                <a:srgbClr val="461D7C"/>
              </a:buClr>
              <a:defRPr sz="2000"/>
            </a:lvl2pPr>
            <a:lvl3pPr>
              <a:buClr>
                <a:srgbClr val="461D7C"/>
              </a:buClr>
              <a:defRPr sz="1800"/>
            </a:lvl3pPr>
            <a:lvl4pPr>
              <a:buClr>
                <a:srgbClr val="461D7C"/>
              </a:buClr>
              <a:defRPr sz="1600"/>
            </a:lvl4pPr>
            <a:lvl5pPr>
              <a:buClr>
                <a:srgbClr val="461D7C"/>
              </a:buCl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83" name="Straight Connector 82"/>
          <p:cNvCxnSpPr/>
          <p:nvPr userDrawn="1"/>
        </p:nvCxnSpPr>
        <p:spPr>
          <a:xfrm>
            <a:off x="190500" y="5953125"/>
            <a:ext cx="11744325" cy="0"/>
          </a:xfrm>
          <a:prstGeom prst="line">
            <a:avLst/>
          </a:prstGeom>
          <a:ln w="28575">
            <a:solidFill>
              <a:srgbClr val="461D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9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  <a:prstGeom prst="rect">
            <a:avLst/>
          </a:prstGeom>
        </p:spPr>
        <p:txBody>
          <a:bodyPr/>
          <a:lstStyle>
            <a:lvl1pPr>
              <a:buClr>
                <a:srgbClr val="461D7C"/>
              </a:buClr>
              <a:defRPr sz="2400"/>
            </a:lvl1pPr>
            <a:lvl2pPr>
              <a:buClr>
                <a:srgbClr val="461D7C"/>
              </a:buClr>
              <a:defRPr sz="2000"/>
            </a:lvl2pPr>
            <a:lvl3pPr>
              <a:buClr>
                <a:srgbClr val="461D7C"/>
              </a:buClr>
              <a:defRPr sz="1800"/>
            </a:lvl3pPr>
            <a:lvl4pPr>
              <a:buClr>
                <a:srgbClr val="461D7C"/>
              </a:buClr>
              <a:defRPr sz="1600"/>
            </a:lvl4pPr>
            <a:lvl5pPr marL="1956816">
              <a:buClr>
                <a:srgbClr val="461D7C"/>
              </a:buCl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  <a:prstGeom prst="rect">
            <a:avLst/>
          </a:prstGeom>
        </p:spPr>
        <p:txBody>
          <a:bodyPr/>
          <a:lstStyle>
            <a:lvl1pPr>
              <a:buClr>
                <a:srgbClr val="461D7C"/>
              </a:buClr>
              <a:defRPr sz="2400"/>
            </a:lvl1pPr>
            <a:lvl2pPr>
              <a:buClr>
                <a:srgbClr val="461D7C"/>
              </a:buClr>
              <a:defRPr sz="2000"/>
            </a:lvl2pPr>
            <a:lvl3pPr>
              <a:buClr>
                <a:srgbClr val="461D7C"/>
              </a:buClr>
              <a:defRPr sz="1800"/>
            </a:lvl3pPr>
            <a:lvl4pPr>
              <a:buClr>
                <a:srgbClr val="461D7C"/>
              </a:buClr>
              <a:defRPr sz="1600"/>
            </a:lvl4pPr>
            <a:lvl5pPr>
              <a:buClr>
                <a:srgbClr val="461D7C"/>
              </a:buCl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85" name="Straight Connector 84"/>
          <p:cNvCxnSpPr/>
          <p:nvPr userDrawn="1"/>
        </p:nvCxnSpPr>
        <p:spPr>
          <a:xfrm>
            <a:off x="190500" y="5953125"/>
            <a:ext cx="11744325" cy="0"/>
          </a:xfrm>
          <a:prstGeom prst="line">
            <a:avLst/>
          </a:prstGeom>
          <a:ln w="28575">
            <a:solidFill>
              <a:srgbClr val="461D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44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81" name="Straight Connector 80"/>
          <p:cNvCxnSpPr/>
          <p:nvPr userDrawn="1"/>
        </p:nvCxnSpPr>
        <p:spPr>
          <a:xfrm>
            <a:off x="190500" y="5953125"/>
            <a:ext cx="11744325" cy="0"/>
          </a:xfrm>
          <a:prstGeom prst="line">
            <a:avLst/>
          </a:prstGeom>
          <a:ln w="28575">
            <a:solidFill>
              <a:srgbClr val="461D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79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90500" y="5953125"/>
            <a:ext cx="11744325" cy="0"/>
          </a:xfrm>
          <a:prstGeom prst="line">
            <a:avLst/>
          </a:prstGeom>
          <a:ln w="28575">
            <a:solidFill>
              <a:srgbClr val="461D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461D7C"/>
              </a:buClr>
              <a:defRPr sz="2400"/>
            </a:lvl1pPr>
            <a:lvl2pPr>
              <a:buClr>
                <a:srgbClr val="461D7C"/>
              </a:buClr>
              <a:defRPr sz="2000"/>
            </a:lvl2pPr>
            <a:lvl3pPr>
              <a:buClr>
                <a:srgbClr val="461D7C"/>
              </a:buClr>
              <a:defRPr sz="1800"/>
            </a:lvl3pPr>
            <a:lvl4pPr>
              <a:buClr>
                <a:srgbClr val="461D7C"/>
              </a:buClr>
              <a:defRPr sz="1600"/>
            </a:lvl4pPr>
            <a:lvl5pPr>
              <a:buClr>
                <a:srgbClr val="461D7C"/>
              </a:buCl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311" name="Straight Connector 310"/>
          <p:cNvCxnSpPr/>
          <p:nvPr userDrawn="1"/>
        </p:nvCxnSpPr>
        <p:spPr>
          <a:xfrm>
            <a:off x="190500" y="5953125"/>
            <a:ext cx="11744325" cy="0"/>
          </a:xfrm>
          <a:prstGeom prst="line">
            <a:avLst/>
          </a:prstGeom>
          <a:ln w="28575">
            <a:solidFill>
              <a:srgbClr val="461D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6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  <a:solidFill>
            <a:srgbClr val="461D7C">
              <a:alpha val="37000"/>
            </a:srgbClr>
          </a:solidFill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/>
          <a:lstStyle/>
          <a:p>
            <a:fld id="{9AFE8FB1-0A7A-443E-AAF7-31D4FA1AA312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prstGeom prst="rect">
            <a:avLst/>
          </a:prstGeo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0549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0C8737-4A36-4162-870C-A412B61B7D9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825" y="6013450"/>
            <a:ext cx="2857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6084888"/>
            <a:ext cx="2408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190500" y="5953125"/>
            <a:ext cx="11744325" cy="0"/>
          </a:xfrm>
          <a:prstGeom prst="line">
            <a:avLst/>
          </a:prstGeom>
          <a:ln w="28575">
            <a:solidFill>
              <a:srgbClr val="461D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71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jnear1@lsuhsc.edu" TargetMode="External"/><Relationship Id="rId2" Type="http://schemas.openxmlformats.org/officeDocument/2006/relationships/hyperlink" Target="mailto:hstarr@lsuhsc.edu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4413" y="609600"/>
            <a:ext cx="457199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Your Name</a:t>
            </a:r>
          </a:p>
          <a:p>
            <a:pPr algn="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Class Name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2412" y="609600"/>
            <a:ext cx="457199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Month day, year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03312" y="745766"/>
            <a:ext cx="9982198" cy="3722436"/>
          </a:xfrm>
        </p:spPr>
        <p:txBody>
          <a:bodyPr/>
          <a:lstStyle/>
          <a:p>
            <a:pPr algn="ctr"/>
            <a:r>
              <a:rPr lang="en-US" sz="6600" dirty="0" smtClean="0"/>
              <a:t>OSIG-Musculoskeletal Research Committee</a:t>
            </a:r>
            <a:br>
              <a:rPr lang="en-US" sz="6600" dirty="0" smtClean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 smtClean="0"/>
              <a:t>*PLEASE SIGN IN &amp; EAT UP*</a:t>
            </a:r>
            <a:endParaRPr lang="en-US" sz="4400" dirty="0"/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836612" y="4800600"/>
            <a:ext cx="10096498" cy="2057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 3" panose="05040102010807070707" pitchFamily="18" charset="2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 3" panose="050401020108070707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 3" panose="050401020108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Jacob </a:t>
            </a:r>
            <a:r>
              <a:rPr lang="en-US" dirty="0" err="1" smtClean="0">
                <a:solidFill>
                  <a:schemeClr val="tx1"/>
                </a:solidFill>
              </a:rPr>
              <a:t>Neary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L3 Chairman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9.25.18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2800" dirty="0" smtClean="0"/>
              <a:t>To provide </a:t>
            </a:r>
            <a:r>
              <a:rPr lang="en-US" sz="2800" dirty="0"/>
              <a:t>students with the </a:t>
            </a:r>
            <a:r>
              <a:rPr lang="en-US" sz="2800" dirty="0" smtClean="0"/>
              <a:t>information, guidance, and </a:t>
            </a:r>
            <a:r>
              <a:rPr lang="en-US" sz="2800" dirty="0"/>
              <a:t>faculty </a:t>
            </a:r>
            <a:r>
              <a:rPr lang="en-US" sz="2800" dirty="0" smtClean="0"/>
              <a:t>connections needed to </a:t>
            </a:r>
            <a:r>
              <a:rPr lang="en-US" sz="2800" dirty="0"/>
              <a:t>choose, </a:t>
            </a:r>
            <a:r>
              <a:rPr lang="en-US" sz="2800" dirty="0" smtClean="0"/>
              <a:t>start, </a:t>
            </a:r>
            <a:r>
              <a:rPr lang="en-US" sz="2800" dirty="0"/>
              <a:t>and complete research of the highest </a:t>
            </a:r>
            <a:r>
              <a:rPr lang="en-US" sz="2800" dirty="0" smtClean="0"/>
              <a:t>quality while maximizing medical students’ time.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2416" y="1219200"/>
            <a:ext cx="9143998" cy="1020762"/>
          </a:xfrm>
        </p:spPr>
        <p:txBody>
          <a:bodyPr/>
          <a:lstStyle/>
          <a:p>
            <a:r>
              <a:rPr lang="en-US" sz="4800" b="1" dirty="0" smtClean="0"/>
              <a:t>Mission Statement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84015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4907" y="258309"/>
            <a:ext cx="4419598" cy="1020762"/>
          </a:xfrm>
        </p:spPr>
        <p:txBody>
          <a:bodyPr/>
          <a:lstStyle/>
          <a:p>
            <a:r>
              <a:rPr lang="en-US" b="1"/>
              <a:t>Committee Includes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295400"/>
            <a:ext cx="11809412" cy="3810000"/>
          </a:xfrm>
        </p:spPr>
        <p:txBody>
          <a:bodyPr>
            <a:normAutofit fontScale="92500"/>
          </a:bodyPr>
          <a:lstStyle/>
          <a:p>
            <a:pPr lvl="1"/>
            <a:r>
              <a:rPr lang="en-US" sz="3000" dirty="0"/>
              <a:t>Faculty Leader = </a:t>
            </a:r>
            <a:r>
              <a:rPr lang="en-US" sz="3000" b="1" dirty="0"/>
              <a:t>Dr. Vinod Dasa </a:t>
            </a:r>
            <a:r>
              <a:rPr lang="en-US" sz="3000" dirty="0"/>
              <a:t>(</a:t>
            </a:r>
            <a:r>
              <a:rPr lang="en-US" sz="3000" u="sng" dirty="0"/>
              <a:t>vdasa@lsuhsc.edu</a:t>
            </a:r>
            <a:r>
              <a:rPr lang="en-US" sz="3000" dirty="0"/>
              <a:t>) </a:t>
            </a:r>
            <a:endParaRPr lang="en-US" sz="4300" dirty="0"/>
          </a:p>
          <a:p>
            <a:pPr lvl="1"/>
            <a:r>
              <a:rPr lang="en-US" sz="3000" dirty="0"/>
              <a:t>Faculty Leader = </a:t>
            </a:r>
            <a:r>
              <a:rPr lang="en-US" sz="3000" b="1" dirty="0"/>
              <a:t>Dr. Robert </a:t>
            </a:r>
            <a:r>
              <a:rPr lang="en-US" sz="3000" b="1" dirty="0" err="1"/>
              <a:t>Zura</a:t>
            </a:r>
            <a:r>
              <a:rPr lang="en-US" sz="3000" b="1" dirty="0"/>
              <a:t> </a:t>
            </a:r>
            <a:r>
              <a:rPr lang="en-US" sz="3000" dirty="0"/>
              <a:t>(</a:t>
            </a:r>
            <a:r>
              <a:rPr lang="en-US" sz="3000" u="sng" dirty="0"/>
              <a:t>rzura@lsuhsc.edu</a:t>
            </a:r>
            <a:r>
              <a:rPr lang="en-US" sz="3000" dirty="0"/>
              <a:t>) </a:t>
            </a:r>
            <a:endParaRPr lang="en-US" sz="4300" dirty="0"/>
          </a:p>
          <a:p>
            <a:pPr lvl="1"/>
            <a:r>
              <a:rPr lang="en-US" sz="3000" dirty="0"/>
              <a:t>Committee Director = </a:t>
            </a:r>
            <a:r>
              <a:rPr lang="en-US" sz="3000" b="1" dirty="0" smtClean="0"/>
              <a:t>Ms. Cara </a:t>
            </a:r>
            <a:r>
              <a:rPr lang="en-US" sz="3000" b="1" dirty="0"/>
              <a:t>Rowe </a:t>
            </a:r>
            <a:r>
              <a:rPr lang="en-US" sz="3000" dirty="0"/>
              <a:t>(</a:t>
            </a:r>
            <a:r>
              <a:rPr lang="en-US" sz="3000" u="sng" dirty="0" smtClean="0"/>
              <a:t>cjoh26@lsuhsc.edu</a:t>
            </a:r>
            <a:r>
              <a:rPr lang="en-US" sz="3000" dirty="0" smtClean="0"/>
              <a:t>)  </a:t>
            </a:r>
            <a:endParaRPr lang="en-US" sz="4300" dirty="0"/>
          </a:p>
          <a:p>
            <a:pPr lvl="1"/>
            <a:r>
              <a:rPr lang="en-US" sz="3000" dirty="0"/>
              <a:t>Statistician = </a:t>
            </a:r>
            <a:r>
              <a:rPr lang="en-US" sz="3000" b="1" dirty="0" smtClean="0"/>
              <a:t>Dr. </a:t>
            </a:r>
            <a:r>
              <a:rPr lang="en-US" sz="3000" b="1" dirty="0"/>
              <a:t>Claudia Leonardi </a:t>
            </a:r>
            <a:r>
              <a:rPr lang="en-US" sz="3000" dirty="0"/>
              <a:t>(</a:t>
            </a:r>
            <a:r>
              <a:rPr lang="en-US" sz="3000" u="sng" dirty="0"/>
              <a:t>cleon1@lsuhsc.edu</a:t>
            </a:r>
            <a:r>
              <a:rPr lang="en-US" sz="3000" dirty="0" smtClean="0"/>
              <a:t>)</a:t>
            </a:r>
          </a:p>
          <a:p>
            <a:pPr lvl="1"/>
            <a:r>
              <a:rPr lang="en-US" sz="3000" dirty="0" smtClean="0"/>
              <a:t>Writing Director = </a:t>
            </a:r>
            <a:r>
              <a:rPr lang="en-US" sz="3000" b="1" dirty="0" smtClean="0"/>
              <a:t>Dr. Amy </a:t>
            </a:r>
            <a:r>
              <a:rPr lang="en-US" sz="3000" b="1" dirty="0" err="1" smtClean="0"/>
              <a:t>Bronstone</a:t>
            </a:r>
            <a:r>
              <a:rPr lang="en-US" sz="3000" b="1" dirty="0" smtClean="0"/>
              <a:t> </a:t>
            </a:r>
            <a:r>
              <a:rPr lang="en-US" sz="3000" dirty="0" smtClean="0"/>
              <a:t>(</a:t>
            </a:r>
            <a:r>
              <a:rPr lang="en-US" sz="3000" u="sng" dirty="0" smtClean="0"/>
              <a:t>amy@abmedcom.com</a:t>
            </a:r>
            <a:r>
              <a:rPr lang="en-US" sz="3000" dirty="0"/>
              <a:t>)</a:t>
            </a:r>
            <a:endParaRPr lang="en-US" sz="4300" dirty="0"/>
          </a:p>
          <a:p>
            <a:pPr lvl="1"/>
            <a:r>
              <a:rPr lang="en-US" sz="3000" dirty="0"/>
              <a:t>Committee Chair = </a:t>
            </a:r>
            <a:r>
              <a:rPr lang="en-US" sz="3000" b="1" dirty="0"/>
              <a:t>Jacob </a:t>
            </a:r>
            <a:r>
              <a:rPr lang="en-US" sz="3000" b="1" dirty="0" err="1"/>
              <a:t>Neary</a:t>
            </a:r>
            <a:r>
              <a:rPr lang="en-US" sz="3000" b="1" dirty="0"/>
              <a:t> (</a:t>
            </a:r>
            <a:r>
              <a:rPr lang="en-US" sz="3000" b="1" dirty="0" smtClean="0"/>
              <a:t>L3)</a:t>
            </a:r>
            <a:r>
              <a:rPr lang="en-US" sz="3000" dirty="0" smtClean="0"/>
              <a:t>(</a:t>
            </a:r>
            <a:r>
              <a:rPr lang="en-US" sz="3000" u="sng" dirty="0"/>
              <a:t>jnear1@lsuhsc.edu</a:t>
            </a:r>
            <a:r>
              <a:rPr lang="en-US" sz="3000" dirty="0"/>
              <a:t>) </a:t>
            </a:r>
            <a:r>
              <a:rPr lang="en-US" sz="3000" dirty="0" smtClean="0"/>
              <a:t> </a:t>
            </a:r>
            <a:endParaRPr lang="en-US" sz="4300" dirty="0"/>
          </a:p>
          <a:p>
            <a:pPr lvl="1"/>
            <a:r>
              <a:rPr lang="en-US" sz="3000" dirty="0"/>
              <a:t>Senior </a:t>
            </a:r>
            <a:r>
              <a:rPr lang="en-US" sz="3000" dirty="0" smtClean="0"/>
              <a:t>Advisor = </a:t>
            </a:r>
            <a:r>
              <a:rPr lang="en-US" sz="3000" b="1" dirty="0"/>
              <a:t>Hunter Starring (</a:t>
            </a:r>
            <a:r>
              <a:rPr lang="en-US" sz="3000" b="1" dirty="0" smtClean="0"/>
              <a:t>L4) </a:t>
            </a:r>
            <a:r>
              <a:rPr lang="en-US" sz="3000" dirty="0"/>
              <a:t>(</a:t>
            </a:r>
            <a:r>
              <a:rPr lang="en-US" sz="3000" u="sng" dirty="0" smtClean="0"/>
              <a:t>hstarr@lsushc.edu</a:t>
            </a:r>
            <a:r>
              <a:rPr lang="en-US" sz="3000" dirty="0"/>
              <a:t>)</a:t>
            </a:r>
            <a:endParaRPr lang="en-US" sz="3000" dirty="0" smtClean="0"/>
          </a:p>
          <a:p>
            <a:pPr lvl="1"/>
            <a:r>
              <a:rPr lang="en-US" sz="3000" dirty="0" smtClean="0"/>
              <a:t>Chair </a:t>
            </a:r>
            <a:r>
              <a:rPr lang="en-US" sz="3000" dirty="0"/>
              <a:t>Elect </a:t>
            </a:r>
            <a:r>
              <a:rPr lang="en-US" sz="3000" dirty="0" smtClean="0"/>
              <a:t>= </a:t>
            </a:r>
            <a:r>
              <a:rPr lang="en-US" sz="3000" b="1" dirty="0" smtClean="0"/>
              <a:t>Harry Schwartzberg (L2)</a:t>
            </a:r>
            <a:r>
              <a:rPr lang="en-US" sz="3000" dirty="0" smtClean="0"/>
              <a:t>(</a:t>
            </a:r>
            <a:r>
              <a:rPr lang="en-US" sz="3000" u="sng" dirty="0" smtClean="0"/>
              <a:t>hschw1@lsuhsc.edu</a:t>
            </a:r>
            <a:r>
              <a:rPr lang="en-US" sz="3000" dirty="0" smtClean="0"/>
              <a:t>)  </a:t>
            </a:r>
            <a:endParaRPr lang="en-US" sz="4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29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65212" y="1470837"/>
            <a:ext cx="10591800" cy="2743200"/>
          </a:xfrm>
        </p:spPr>
        <p:txBody>
          <a:bodyPr/>
          <a:lstStyle/>
          <a:p>
            <a:r>
              <a:rPr lang="en-US" sz="3200" dirty="0"/>
              <a:t>Q1 -  Aug. – Oct. </a:t>
            </a:r>
            <a:r>
              <a:rPr lang="en-US" sz="3200" dirty="0" smtClean="0"/>
              <a:t>           Find/Start a study</a:t>
            </a:r>
            <a:endParaRPr lang="en-US" sz="3200" dirty="0"/>
          </a:p>
          <a:p>
            <a:r>
              <a:rPr lang="en-US" sz="3200" dirty="0"/>
              <a:t>Q2 -  Nov. – Jan. </a:t>
            </a:r>
            <a:r>
              <a:rPr lang="en-US" sz="3200" dirty="0" smtClean="0"/>
              <a:t>            Research Design/Lit Review</a:t>
            </a:r>
            <a:endParaRPr lang="en-US" sz="3200" dirty="0"/>
          </a:p>
          <a:p>
            <a:r>
              <a:rPr lang="en-US" sz="3200" dirty="0"/>
              <a:t>Q3 -  Feb. – Apr</a:t>
            </a:r>
            <a:r>
              <a:rPr lang="en-US" sz="3200" dirty="0" smtClean="0"/>
              <a:t>.     </a:t>
            </a:r>
            <a:r>
              <a:rPr lang="en-US" sz="3200" dirty="0"/>
              <a:t>  </a:t>
            </a:r>
            <a:r>
              <a:rPr lang="en-US" sz="3200" dirty="0" smtClean="0"/>
              <a:t>       Data Collection/Analysis</a:t>
            </a:r>
            <a:endParaRPr lang="en-US" sz="3200" dirty="0"/>
          </a:p>
          <a:p>
            <a:r>
              <a:rPr lang="en-US" sz="3200" dirty="0"/>
              <a:t>Q4 -  May – </a:t>
            </a:r>
            <a:r>
              <a:rPr lang="en-US" sz="3200" dirty="0" smtClean="0"/>
              <a:t>July      	    How to Write Manuscript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Committee Meetings </a:t>
            </a:r>
            <a:r>
              <a:rPr lang="en-US" b="1" dirty="0" smtClean="0"/>
              <a:t>are held </a:t>
            </a:r>
            <a:r>
              <a:rPr lang="en-US" b="1" dirty="0"/>
              <a:t>quarterly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951412" y="1600200"/>
            <a:ext cx="838200" cy="228600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951412" y="2286000"/>
            <a:ext cx="838200" cy="228600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951412" y="2971800"/>
            <a:ext cx="838200" cy="228600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951412" y="3606800"/>
            <a:ext cx="838200" cy="228600"/>
          </a:xfrm>
          <a:prstGeom prst="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5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4247327" y="1524000"/>
            <a:ext cx="3675885" cy="3352801"/>
          </a:xfrm>
        </p:spPr>
        <p:txBody>
          <a:bodyPr/>
          <a:lstStyle/>
          <a:p>
            <a:r>
              <a:rPr lang="en-US" dirty="0"/>
              <a:t>Looking through medical charts to analyze the past.</a:t>
            </a:r>
          </a:p>
          <a:p>
            <a:r>
              <a:rPr lang="en-US" dirty="0" smtClean="0"/>
              <a:t>Takes less </a:t>
            </a:r>
            <a:r>
              <a:rPr lang="en-US" dirty="0"/>
              <a:t>than Prospective (≈ 1 Year)</a:t>
            </a:r>
          </a:p>
          <a:p>
            <a:r>
              <a:rPr lang="en-US" dirty="0" smtClean="0"/>
              <a:t>Not as prestigious </a:t>
            </a:r>
          </a:p>
          <a:p>
            <a:r>
              <a:rPr lang="en-US" dirty="0" smtClean="0"/>
              <a:t>L2’s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494212" y="914399"/>
            <a:ext cx="4416552" cy="762000"/>
          </a:xfrm>
        </p:spPr>
        <p:txBody>
          <a:bodyPr/>
          <a:lstStyle/>
          <a:p>
            <a:r>
              <a:rPr lang="en-US" b="1" u="sng" dirty="0" smtClean="0"/>
              <a:t>Retrospective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" y="1524000"/>
            <a:ext cx="3733800" cy="3352801"/>
          </a:xfrm>
        </p:spPr>
        <p:txBody>
          <a:bodyPr/>
          <a:lstStyle/>
          <a:p>
            <a:r>
              <a:rPr lang="en-US" dirty="0" smtClean="0"/>
              <a:t>Current ongoing analysis of patients/interventions over a period of time</a:t>
            </a:r>
          </a:p>
          <a:p>
            <a:r>
              <a:rPr lang="en-US" dirty="0" smtClean="0"/>
              <a:t>Takes the most time and effort (Years)</a:t>
            </a:r>
          </a:p>
          <a:p>
            <a:r>
              <a:rPr lang="en-US" dirty="0" smtClean="0"/>
              <a:t>The most prestigious type</a:t>
            </a:r>
          </a:p>
          <a:p>
            <a:r>
              <a:rPr lang="en-US" dirty="0" smtClean="0"/>
              <a:t>L1’s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0412" y="914399"/>
            <a:ext cx="4416552" cy="762000"/>
          </a:xfrm>
        </p:spPr>
        <p:txBody>
          <a:bodyPr/>
          <a:lstStyle/>
          <a:p>
            <a:r>
              <a:rPr lang="en-US" b="1" u="sng" dirty="0" smtClean="0"/>
              <a:t>Prospective </a:t>
            </a:r>
            <a:endParaRPr lang="en-US" b="1" u="sng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83089" y="274637"/>
            <a:ext cx="5638798" cy="1020762"/>
          </a:xfrm>
        </p:spPr>
        <p:txBody>
          <a:bodyPr/>
          <a:lstStyle/>
          <a:p>
            <a:r>
              <a:rPr lang="en-US" b="1" dirty="0" smtClean="0"/>
              <a:t>Types of Medical Research</a:t>
            </a:r>
            <a:endParaRPr lang="en-US" b="1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8093901" y="914399"/>
            <a:ext cx="4416552" cy="762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 3" panose="05040102010807070707" pitchFamily="18" charset="2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 3" panose="05040102010807070707" pitchFamily="18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 3" panose="05040102010807070707" pitchFamily="18" charset="2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 3" panose="05040102010807070707" pitchFamily="18" charset="2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 smtClean="0"/>
              <a:t>Case Control</a:t>
            </a:r>
            <a:endParaRPr lang="en-US" b="1" u="sng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7865301" y="1523999"/>
            <a:ext cx="3846574" cy="3352801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rgbClr val="461D7C"/>
              </a:buClr>
              <a:buSzPct val="80000"/>
              <a:buFont typeface="Wingdings 3" panose="05040102010807070707" pitchFamily="18" charset="2"/>
              <a:buChar char="u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461D7C"/>
              </a:buClr>
              <a:buSzPct val="100000"/>
              <a:buFont typeface="Wingdings 3" panose="05040102010807070707" pitchFamily="18" charset="2"/>
              <a:buChar char="u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461D7C"/>
              </a:buClr>
              <a:buSzPct val="80000"/>
              <a:buFont typeface="Wingdings 3" panose="05040102010807070707" pitchFamily="18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461D7C"/>
              </a:buClr>
              <a:buSzPct val="100000"/>
              <a:buFont typeface="Wingdings 3" panose="05040102010807070707" pitchFamily="18" charset="2"/>
              <a:buChar char="u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461D7C"/>
              </a:buClr>
              <a:buSzPct val="100000"/>
              <a:buFont typeface="Wingdings 3" panose="05040102010807070707" pitchFamily="18" charset="2"/>
              <a:buChar char="u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Char char="u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 3" panose="05040102010807070707" pitchFamily="18" charset="2"/>
              <a:buChar char="u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Char char="u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 3" panose="05040102010807070707" pitchFamily="18" charset="2"/>
              <a:buChar char="u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Reports an individual patient case or set of cases.</a:t>
            </a:r>
          </a:p>
          <a:p>
            <a:r>
              <a:rPr lang="en-US" dirty="0" smtClean="0"/>
              <a:t>Takes the least amount of time</a:t>
            </a:r>
          </a:p>
          <a:p>
            <a:r>
              <a:rPr lang="en-US" dirty="0" smtClean="0"/>
              <a:t>Hard to get published</a:t>
            </a:r>
          </a:p>
          <a:p>
            <a:r>
              <a:rPr lang="en-US" dirty="0" smtClean="0"/>
              <a:t>Not as prestigious </a:t>
            </a:r>
          </a:p>
          <a:p>
            <a:r>
              <a:rPr lang="en-US" dirty="0" smtClean="0"/>
              <a:t>L3’s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19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7612" y="990600"/>
            <a:ext cx="9144000" cy="1371600"/>
          </a:xfrm>
        </p:spPr>
        <p:txBody>
          <a:bodyPr/>
          <a:lstStyle/>
          <a:p>
            <a:r>
              <a:rPr lang="en-US" dirty="0" smtClean="0"/>
              <a:t>Search: </a:t>
            </a:r>
            <a:r>
              <a:rPr lang="en-US" b="1" i="1" dirty="0" smtClean="0"/>
              <a:t>LSUHSC Ortho research</a:t>
            </a:r>
          </a:p>
          <a:p>
            <a:r>
              <a:rPr lang="en-US" dirty="0" smtClean="0"/>
              <a:t>Medical Students tab on LSUHSC Dept. of </a:t>
            </a:r>
            <a:r>
              <a:rPr lang="en-US" dirty="0" err="1" smtClean="0"/>
              <a:t>Orthopaedics</a:t>
            </a:r>
            <a:r>
              <a:rPr lang="en-US" dirty="0" smtClean="0"/>
              <a:t> website </a:t>
            </a:r>
            <a:endParaRPr lang="en-US" dirty="0"/>
          </a:p>
          <a:p>
            <a:pPr lvl="1"/>
            <a:r>
              <a:rPr lang="en-US" dirty="0" smtClean="0"/>
              <a:t>Step By Step Guide To Starting Research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Resources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66" y="8188"/>
            <a:ext cx="9295491" cy="684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1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82" y="152400"/>
            <a:ext cx="8856895" cy="5715000"/>
          </a:xfrm>
        </p:spPr>
      </p:pic>
      <p:sp>
        <p:nvSpPr>
          <p:cNvPr id="7" name="Rectangle 6"/>
          <p:cNvSpPr/>
          <p:nvPr/>
        </p:nvSpPr>
        <p:spPr>
          <a:xfrm>
            <a:off x="912814" y="3200400"/>
            <a:ext cx="1219200" cy="228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263" y="918804"/>
            <a:ext cx="6905687" cy="5020392"/>
          </a:xfrm>
          <a:prstGeom prst="rect">
            <a:avLst/>
          </a:prstGeom>
        </p:spPr>
      </p:pic>
      <p:sp>
        <p:nvSpPr>
          <p:cNvPr id="10" name="Striped Right Arrow 9"/>
          <p:cNvSpPr/>
          <p:nvPr/>
        </p:nvSpPr>
        <p:spPr>
          <a:xfrm>
            <a:off x="2615207" y="2895600"/>
            <a:ext cx="990600" cy="83820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04071" y="1828800"/>
            <a:ext cx="1204541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Bent-Up Arrow 2"/>
          <p:cNvSpPr/>
          <p:nvPr/>
        </p:nvSpPr>
        <p:spPr>
          <a:xfrm rot="5400000">
            <a:off x="4379912" y="2324100"/>
            <a:ext cx="1390650" cy="1009650"/>
          </a:xfrm>
          <a:prstGeom prst="bentUpArrow">
            <a:avLst/>
          </a:prstGeom>
          <a:solidFill>
            <a:srgbClr val="FF0000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975" y="1380407"/>
            <a:ext cx="6946262" cy="36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5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2412" y="1143000"/>
            <a:ext cx="9144000" cy="4267200"/>
          </a:xfrm>
        </p:spPr>
        <p:txBody>
          <a:bodyPr/>
          <a:lstStyle/>
          <a:p>
            <a:r>
              <a:rPr lang="en-US" dirty="0"/>
              <a:t>Medical Students tab on LSUHSC Dept. of </a:t>
            </a:r>
            <a:r>
              <a:rPr lang="en-US" dirty="0" err="1"/>
              <a:t>Orthopaedics</a:t>
            </a:r>
            <a:r>
              <a:rPr lang="en-US" dirty="0"/>
              <a:t> website </a:t>
            </a:r>
            <a:endParaRPr lang="en-US" dirty="0" smtClean="0"/>
          </a:p>
          <a:p>
            <a:pPr lvl="1"/>
            <a:r>
              <a:rPr lang="en-US" dirty="0" smtClean="0"/>
              <a:t>Step By Step Guide To Starting Research</a:t>
            </a:r>
          </a:p>
          <a:p>
            <a:pPr lvl="1"/>
            <a:r>
              <a:rPr lang="en-US" dirty="0" smtClean="0"/>
              <a:t>Pool of project proposals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Resources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149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391306"/>
              </p:ext>
            </p:extLst>
          </p:nvPr>
        </p:nvGraphicFramePr>
        <p:xfrm>
          <a:off x="455612" y="304800"/>
          <a:ext cx="11352212" cy="5318408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60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89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197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What happens to bone on bone patients who don't receive a </a:t>
                      </a:r>
                      <a:r>
                        <a:rPr lang="en-US" sz="1400" b="0" dirty="0" smtClean="0">
                          <a:effectLst/>
                        </a:rPr>
                        <a:t>TKA?</a:t>
                      </a:r>
                      <a:endParaRPr lang="en-US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493" marR="38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Retrospective chart review </a:t>
                      </a:r>
                      <a:endParaRPr lang="en-US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493" marR="3849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Patients with severe bone on bone knee osteoarthritis who are candidates for TKA and do not receive one become less healthy and more costly compared to patients who receive a TKA.</a:t>
                      </a:r>
                      <a:endParaRPr lang="en-US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493" marR="3849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7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How do narcotics impact outcomes in total knee </a:t>
                      </a:r>
                      <a:r>
                        <a:rPr lang="en-US" sz="1400" b="0" dirty="0" smtClean="0">
                          <a:effectLst/>
                        </a:rPr>
                        <a:t>arthroplasty?</a:t>
                      </a:r>
                      <a:endParaRPr lang="en-US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493" marR="38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Retrospective chart review </a:t>
                      </a:r>
                      <a:endParaRPr lang="en-US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493" marR="3849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Patients with higher narcotic use will have worse Patient Reported Outcomes scores? African American, young, and male patients will have lower scores and higher narcotic use</a:t>
                      </a:r>
                      <a:endParaRPr lang="en-US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493" marR="3849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7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Accuracy of </a:t>
                      </a:r>
                      <a:r>
                        <a:rPr lang="en-US" sz="1400" b="0" dirty="0" err="1">
                          <a:effectLst/>
                        </a:rPr>
                        <a:t>xrays</a:t>
                      </a:r>
                      <a:r>
                        <a:rPr lang="en-US" sz="1400" b="0" dirty="0">
                          <a:effectLst/>
                        </a:rPr>
                        <a:t> with measuring limb alignment in </a:t>
                      </a:r>
                      <a:r>
                        <a:rPr lang="en-US" sz="1400" b="0" dirty="0" smtClean="0">
                          <a:effectLst/>
                        </a:rPr>
                        <a:t>TKA?</a:t>
                      </a:r>
                      <a:endParaRPr lang="en-US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493" marR="38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Retrospective chart review </a:t>
                      </a:r>
                      <a:endParaRPr lang="en-US" sz="1400" b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493" marR="3849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&gt;75% of our x-rays will be unable to appropriately measure limb alignment using a well done x-ray on that same patient as a control</a:t>
                      </a:r>
                      <a:endParaRPr lang="en-US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493" marR="3849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7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How much therapy post TKA is enough?</a:t>
                      </a:r>
                      <a:endParaRPr lang="en-US" sz="1400" b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493" marR="38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Retrospective chart review </a:t>
                      </a:r>
                      <a:endParaRPr lang="en-US" sz="1400" b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493" marR="3849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After 12 sessions of therapy within 1 mo of tka using a rapid recovery protocol (APRIL 2014-PRESENT) there is</a:t>
                      </a:r>
                      <a:endParaRPr lang="en-US" sz="1400" b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493" marR="3849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77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Hip injuries higher risk for OA than </a:t>
                      </a:r>
                      <a:r>
                        <a:rPr lang="en-US" sz="1400" b="0" dirty="0" smtClean="0">
                          <a:effectLst/>
                        </a:rPr>
                        <a:t>knee?</a:t>
                      </a:r>
                      <a:endParaRPr lang="en-US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493" marR="38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Retrospective chart review </a:t>
                      </a:r>
                      <a:endParaRPr lang="en-US" sz="1400" b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493" marR="3849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Hip based fractures have higher risk of severe post traumatic oa than knee based fractures</a:t>
                      </a:r>
                      <a:endParaRPr lang="en-US" sz="1400" b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493" marR="3849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26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Can heating a prosthesis be a </a:t>
                      </a:r>
                      <a:r>
                        <a:rPr lang="en-US" sz="1400" b="0" dirty="0" smtClean="0">
                          <a:effectLst/>
                        </a:rPr>
                        <a:t>disinfectant?</a:t>
                      </a:r>
                      <a:endParaRPr lang="en-US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493" marR="38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Other</a:t>
                      </a:r>
                      <a:endParaRPr lang="en-US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493" marR="3849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heating the prosthesis in situ to a high enough temp will disrupt biofilm formation and allow for maintenance of the implant</a:t>
                      </a:r>
                      <a:endParaRPr lang="en-US" sz="14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493" marR="3849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16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2412" y="1143000"/>
            <a:ext cx="9144000" cy="4267200"/>
          </a:xfrm>
        </p:spPr>
        <p:txBody>
          <a:bodyPr/>
          <a:lstStyle/>
          <a:p>
            <a:r>
              <a:rPr lang="en-US" dirty="0"/>
              <a:t>Medical Students tab on LSUHSC Dept. of </a:t>
            </a:r>
            <a:r>
              <a:rPr lang="en-US" dirty="0" err="1"/>
              <a:t>Orthopaedics</a:t>
            </a:r>
            <a:r>
              <a:rPr lang="en-US" dirty="0"/>
              <a:t> website </a:t>
            </a:r>
            <a:endParaRPr lang="en-US" dirty="0" smtClean="0"/>
          </a:p>
          <a:p>
            <a:pPr lvl="1"/>
            <a:r>
              <a:rPr lang="en-US" dirty="0" smtClean="0"/>
              <a:t>Step By Step Guide To Starting Research</a:t>
            </a:r>
          </a:p>
          <a:p>
            <a:pPr lvl="1"/>
            <a:r>
              <a:rPr lang="en-US" dirty="0" smtClean="0"/>
              <a:t>Pool of project proposals</a:t>
            </a:r>
          </a:p>
          <a:p>
            <a:pPr lvl="1"/>
            <a:r>
              <a:rPr lang="en-US" dirty="0" smtClean="0"/>
              <a:t>Routing Form and Examples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Resources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921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484414"/>
            <a:ext cx="7239000" cy="5262709"/>
          </a:xfrm>
        </p:spPr>
      </p:pic>
      <p:sp>
        <p:nvSpPr>
          <p:cNvPr id="6" name="Rectangle 5"/>
          <p:cNvSpPr/>
          <p:nvPr/>
        </p:nvSpPr>
        <p:spPr>
          <a:xfrm>
            <a:off x="268967" y="1981200"/>
            <a:ext cx="1786845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Bent-Up Arrow 6"/>
          <p:cNvSpPr/>
          <p:nvPr/>
        </p:nvSpPr>
        <p:spPr>
          <a:xfrm rot="5400000">
            <a:off x="1014233" y="2114106"/>
            <a:ext cx="1168758" cy="1524000"/>
          </a:xfrm>
          <a:prstGeom prst="bentUpArrow">
            <a:avLst/>
          </a:prstGeom>
          <a:solidFill>
            <a:srgbClr val="FF0000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12" y="457200"/>
            <a:ext cx="9460377" cy="498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3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1422400"/>
            <a:ext cx="9372600" cy="4343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Brief overview of </a:t>
            </a:r>
            <a:r>
              <a:rPr lang="en-US" sz="2800" dirty="0" err="1" smtClean="0"/>
              <a:t>Orthopaedic</a:t>
            </a:r>
            <a:r>
              <a:rPr lang="en-US" sz="2800" dirty="0" smtClean="0"/>
              <a:t> Match Statistics</a:t>
            </a:r>
          </a:p>
          <a:p>
            <a:r>
              <a:rPr lang="en-US" sz="2800" dirty="0"/>
              <a:t>Types of Research</a:t>
            </a:r>
          </a:p>
          <a:p>
            <a:r>
              <a:rPr lang="en-US" sz="2800" dirty="0" smtClean="0"/>
              <a:t>Access and utilization of </a:t>
            </a:r>
            <a:r>
              <a:rPr lang="en-US" sz="2800" dirty="0"/>
              <a:t>website</a:t>
            </a:r>
          </a:p>
          <a:p>
            <a:r>
              <a:rPr lang="en-US" sz="2800" dirty="0" smtClean="0"/>
              <a:t>Step </a:t>
            </a:r>
            <a:r>
              <a:rPr lang="en-US" sz="2800" dirty="0"/>
              <a:t>by step guide</a:t>
            </a:r>
          </a:p>
          <a:p>
            <a:r>
              <a:rPr lang="en-US" sz="2800" dirty="0" smtClean="0"/>
              <a:t>Accessing </a:t>
            </a:r>
            <a:r>
              <a:rPr lang="en-US" sz="2800" dirty="0"/>
              <a:t>and choosing the project for you </a:t>
            </a:r>
            <a:endParaRPr lang="en-US" sz="2800" dirty="0" smtClean="0"/>
          </a:p>
          <a:p>
            <a:r>
              <a:rPr lang="en-US" sz="2800" dirty="0" smtClean="0"/>
              <a:t>Routing Form</a:t>
            </a:r>
          </a:p>
          <a:p>
            <a:r>
              <a:rPr lang="en-US" sz="2800" dirty="0" smtClean="0"/>
              <a:t>1-year student research position</a:t>
            </a: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smtClean="0"/>
              <a:t>Goals for Today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55793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2414" y="1143000"/>
            <a:ext cx="9144000" cy="4267200"/>
          </a:xfrm>
        </p:spPr>
        <p:txBody>
          <a:bodyPr/>
          <a:lstStyle/>
          <a:p>
            <a:r>
              <a:rPr lang="en-US" dirty="0" err="1" smtClean="0"/>
              <a:t>REDCap</a:t>
            </a:r>
            <a:r>
              <a:rPr lang="en-US" dirty="0" smtClean="0"/>
              <a:t> is an online HIPPA approved database for research</a:t>
            </a:r>
          </a:p>
          <a:p>
            <a:r>
              <a:rPr lang="en-US" dirty="0" smtClean="0"/>
              <a:t>Fill in Routing Form information into </a:t>
            </a:r>
            <a:r>
              <a:rPr lang="en-US" dirty="0" err="1" smtClean="0"/>
              <a:t>REDCap</a:t>
            </a:r>
            <a:r>
              <a:rPr lang="en-US" dirty="0" smtClean="0"/>
              <a:t> (Info in Step by Step Guide)</a:t>
            </a:r>
          </a:p>
          <a:p>
            <a:r>
              <a:rPr lang="en-US" dirty="0" smtClean="0"/>
              <a:t>Approval:</a:t>
            </a:r>
          </a:p>
          <a:p>
            <a:pPr lvl="1"/>
            <a:r>
              <a:rPr lang="en-US" dirty="0" smtClean="0"/>
              <a:t>Faculty on the Study</a:t>
            </a:r>
          </a:p>
          <a:p>
            <a:pPr lvl="1"/>
            <a:r>
              <a:rPr lang="en-US" dirty="0" smtClean="0"/>
              <a:t>Dr. Dasa</a:t>
            </a:r>
          </a:p>
          <a:p>
            <a:pPr lvl="1"/>
            <a:r>
              <a:rPr lang="en-US" dirty="0" smtClean="0"/>
              <a:t>Dr. </a:t>
            </a:r>
            <a:r>
              <a:rPr lang="en-US" dirty="0" err="1" smtClean="0"/>
              <a:t>Bronstone</a:t>
            </a:r>
            <a:endParaRPr lang="en-US" dirty="0" smtClean="0"/>
          </a:p>
          <a:p>
            <a:pPr lvl="1"/>
            <a:r>
              <a:rPr lang="en-US" dirty="0" smtClean="0"/>
              <a:t>Dr. Leonardi</a:t>
            </a:r>
          </a:p>
          <a:p>
            <a:pPr lvl="1"/>
            <a:r>
              <a:rPr lang="en-US" dirty="0" smtClean="0"/>
              <a:t>Ms. Rowe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IRB completion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2414" y="274638"/>
            <a:ext cx="10058398" cy="1020762"/>
          </a:xfrm>
        </p:spPr>
        <p:txBody>
          <a:bodyPr/>
          <a:lstStyle/>
          <a:p>
            <a:r>
              <a:rPr lang="en-US" b="1" dirty="0" smtClean="0"/>
              <a:t>Routing Form </a:t>
            </a:r>
            <a:r>
              <a:rPr lang="en-US" b="1" dirty="0" err="1" smtClean="0"/>
              <a:t>REDCap</a:t>
            </a:r>
            <a:r>
              <a:rPr lang="en-US" b="1" dirty="0"/>
              <a:t> </a:t>
            </a:r>
            <a:r>
              <a:rPr lang="en-US" b="1" dirty="0" smtClean="0"/>
              <a:t>Submission and Approval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564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5212" y="1262743"/>
            <a:ext cx="9448802" cy="44304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department has created a </a:t>
            </a:r>
            <a:r>
              <a:rPr lang="en-US" b="1" dirty="0"/>
              <a:t>1 y part time student research position </a:t>
            </a:r>
            <a:r>
              <a:rPr lang="en-US" dirty="0"/>
              <a:t>to promote scholarly activity for </a:t>
            </a:r>
            <a:r>
              <a:rPr lang="en-US" b="1" dirty="0"/>
              <a:t>students interested in orthopedics</a:t>
            </a:r>
            <a:r>
              <a:rPr lang="en-US" dirty="0"/>
              <a:t>. This position will enable students to work with and integrate into an academic orthopedics department allowing students to engage the faculty, residents, and department researchers. The </a:t>
            </a:r>
            <a:r>
              <a:rPr lang="en-US" b="1" dirty="0"/>
              <a:t>student will learn the basic principles of research design, methodology, data analysis and navigating the process from IRB submission to manuscript submission</a:t>
            </a:r>
            <a:r>
              <a:rPr lang="en-US" dirty="0"/>
              <a:t>. The productivity and output from this fellowship will be based on the student’s motivation and self-initiative to make the most of this experience.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1-Year Medical Student Research Position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477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7612" y="990600"/>
            <a:ext cx="9144000" cy="4495800"/>
          </a:xfrm>
        </p:spPr>
        <p:txBody>
          <a:bodyPr/>
          <a:lstStyle/>
          <a:p>
            <a:r>
              <a:rPr lang="en-US" dirty="0"/>
              <a:t>1 academic year (fall to summer) </a:t>
            </a:r>
            <a:r>
              <a:rPr lang="en-US" dirty="0" smtClean="0"/>
              <a:t>commitment</a:t>
            </a:r>
          </a:p>
          <a:p>
            <a:r>
              <a:rPr lang="en-US" dirty="0"/>
              <a:t>Facilitate ongoing student/resident research projects where </a:t>
            </a:r>
            <a:r>
              <a:rPr lang="en-US" dirty="0" smtClean="0"/>
              <a:t>needed</a:t>
            </a:r>
          </a:p>
          <a:p>
            <a:r>
              <a:rPr lang="en-US" dirty="0"/>
              <a:t>Develop and complete 2-3 independent research projects w various Orthopedic faculty using departmental </a:t>
            </a:r>
            <a:r>
              <a:rPr lang="en-US" dirty="0" smtClean="0"/>
              <a:t>processes</a:t>
            </a:r>
          </a:p>
          <a:p>
            <a:r>
              <a:rPr lang="en-US" dirty="0"/>
              <a:t>Attend all </a:t>
            </a:r>
            <a:r>
              <a:rPr lang="en-US" dirty="0" err="1"/>
              <a:t>dept</a:t>
            </a:r>
            <a:r>
              <a:rPr lang="en-US" dirty="0"/>
              <a:t> didactic/teaching sessions </a:t>
            </a:r>
            <a:endParaRPr lang="en-US" dirty="0" smtClean="0"/>
          </a:p>
          <a:p>
            <a:r>
              <a:rPr lang="en-US" dirty="0"/>
              <a:t>Presentation of research project of choice at the </a:t>
            </a:r>
            <a:r>
              <a:rPr lang="en-US" dirty="0" err="1"/>
              <a:t>dept</a:t>
            </a:r>
            <a:r>
              <a:rPr lang="en-US" dirty="0"/>
              <a:t> research </a:t>
            </a:r>
            <a:r>
              <a:rPr lang="en-US" dirty="0" smtClean="0"/>
              <a:t>day</a:t>
            </a:r>
          </a:p>
          <a:p>
            <a:r>
              <a:rPr lang="en-US" dirty="0"/>
              <a:t>Stipend: $339/</a:t>
            </a:r>
            <a:r>
              <a:rPr lang="en-US" dirty="0" err="1"/>
              <a:t>mo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1-Year Medical Student Research 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1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1676400"/>
            <a:ext cx="9372600" cy="3886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Brief overview of </a:t>
            </a:r>
            <a:r>
              <a:rPr lang="en-US" sz="2800" dirty="0" err="1" smtClean="0"/>
              <a:t>Orthopaedic</a:t>
            </a:r>
            <a:r>
              <a:rPr lang="en-US" sz="2800" dirty="0" smtClean="0"/>
              <a:t> Match Statistics </a:t>
            </a:r>
          </a:p>
          <a:p>
            <a:r>
              <a:rPr lang="en-US" sz="2800" dirty="0"/>
              <a:t>Types of Research</a:t>
            </a:r>
          </a:p>
          <a:p>
            <a:r>
              <a:rPr lang="en-US" sz="2800" dirty="0" smtClean="0"/>
              <a:t>Show </a:t>
            </a:r>
            <a:r>
              <a:rPr lang="en-US" sz="2800" dirty="0"/>
              <a:t>you how to access and utilize website</a:t>
            </a:r>
          </a:p>
          <a:p>
            <a:r>
              <a:rPr lang="en-US" sz="2800" dirty="0" smtClean="0"/>
              <a:t>Step </a:t>
            </a:r>
            <a:r>
              <a:rPr lang="en-US" sz="2800" dirty="0"/>
              <a:t>by step guide</a:t>
            </a:r>
          </a:p>
          <a:p>
            <a:r>
              <a:rPr lang="en-US" sz="2800" dirty="0" smtClean="0"/>
              <a:t>Accessing </a:t>
            </a:r>
            <a:r>
              <a:rPr lang="en-US" sz="2800" dirty="0"/>
              <a:t>and choosing the project for you </a:t>
            </a:r>
            <a:endParaRPr lang="en-US" sz="2800" dirty="0" smtClean="0"/>
          </a:p>
          <a:p>
            <a:r>
              <a:rPr lang="en-US" sz="2800" dirty="0" smtClean="0"/>
              <a:t>Routing Form</a:t>
            </a:r>
          </a:p>
          <a:p>
            <a:r>
              <a:rPr lang="en-US" sz="2800" dirty="0"/>
              <a:t>1-year student research position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smtClean="0"/>
              <a:t>Goals for Today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012" y="1524000"/>
            <a:ext cx="563265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33" y="2782105"/>
            <a:ext cx="563265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437" y="2171700"/>
            <a:ext cx="563265" cy="53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611" y="3505200"/>
            <a:ext cx="563265" cy="5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523" y="4010159"/>
            <a:ext cx="563265" cy="53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12" y="4648200"/>
            <a:ext cx="563265" cy="533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12" y="5295900"/>
            <a:ext cx="56326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4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612" y="0"/>
            <a:ext cx="5942012" cy="594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3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3657600"/>
            <a:ext cx="4419598" cy="1828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Hunter Starring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hlinkClick r:id="rId2"/>
              </a:rPr>
              <a:t>hstarr@lsuhsc.edu</a:t>
            </a: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(985) 237-3009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4614" y="2057400"/>
            <a:ext cx="4419599" cy="1143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Jacob </a:t>
            </a:r>
            <a:r>
              <a:rPr lang="en-US" dirty="0" err="1" smtClean="0"/>
              <a:t>Neary</a:t>
            </a: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  <a:hlinkClick r:id="rId3"/>
              </a:rPr>
              <a:t>jnear1@lsuhsc.edu</a:t>
            </a:r>
            <a:endParaRPr lang="en-US" dirty="0">
              <a:solidFill>
                <a:srgbClr val="7030A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(330) 328-6884</a:t>
            </a: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5" y="609600"/>
            <a:ext cx="9143998" cy="1020762"/>
          </a:xfrm>
        </p:spPr>
        <p:txBody>
          <a:bodyPr/>
          <a:lstStyle/>
          <a:p>
            <a:pPr algn="ctr"/>
            <a:r>
              <a:rPr lang="en-US" sz="4800" b="1" dirty="0"/>
              <a:t>Questions &amp; </a:t>
            </a:r>
            <a:r>
              <a:rPr lang="en-US" sz="4800" b="1" dirty="0" smtClean="0"/>
              <a:t>Discussion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sz="24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522414" y="3657600"/>
            <a:ext cx="4419598" cy="4267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rgbClr val="461D7C"/>
              </a:buClr>
              <a:buSzPct val="80000"/>
              <a:buFont typeface="Wingdings 3" panose="05040102010807070707" pitchFamily="18" charset="2"/>
              <a:buChar char="u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461D7C"/>
              </a:buClr>
              <a:buSzPct val="100000"/>
              <a:buFont typeface="Wingdings 3" panose="05040102010807070707" pitchFamily="18" charset="2"/>
              <a:buChar char="u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461D7C"/>
              </a:buClr>
              <a:buSzPct val="80000"/>
              <a:buFont typeface="Wingdings 3" panose="05040102010807070707" pitchFamily="18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461D7C"/>
              </a:buClr>
              <a:buSzPct val="100000"/>
              <a:buFont typeface="Wingdings 3" panose="05040102010807070707" pitchFamily="18" charset="2"/>
              <a:buChar char="u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461D7C"/>
              </a:buClr>
              <a:buSzPct val="100000"/>
              <a:buFont typeface="Wingdings 3" panose="05040102010807070707" pitchFamily="18" charset="2"/>
              <a:buChar char="u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Char char="u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 3" panose="05040102010807070707" pitchFamily="18" charset="2"/>
              <a:buChar char="u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Char char="u"/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195681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 3" panose="05040102010807070707" pitchFamily="18" charset="2"/>
              <a:buChar char="u"/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 3" panose="05040102010807070707" pitchFamily="18" charset="2"/>
              <a:buNone/>
            </a:pPr>
            <a:r>
              <a:rPr lang="en-US" dirty="0" smtClean="0"/>
              <a:t>Harry Schwartzberg</a:t>
            </a:r>
          </a:p>
          <a:p>
            <a:pPr marL="0" indent="0" algn="ctr">
              <a:spcBef>
                <a:spcPts val="0"/>
              </a:spcBef>
              <a:buFont typeface="Wingdings 3" panose="05040102010807070707" pitchFamily="18" charset="2"/>
              <a:buNone/>
            </a:pPr>
            <a:r>
              <a:rPr lang="en-US" dirty="0" smtClean="0">
                <a:hlinkClick r:id="rId3"/>
              </a:rPr>
              <a:t>hschw1@lsuhsc.edu</a:t>
            </a:r>
            <a:endParaRPr lang="en-US" dirty="0" smtClean="0"/>
          </a:p>
          <a:p>
            <a:pPr marL="0" indent="0" algn="ctr">
              <a:spcBef>
                <a:spcPts val="0"/>
              </a:spcBef>
              <a:buFont typeface="Wingdings 3" panose="05040102010807070707" pitchFamily="18" charset="2"/>
              <a:buNone/>
            </a:pPr>
            <a:r>
              <a:rPr lang="en-US" dirty="0" smtClean="0"/>
              <a:t>(337) 540-2128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826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22100" y="668513"/>
            <a:ext cx="10286998" cy="1020762"/>
          </a:xfrm>
        </p:spPr>
        <p:txBody>
          <a:bodyPr/>
          <a:lstStyle/>
          <a:p>
            <a:r>
              <a:rPr lang="en-US" sz="1800" b="1" dirty="0"/>
              <a:t>Academic Characteristics of </a:t>
            </a:r>
            <a:r>
              <a:rPr lang="en-US" sz="1800" b="1" dirty="0" err="1"/>
              <a:t>Orthopaedic</a:t>
            </a:r>
            <a:r>
              <a:rPr lang="en-US" sz="1800" b="1" dirty="0"/>
              <a:t> Surgery Residency Applicants from </a:t>
            </a:r>
            <a:r>
              <a:rPr lang="en-US" sz="1800" b="1" dirty="0" smtClean="0"/>
              <a:t>2007 </a:t>
            </a:r>
            <a:r>
              <a:rPr lang="en-US" sz="1800" b="1" dirty="0"/>
              <a:t>to 2014.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J Bone Joint </a:t>
            </a:r>
            <a:r>
              <a:rPr lang="en-US" sz="1800" dirty="0" err="1"/>
              <a:t>Surg</a:t>
            </a:r>
            <a:r>
              <a:rPr lang="en-US" sz="1800" dirty="0"/>
              <a:t> Am. 2016 May 4;98(9):788-95. </a:t>
            </a:r>
            <a:r>
              <a:rPr lang="en-US" sz="1800" dirty="0" err="1"/>
              <a:t>doi</a:t>
            </a:r>
            <a:r>
              <a:rPr lang="en-US" sz="1800" dirty="0"/>
              <a:t>: </a:t>
            </a:r>
            <a:r>
              <a:rPr lang="en-US" sz="1800" dirty="0" smtClean="0"/>
              <a:t>10.2106/JBJS.15.00222.</a:t>
            </a:r>
            <a:r>
              <a:rPr lang="en-US" sz="1800" dirty="0"/>
              <a:t> </a:t>
            </a:r>
            <a:r>
              <a:rPr lang="en-US" sz="1800" dirty="0" err="1" smtClean="0"/>
              <a:t>DePasse</a:t>
            </a:r>
            <a:r>
              <a:rPr lang="en-US" sz="1800" dirty="0" smtClean="0"/>
              <a:t> </a:t>
            </a:r>
            <a:r>
              <a:rPr lang="en-US" sz="1800" dirty="0"/>
              <a:t>JM1, </a:t>
            </a:r>
            <a:r>
              <a:rPr lang="en-US" sz="1800" dirty="0" smtClean="0"/>
              <a:t>	Palumbo </a:t>
            </a:r>
            <a:r>
              <a:rPr lang="en-US" sz="1800" dirty="0"/>
              <a:t>MA1, </a:t>
            </a:r>
            <a:r>
              <a:rPr lang="en-US" sz="1800" dirty="0" err="1"/>
              <a:t>Eberson</a:t>
            </a:r>
            <a:r>
              <a:rPr lang="en-US" sz="1800" dirty="0"/>
              <a:t> CP1, Daniels AH1.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2" y="1981200"/>
            <a:ext cx="11467575" cy="2311748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10800000">
            <a:off x="9904412" y="3200400"/>
            <a:ext cx="533400" cy="457200"/>
          </a:xfrm>
          <a:prstGeom prst="rightArrow">
            <a:avLst/>
          </a:prstGeom>
          <a:solidFill>
            <a:srgbClr val="FF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31482" y="4876799"/>
            <a:ext cx="806823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Number of applicants who matched in 2018  </a:t>
            </a:r>
            <a:r>
              <a:rPr lang="en-US" sz="2400" dirty="0" smtClean="0">
                <a:sym typeface="Wingdings"/>
              </a:rPr>
              <a:t>  </a:t>
            </a:r>
            <a:r>
              <a:rPr lang="en-US" sz="2400" b="1" u="sng" dirty="0" smtClean="0"/>
              <a:t>678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360347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134" y="990600"/>
            <a:ext cx="8091278" cy="403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1545272" y="1848484"/>
            <a:ext cx="7239000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Mean Publications, Abstracts, &amp; Presentations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243974">
            <a:off x="5999008" y="1848484"/>
            <a:ext cx="22098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Matched in Ortho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004275">
            <a:off x="6480888" y="3283367"/>
            <a:ext cx="320172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U</a:t>
            </a:r>
            <a:r>
              <a:rPr lang="en-US" dirty="0" smtClean="0"/>
              <a:t>nmatched in Ortho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0813087">
            <a:off x="6289481" y="2849034"/>
            <a:ext cx="344985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M</a:t>
            </a:r>
            <a:r>
              <a:rPr lang="en-US" dirty="0" smtClean="0"/>
              <a:t>atched in Other Specialties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0612" y="4648200"/>
            <a:ext cx="7162800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294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12" y="-3048"/>
            <a:ext cx="6392409" cy="594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9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12" y="166901"/>
            <a:ext cx="8140700" cy="5778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85012" y="2759937"/>
            <a:ext cx="472784" cy="29621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85012" y="3041283"/>
            <a:ext cx="472784" cy="29621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513012" y="2971800"/>
            <a:ext cx="2743200" cy="0"/>
          </a:xfrm>
          <a:prstGeom prst="line">
            <a:avLst/>
          </a:prstGeom>
          <a:ln w="38100">
            <a:solidFill>
              <a:srgbClr val="FF00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13012" y="3276600"/>
            <a:ext cx="3810000" cy="0"/>
          </a:xfrm>
          <a:prstGeom prst="line">
            <a:avLst/>
          </a:prstGeom>
          <a:ln w="38100">
            <a:solidFill>
              <a:srgbClr val="FF00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796" y="2345187"/>
            <a:ext cx="18288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u="sng" dirty="0" smtClean="0"/>
              <a:t>2018 Match Stats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57615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1828801"/>
          </a:xfrm>
        </p:spPr>
        <p:txBody>
          <a:bodyPr/>
          <a:lstStyle/>
          <a:p>
            <a:r>
              <a:rPr lang="en-US" dirty="0" smtClean="0"/>
              <a:t>This is the project in and of itself.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6249860" y="1828800"/>
            <a:ext cx="4416552" cy="762000"/>
          </a:xfrm>
        </p:spPr>
        <p:txBody>
          <a:bodyPr/>
          <a:lstStyle/>
          <a:p>
            <a:r>
              <a:rPr lang="en-US" b="1" u="sng" dirty="0" smtClean="0"/>
              <a:t>Research Experiences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This number is higher because one project can lead to a couple of these.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P</a:t>
            </a:r>
            <a:r>
              <a:rPr lang="en-US" b="1" u="sng" dirty="0" smtClean="0"/>
              <a:t>ublications</a:t>
            </a:r>
            <a:r>
              <a:rPr lang="en-US" b="1" u="sng" dirty="0"/>
              <a:t>, abstracts, and presentations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2413" y="457200"/>
            <a:ext cx="9143998" cy="1020762"/>
          </a:xfrm>
        </p:spPr>
        <p:txBody>
          <a:bodyPr/>
          <a:lstStyle/>
          <a:p>
            <a:pPr algn="ctr"/>
            <a:r>
              <a:rPr lang="en-US" b="1" dirty="0" smtClean="0"/>
              <a:t>Explaining the Numbers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5920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55612" y="609600"/>
            <a:ext cx="11431588" cy="3733800"/>
          </a:xfrm>
          <a:prstGeom prst="cloud">
            <a:avLst/>
          </a:pr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“Nevertheless, </a:t>
            </a:r>
            <a:r>
              <a:rPr lang="en-US" sz="3200" b="1" u="sng" dirty="0">
                <a:solidFill>
                  <a:schemeClr val="tx1"/>
                </a:solidFill>
              </a:rPr>
              <a:t>research experience </a:t>
            </a:r>
            <a:r>
              <a:rPr lang="en-US" sz="2400" dirty="0">
                <a:solidFill>
                  <a:schemeClr val="tx1"/>
                </a:solidFill>
              </a:rPr>
              <a:t>and board examination performance (particularly USMLE Step 1) remain among the most important predictors of match success.”</a:t>
            </a:r>
          </a:p>
          <a:p>
            <a:pPr algn="ctr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89011" y="4572000"/>
            <a:ext cx="9753600" cy="25146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rgbClr val="461D7C"/>
              </a:buClr>
              <a:buSzPct val="80000"/>
              <a:buFont typeface="Wingdings 3" panose="05040102010807070707" pitchFamily="18" charset="2"/>
              <a:buChar char="u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461D7C"/>
              </a:buClr>
              <a:buSzPct val="100000"/>
              <a:buFont typeface="Wingdings 3" panose="05040102010807070707" pitchFamily="18" charset="2"/>
              <a:buChar char="u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461D7C"/>
              </a:buClr>
              <a:buSzPct val="80000"/>
              <a:buFont typeface="Wingdings 3" panose="05040102010807070707" pitchFamily="18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461D7C"/>
              </a:buClr>
              <a:buSzPct val="100000"/>
              <a:buFont typeface="Wingdings 3" panose="05040102010807070707" pitchFamily="18" charset="2"/>
              <a:buChar char="u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461D7C"/>
              </a:buClr>
              <a:buSzPct val="100000"/>
              <a:buFont typeface="Wingdings 3" panose="05040102010807070707" pitchFamily="18" charset="2"/>
              <a:buChar char="u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Char char="u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 3" panose="05040102010807070707" pitchFamily="18" charset="2"/>
              <a:buChar char="u"/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Wingdings 3" panose="05040102010807070707" pitchFamily="18" charset="2"/>
              <a:buChar char="u"/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 3" panose="05040102010807070707" pitchFamily="18" charset="2"/>
              <a:buChar char="u"/>
              <a:defRPr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 smtClean="0"/>
          </a:p>
          <a:p>
            <a:pPr marL="0" indent="0">
              <a:buNone/>
            </a:pPr>
            <a:r>
              <a:rPr lang="en-US" sz="1800" b="1" dirty="0" smtClean="0"/>
              <a:t>Work Cited:</a:t>
            </a:r>
            <a:r>
              <a:rPr lang="en-US" sz="1800" b="1" dirty="0"/>
              <a:t> </a:t>
            </a:r>
            <a:r>
              <a:rPr lang="de-DE" sz="1400" dirty="0" smtClean="0"/>
              <a:t>DePasse JM1, Palumbo MA1, Eberson CP1, Daniels AH1. </a:t>
            </a:r>
            <a:r>
              <a:rPr lang="en-US" sz="1400" dirty="0" smtClean="0"/>
              <a:t>Academic Characteristics of </a:t>
            </a:r>
            <a:r>
              <a:rPr lang="en-US" sz="1400" dirty="0" err="1" smtClean="0"/>
              <a:t>Orthopaedic</a:t>
            </a:r>
            <a:r>
              <a:rPr lang="en-US" sz="1400" dirty="0" smtClean="0"/>
              <a:t> Surgery Residency Applicants from 2007 to 2014. J Bone Joint </a:t>
            </a:r>
            <a:r>
              <a:rPr lang="en-US" sz="1400" dirty="0" err="1" smtClean="0"/>
              <a:t>Surg</a:t>
            </a:r>
            <a:r>
              <a:rPr lang="en-US" sz="1400" dirty="0" smtClean="0"/>
              <a:t> Am. 2016 May 4;98(9):788-95. </a:t>
            </a:r>
            <a:r>
              <a:rPr lang="en-US" sz="1400" dirty="0" err="1" smtClean="0"/>
              <a:t>doi</a:t>
            </a:r>
            <a:r>
              <a:rPr lang="en-US" sz="1400" dirty="0" smtClean="0"/>
              <a:t>: 10.2106/JBJS.15.00222.</a:t>
            </a:r>
            <a:br>
              <a:rPr lang="en-US" sz="1400" dirty="0" smtClean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1553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9012" y="1790700"/>
            <a:ext cx="4419600" cy="3429000"/>
          </a:xfrm>
        </p:spPr>
        <p:txBody>
          <a:bodyPr/>
          <a:lstStyle/>
          <a:p>
            <a:r>
              <a:rPr lang="en-US" dirty="0" smtClean="0"/>
              <a:t>“Just get into research.”</a:t>
            </a:r>
          </a:p>
          <a:p>
            <a:r>
              <a:rPr lang="en-US" dirty="0"/>
              <a:t>Finding research through word of mouth.</a:t>
            </a:r>
          </a:p>
          <a:p>
            <a:r>
              <a:rPr lang="en-US" dirty="0" smtClean="0"/>
              <a:t>Faculty and Residents not responding back to students.</a:t>
            </a:r>
          </a:p>
          <a:p>
            <a:r>
              <a:rPr lang="en-US" dirty="0" smtClean="0"/>
              <a:t>Never knowing what’s available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2012" y="274638"/>
            <a:ext cx="8077198" cy="1020762"/>
          </a:xfrm>
        </p:spPr>
        <p:txBody>
          <a:bodyPr/>
          <a:lstStyle/>
          <a:p>
            <a:r>
              <a:rPr lang="en-US" b="1" smtClean="0"/>
              <a:t>Common Problems </a:t>
            </a:r>
            <a:r>
              <a:rPr lang="en-US" b="1" dirty="0" smtClean="0"/>
              <a:t>to Starting Research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012" y="1295400"/>
            <a:ext cx="57150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9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Student presentation" id="{61936DD2-5F1E-4CE5-AB4B-725D35FC9179}" vid="{60FEA300-D151-4B21-9955-901AC34D046A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98950B5-7B6B-4C28-8458-CAB8EA4CB2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 scientific report presentation</Template>
  <TotalTime>0</TotalTime>
  <Words>1019</Words>
  <Application>Microsoft Office PowerPoint</Application>
  <PresentationFormat>Custom</PresentationFormat>
  <Paragraphs>136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Century Gothic</vt:lpstr>
      <vt:lpstr>Times New Roman</vt:lpstr>
      <vt:lpstr>Wingdings</vt:lpstr>
      <vt:lpstr>Wingdings 3</vt:lpstr>
      <vt:lpstr>Student presentation</vt:lpstr>
      <vt:lpstr>OSIG-Musculoskeletal Research Committee  *PLEASE SIGN IN &amp; EAT UP*</vt:lpstr>
      <vt:lpstr>Goals for Today</vt:lpstr>
      <vt:lpstr>Academic Characteristics of Orthopaedic Surgery Residency Applicants from 2007 to 2014. J Bone Joint Surg Am. 2016 May 4;98(9):788-95. doi: 10.2106/JBJS.15.00222. DePasse JM1,  Palumbo MA1, Eberson CP1, Daniels AH1.</vt:lpstr>
      <vt:lpstr>PowerPoint Presentation</vt:lpstr>
      <vt:lpstr>PowerPoint Presentation</vt:lpstr>
      <vt:lpstr>PowerPoint Presentation</vt:lpstr>
      <vt:lpstr>Explaining the Numbers</vt:lpstr>
      <vt:lpstr>PowerPoint Presentation</vt:lpstr>
      <vt:lpstr>Common Problems to Starting Research</vt:lpstr>
      <vt:lpstr>Mission Statement</vt:lpstr>
      <vt:lpstr>Committee Includes</vt:lpstr>
      <vt:lpstr>Committee Meetings are held quarterly </vt:lpstr>
      <vt:lpstr>Types of Medical Research</vt:lpstr>
      <vt:lpstr>Resources</vt:lpstr>
      <vt:lpstr>PowerPoint Presentation</vt:lpstr>
      <vt:lpstr>Resources</vt:lpstr>
      <vt:lpstr>PowerPoint Presentation</vt:lpstr>
      <vt:lpstr>Resources</vt:lpstr>
      <vt:lpstr>PowerPoint Presentation</vt:lpstr>
      <vt:lpstr>Routing Form REDCap Submission and Approval</vt:lpstr>
      <vt:lpstr>1-Year Medical Student Research Position</vt:lpstr>
      <vt:lpstr>1-Year Medical Student Research Position</vt:lpstr>
      <vt:lpstr>Goals for Today</vt:lpstr>
      <vt:lpstr>PowerPoint Presentation</vt:lpstr>
      <vt:lpstr>Questions &amp; Discussion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2015-07-02T14:22:04Z</dcterms:created>
  <dcterms:modified xsi:type="dcterms:W3CDTF">2018-09-25T16:14:03Z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TC034605859991</vt:lpwstr>
  </property>
</Properties>
</file>