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25"/>
  </p:notesMasterIdLst>
  <p:handoutMasterIdLst>
    <p:handoutMasterId r:id="rId26"/>
  </p:handoutMasterIdLst>
  <p:sldIdLst>
    <p:sldId id="256" r:id="rId5"/>
    <p:sldId id="270" r:id="rId6"/>
    <p:sldId id="273" r:id="rId7"/>
    <p:sldId id="257" r:id="rId8"/>
    <p:sldId id="276" r:id="rId9"/>
    <p:sldId id="293" r:id="rId10"/>
    <p:sldId id="289" r:id="rId11"/>
    <p:sldId id="278" r:id="rId12"/>
    <p:sldId id="294" r:id="rId13"/>
    <p:sldId id="295" r:id="rId14"/>
    <p:sldId id="296" r:id="rId15"/>
    <p:sldId id="291" r:id="rId16"/>
    <p:sldId id="292" r:id="rId17"/>
    <p:sldId id="277" r:id="rId18"/>
    <p:sldId id="266" r:id="rId19"/>
    <p:sldId id="269" r:id="rId20"/>
    <p:sldId id="283" r:id="rId21"/>
    <p:sldId id="282" r:id="rId22"/>
    <p:sldId id="271" r:id="rId23"/>
    <p:sldId id="259"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2560" autoAdjust="0"/>
  </p:normalViewPr>
  <p:slideViewPr>
    <p:cSldViewPr>
      <p:cViewPr varScale="1">
        <p:scale>
          <a:sx n="59" d="100"/>
          <a:sy n="59" d="100"/>
        </p:scale>
        <p:origin x="1314" y="78"/>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10/15/2019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10/15/2019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this is a streamlined process for completing research and making you as medical students better applicants not just to orthopedic residencies </a:t>
            </a:r>
            <a:r>
              <a:rPr lang="en-US" b="1" u="sng" dirty="0"/>
              <a:t>but to all competitive residencies </a:t>
            </a:r>
          </a:p>
        </p:txBody>
      </p:sp>
      <p:sp>
        <p:nvSpPr>
          <p:cNvPr id="4" name="Slide Number Placeholder 3"/>
          <p:cNvSpPr>
            <a:spLocks noGrp="1"/>
          </p:cNvSpPr>
          <p:nvPr>
            <p:ph type="sldNum" sz="quarter" idx="5"/>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2074481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applicants vs number matched </a:t>
            </a:r>
          </a:p>
        </p:txBody>
      </p:sp>
      <p:sp>
        <p:nvSpPr>
          <p:cNvPr id="4" name="Slide Number Placeholder 3"/>
          <p:cNvSpPr>
            <a:spLocks noGrp="1"/>
          </p:cNvSpPr>
          <p:nvPr>
            <p:ph type="sldNum" sz="quarter" idx="5"/>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178904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publications = better chance at matching </a:t>
            </a:r>
          </a:p>
        </p:txBody>
      </p:sp>
      <p:sp>
        <p:nvSpPr>
          <p:cNvPr id="4" name="Slide Number Placeholder 3"/>
          <p:cNvSpPr>
            <a:spLocks noGrp="1"/>
          </p:cNvSpPr>
          <p:nvPr>
            <p:ph type="sldNum" sz="quarter" idx="5"/>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255790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 John is the 1</a:t>
            </a:r>
            <a:r>
              <a:rPr lang="en-US" baseline="30000" dirty="0"/>
              <a:t>st</a:t>
            </a:r>
            <a:r>
              <a:rPr lang="en-US" dirty="0"/>
              <a:t> person you email for a question </a:t>
            </a:r>
          </a:p>
        </p:txBody>
      </p:sp>
      <p:sp>
        <p:nvSpPr>
          <p:cNvPr id="4" name="Slide Number Placeholder 3"/>
          <p:cNvSpPr>
            <a:spLocks noGrp="1"/>
          </p:cNvSpPr>
          <p:nvPr>
            <p:ph type="sldNum" sz="quarter" idx="5"/>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54042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These do not necessarily correlate with where you are in the research process, it is just a lot of information to go over so we split it up into multiple meetings. </a:t>
            </a:r>
          </a:p>
        </p:txBody>
      </p:sp>
      <p:sp>
        <p:nvSpPr>
          <p:cNvPr id="4" name="Slide Number Placeholder 3"/>
          <p:cNvSpPr>
            <a:spLocks noGrp="1"/>
          </p:cNvSpPr>
          <p:nvPr>
            <p:ph type="sldNum" sz="quarter" idx="5"/>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170863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 training is an online module which you need to complete to be allowed to preform research. Make sure this is completed before meeting with a physician to discuss research b/c the first thing they will ask is “Are you </a:t>
            </a:r>
            <a:r>
              <a:rPr lang="en-US" dirty="0" err="1"/>
              <a:t>citi</a:t>
            </a:r>
            <a:r>
              <a:rPr lang="en-US" dirty="0"/>
              <a:t> training certified” and that answer should be yes 100% of the time.  The details for completing </a:t>
            </a:r>
            <a:r>
              <a:rPr lang="en-US" dirty="0" err="1"/>
              <a:t>citi</a:t>
            </a:r>
            <a:r>
              <a:rPr lang="en-US" dirty="0"/>
              <a:t> training can be found on the first page of the step-by-step guide to starting research which will be sent to everyone after the meeting. </a:t>
            </a:r>
          </a:p>
        </p:txBody>
      </p:sp>
      <p:sp>
        <p:nvSpPr>
          <p:cNvPr id="4" name="Slide Number Placeholder 3"/>
          <p:cNvSpPr>
            <a:spLocks noGrp="1"/>
          </p:cNvSpPr>
          <p:nvPr>
            <p:ph type="sldNum" sz="quarter" idx="5"/>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00645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attention to the highlighted areas: My recommendation to you as an L1 is to begin with a prospective and a retrospective study which is what I did. </a:t>
            </a:r>
          </a:p>
        </p:txBody>
      </p:sp>
      <p:sp>
        <p:nvSpPr>
          <p:cNvPr id="4" name="Slide Number Placeholder 3"/>
          <p:cNvSpPr>
            <a:spLocks noGrp="1"/>
          </p:cNvSpPr>
          <p:nvPr>
            <p:ph type="sldNum" sz="quarter" idx="5"/>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71045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423951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simple database, contains the type of study whether it be retrospective, prospective or case-study , a brief description of the project and the attending who thought of the project.</a:t>
            </a:r>
          </a:p>
          <a:p>
            <a:r>
              <a:rPr lang="en-US" b="1" dirty="0"/>
              <a:t>Pick something your interested in or have some background in </a:t>
            </a:r>
          </a:p>
          <a:p>
            <a:r>
              <a:rPr lang="en-US" dirty="0"/>
              <a:t>When you pick a project:</a:t>
            </a:r>
          </a:p>
          <a:p>
            <a:pPr marL="228600" indent="-228600">
              <a:buAutoNum type="arabicParenR"/>
            </a:pPr>
            <a:r>
              <a:rPr lang="en-US" dirty="0"/>
              <a:t>email john so we can update the list/Make sure no one else has that project  </a:t>
            </a:r>
          </a:p>
          <a:p>
            <a:pPr marL="228600" indent="-228600">
              <a:buAutoNum type="arabicParenR"/>
            </a:pPr>
            <a:r>
              <a:rPr lang="en-US" dirty="0"/>
              <a:t>Schedule meeting with faculty who thought of the project.</a:t>
            </a:r>
          </a:p>
          <a:p>
            <a:pPr marL="228600" indent="-228600">
              <a:buAutoNum type="arabicParenR"/>
            </a:pPr>
            <a:r>
              <a:rPr lang="en-US" dirty="0"/>
              <a:t>Do some reading on the subject via </a:t>
            </a:r>
            <a:r>
              <a:rPr lang="en-US" dirty="0" err="1"/>
              <a:t>Pubmed</a:t>
            </a:r>
            <a:r>
              <a:rPr lang="en-US" dirty="0"/>
              <a:t>, and bring some plan on how you are going to conduct your study, </a:t>
            </a:r>
            <a:r>
              <a:rPr lang="en-US" b="1" i="1" dirty="0"/>
              <a:t>DO NOT GO INTO A MEETING WITH AN ATTEDNING THINKING THEY ARE GONNA TELL YOU EVERYTHING TO DO. </a:t>
            </a:r>
            <a:r>
              <a:rPr lang="en-US" dirty="0"/>
              <a:t>easiest game plan= find a similar project and present it to the attending using it as a model for your project for example: </a:t>
            </a:r>
            <a:r>
              <a:rPr lang="en-US" b="1" u="sng" dirty="0"/>
              <a:t>(I was preforming a project comparing knee injections and found a project from 1999 which only has white participants my study compared race so I just used al the criteria from the 1999 study for my new study and changed the </a:t>
            </a:r>
            <a:r>
              <a:rPr lang="en-US" b="1" u="sng" dirty="0" err="1"/>
              <a:t>ptt</a:t>
            </a:r>
            <a:r>
              <a:rPr lang="en-US" b="1" u="sng" dirty="0"/>
              <a:t>. population)</a:t>
            </a:r>
          </a:p>
          <a:p>
            <a:pPr marL="228600" indent="-228600">
              <a:buAutoNum type="arabicParenR"/>
            </a:pPr>
            <a:r>
              <a:rPr lang="en-US" b="0" u="none" dirty="0"/>
              <a:t>Meet w/ the Faculty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315395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routing form is a very straightforward checkpoint which ensures that you have all the necessary elements to move forward into data gathering with your project. It is reviewed by Dr. Bronstone and Leonardi and typically sent back and forth between the students and the staff multiple times for edits before the project is approved to begin data gathering. The form is very straightforward but the most common question I get is what to put in the abstract so there are the 3 questions you need to answer in your abstract. Keep in mind to complete this form you will definitely have to do some reading on the topic you have chosen to do research on. </a:t>
            </a:r>
          </a:p>
        </p:txBody>
      </p:sp>
      <p:sp>
        <p:nvSpPr>
          <p:cNvPr id="4" name="Slide Number Placeholder 3"/>
          <p:cNvSpPr>
            <a:spLocks noGrp="1"/>
          </p:cNvSpPr>
          <p:nvPr>
            <p:ph type="sldNum" sz="quarter" idx="5"/>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19399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straightforward and helpful its ridiculous </a:t>
            </a:r>
          </a:p>
        </p:txBody>
      </p:sp>
      <p:sp>
        <p:nvSpPr>
          <p:cNvPr id="4" name="Slide Number Placeholder 3"/>
          <p:cNvSpPr>
            <a:spLocks noGrp="1"/>
          </p:cNvSpPr>
          <p:nvPr>
            <p:ph type="sldNum" sz="quarter" idx="5"/>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166434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2413" y="5105400"/>
            <a:ext cx="9143999" cy="1066800"/>
          </a:xfrm>
          <a:prstGeom prst="rect">
            <a:avLst/>
          </a:prstGeo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a:prstGeom prst="rect">
            <a:avLst/>
          </a:prstGeom>
        </p:spPr>
        <p:txBody>
          <a:bodyPr>
            <a:noAutofit/>
          </a:bodyPr>
          <a:lstStyle>
            <a:lvl1pPr>
              <a:defRPr sz="5400"/>
            </a:lvl1pPr>
          </a:lstStyle>
          <a:p>
            <a:r>
              <a:rPr lang="en-US"/>
              <a:t>Click to edit Master title style</a:t>
            </a:r>
            <a:endParaRPr/>
          </a:p>
        </p:txBody>
      </p:sp>
      <p:cxnSp>
        <p:nvCxnSpPr>
          <p:cNvPr id="128" name="Straight Connector 127"/>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rgbClr val="461D7C"/>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a:xfrm>
            <a:off x="8075612" y="6400801"/>
            <a:ext cx="1243859" cy="276226"/>
          </a:xfrm>
          <a:prstGeom prst="rect">
            <a:avLst/>
          </a:prstGeom>
        </p:spPr>
        <p:txBody>
          <a:bodyPr/>
          <a:lstStyle/>
          <a:p>
            <a:fld id="{787626B7-E8AF-4BB6-A642-094E2765D63F}" type="datetime1">
              <a:rPr lang="en-US" smtClean="0"/>
              <a:t>10/15/2019</a:t>
            </a:fld>
            <a:endParaRPr lang="en-US"/>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lang="en-US"/>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1522414" y="1905000"/>
            <a:ext cx="9144000" cy="4267200"/>
          </a:xfrm>
          <a:prstGeom prst="rect">
            <a:avLst/>
          </a:prstGeom>
        </p:spPr>
        <p:txBody>
          <a:bodyPr vert="eaVert"/>
          <a:lstStyle>
            <a:lvl1pPr>
              <a:buClr>
                <a:srgbClr val="461D7C"/>
              </a:buClr>
              <a:defRPr/>
            </a:lvl1pPr>
            <a:lvl2pPr>
              <a:buClr>
                <a:srgbClr val="461D7C"/>
              </a:buClr>
              <a:defRPr/>
            </a:lvl2pPr>
            <a:lvl3pPr>
              <a:buClr>
                <a:srgbClr val="461D7C"/>
              </a:buClr>
              <a:defRPr/>
            </a:lvl3pPr>
            <a:lvl4pPr>
              <a:buClr>
                <a:srgbClr val="461D7C"/>
              </a:buClr>
              <a:defRPr/>
            </a:lvl4pPr>
            <a:lvl5pPr>
              <a:buClr>
                <a:srgbClr val="461D7C"/>
              </a:buClr>
              <a:defRPr/>
            </a:lvl5pPr>
            <a:lvl6pPr marL="1956816">
              <a:defRPr/>
            </a:lvl6pPr>
            <a:lvl7pPr marL="1956816">
              <a:defRPr/>
            </a:lvl7pPr>
            <a:lvl8pPr marL="1956816">
              <a:defRPr/>
            </a:lvl8pPr>
            <a:lvl9pPr marL="1956816">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1"/>
          <p:cNvSpPr>
            <a:spLocks noGrp="1"/>
          </p:cNvSpPr>
          <p:nvPr>
            <p:ph type="title"/>
          </p:nvPr>
        </p:nvSpPr>
        <p:spPr>
          <a:xfrm>
            <a:off x="1522414" y="274638"/>
            <a:ext cx="9143998" cy="1020762"/>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rgbClr val="461D7C"/>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a:xfrm>
            <a:off x="8075612" y="6400801"/>
            <a:ext cx="1243859" cy="276226"/>
          </a:xfrm>
          <a:prstGeom prst="rect">
            <a:avLst/>
          </a:prstGeom>
        </p:spPr>
        <p:txBody>
          <a:bodyPr/>
          <a:lstStyle/>
          <a:p>
            <a:fld id="{0E6E21C3-6CC0-40F1-B89F-E3651B1F6DBA}" type="datetime1">
              <a:rPr lang="en-US" smtClean="0"/>
              <a:t>10/15/2019</a:t>
            </a:fld>
            <a:endParaRPr lang="en-US"/>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lang="en-US"/>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a:prstGeom prst="rect">
            <a:avLst/>
          </a:prstGeom>
        </p:spPr>
        <p:txBody>
          <a:bodyPr vert="eaVert"/>
          <a:lstStyle>
            <a:lvl1pPr>
              <a:buClr>
                <a:srgbClr val="461D7C"/>
              </a:buClr>
              <a:defRPr/>
            </a:lvl1pPr>
            <a:lvl2pPr>
              <a:buClr>
                <a:srgbClr val="461D7C"/>
              </a:buClr>
              <a:defRPr/>
            </a:lvl2pPr>
            <a:lvl3pPr>
              <a:buClr>
                <a:srgbClr val="461D7C"/>
              </a:buClr>
              <a:defRPr/>
            </a:lvl3pPr>
            <a:lvl4pPr>
              <a:buClr>
                <a:srgbClr val="461D7C"/>
              </a:buClr>
              <a:defRPr/>
            </a:lvl4pPr>
            <a:lvl5pPr>
              <a:buClr>
                <a:srgbClr val="461D7C"/>
              </a:buCl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Vertical Title 1"/>
          <p:cNvSpPr>
            <a:spLocks noGrp="1"/>
          </p:cNvSpPr>
          <p:nvPr>
            <p:ph type="title" orient="vert"/>
          </p:nvPr>
        </p:nvSpPr>
        <p:spPr>
          <a:xfrm>
            <a:off x="10361612" y="274639"/>
            <a:ext cx="1371600" cy="5901747"/>
          </a:xfrm>
          <a:prstGeom prst="rect">
            <a:avLst/>
          </a:prstGeom>
        </p:spPr>
        <p:txBody>
          <a:bodyPr vert="eaVert"/>
          <a:lstStyle/>
          <a:p>
            <a:r>
              <a:rPr lang="en-US"/>
              <a:t>Click to edit Master title style</a:t>
            </a:r>
            <a:endParaRPr/>
          </a:p>
        </p:txBody>
      </p:sp>
      <p:cxnSp>
        <p:nvCxnSpPr>
          <p:cNvPr id="82" name="Straight Connector 81"/>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075612" y="6400801"/>
            <a:ext cx="1243859" cy="276226"/>
          </a:xfrm>
          <a:prstGeom prst="rect">
            <a:avLst/>
          </a:prstGeom>
        </p:spPr>
        <p:txBody>
          <a:bodyPr/>
          <a:lstStyle/>
          <a:p>
            <a:fld id="{F6C2AC16-DF96-4FBA-8477-A7D523ACBC6D}" type="datetime1">
              <a:rPr lang="en-US" smtClean="0"/>
              <a:t>10/15/2019</a:t>
            </a:fld>
            <a:endParaRPr lang="en-US"/>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lang="en-US"/>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1522414" y="1905000"/>
            <a:ext cx="9144000" cy="4267200"/>
          </a:xfrm>
          <a:prstGeom prst="rect">
            <a:avLst/>
          </a:prstGeom>
        </p:spPr>
        <p:txBody>
          <a:bodyPr/>
          <a:lstStyle>
            <a:lvl1pPr>
              <a:buClr>
                <a:srgbClr val="461D7C"/>
              </a:buClr>
              <a:defRPr/>
            </a:lvl1pPr>
            <a:lvl2pPr marL="548640">
              <a:buClr>
                <a:srgbClr val="461D7C"/>
              </a:buClr>
              <a:defRPr/>
            </a:lvl2pPr>
            <a:lvl3pPr marL="777240">
              <a:buClr>
                <a:srgbClr val="461D7C"/>
              </a:buClr>
              <a:defRPr/>
            </a:lvl3pPr>
            <a:lvl4pPr marL="1005840">
              <a:buClr>
                <a:srgbClr val="461D7C"/>
              </a:buClr>
              <a:defRPr/>
            </a:lvl4pPr>
            <a:lvl5pPr marL="1234440">
              <a:buClr>
                <a:srgbClr val="461D7C"/>
              </a:buClr>
              <a:defRPr/>
            </a:lvl5pPr>
            <a:lvl6pPr marL="1463040">
              <a:defRPr baseline="0"/>
            </a:lvl6pPr>
            <a:lvl7pPr marL="1691640">
              <a:defRPr baseline="0"/>
            </a:lvl7pPr>
            <a:lvl8pPr marL="1920240">
              <a:defRPr baseline="0"/>
            </a:lvl8pPr>
            <a:lvl9pPr marL="2148840">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1"/>
          <p:cNvSpPr>
            <a:spLocks noGrp="1"/>
          </p:cNvSpPr>
          <p:nvPr>
            <p:ph type="title"/>
          </p:nvPr>
        </p:nvSpPr>
        <p:spPr>
          <a:xfrm>
            <a:off x="1522414" y="274638"/>
            <a:ext cx="9143998" cy="1020762"/>
          </a:xfrm>
          <a:prstGeom prst="rect">
            <a:avLst/>
          </a:prstGeom>
        </p:spPr>
        <p:txBody>
          <a:bodyPr/>
          <a:lstStyle/>
          <a:p>
            <a:r>
              <a:rPr lang="en-US"/>
              <a:t>Click to edit Master title style</a:t>
            </a:r>
            <a:endParaRPr/>
          </a:p>
        </p:txBody>
      </p:sp>
      <p:cxnSp>
        <p:nvCxnSpPr>
          <p:cNvPr id="82" name="Straight Connector 81"/>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075612" y="6400801"/>
            <a:ext cx="1243859" cy="276226"/>
          </a:xfrm>
          <a:prstGeom prst="rect">
            <a:avLst/>
          </a:prstGeom>
        </p:spPr>
        <p:txBody>
          <a:bodyPr/>
          <a:lstStyle/>
          <a:p>
            <a:fld id="{F13193A3-3CB2-4D8B-83BB-9509B0C6C549}" type="datetime1">
              <a:rPr lang="en-US" smtClean="0"/>
              <a:t>10/15/2019</a:t>
            </a:fld>
            <a:endParaRPr lang="en-US"/>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lang="en-US"/>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a:prstGeom prst="rect">
            <a:avLst/>
          </a:prstGeo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1522413" y="1905000"/>
            <a:ext cx="9144000" cy="2667000"/>
          </a:xfrm>
          <a:prstGeom prst="rect">
            <a:avLst/>
          </a:prstGeom>
        </p:spPr>
        <p:txBody>
          <a:bodyPr anchor="b">
            <a:noAutofit/>
          </a:bodyPr>
          <a:lstStyle>
            <a:lvl1pPr algn="l">
              <a:defRPr sz="4400" b="0" cap="none" baseline="0"/>
            </a:lvl1pPr>
          </a:lstStyle>
          <a:p>
            <a:r>
              <a:rPr lang="en-US"/>
              <a:t>Click to edit Master title style</a:t>
            </a:r>
            <a:endParaRPr/>
          </a:p>
        </p:txBody>
      </p:sp>
      <p:cxnSp>
        <p:nvCxnSpPr>
          <p:cNvPr id="131" name="Straight Connector 130"/>
          <p:cNvCxnSpPr/>
          <p:nvPr userDrawn="1"/>
        </p:nvCxnSpPr>
        <p:spPr>
          <a:xfrm>
            <a:off x="192957" y="5943600"/>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075612" y="6400801"/>
            <a:ext cx="1243859" cy="276226"/>
          </a:xfrm>
          <a:prstGeom prst="rect">
            <a:avLst/>
          </a:prstGeom>
        </p:spPr>
        <p:txBody>
          <a:bodyPr/>
          <a:lstStyle/>
          <a:p>
            <a:fld id="{2BF317F7-4310-43D2-8826-C61095214DDD}" type="datetime1">
              <a:rPr lang="en-US" smtClean="0"/>
              <a:t>10/15/2019</a:t>
            </a:fld>
            <a:endParaRPr lang="en-US"/>
          </a:p>
        </p:txBody>
      </p:sp>
      <p:sp>
        <p:nvSpPr>
          <p:cNvPr id="6" name="Footer Placeholder 5"/>
          <p:cNvSpPr>
            <a:spLocks noGrp="1"/>
          </p:cNvSpPr>
          <p:nvPr>
            <p:ph type="ftr" sz="quarter" idx="11"/>
          </p:nvPr>
        </p:nvSpPr>
        <p:spPr>
          <a:xfrm>
            <a:off x="1522413" y="6400801"/>
            <a:ext cx="6324599" cy="276226"/>
          </a:xfrm>
          <a:prstGeom prst="rect">
            <a:avLst/>
          </a:prstGeom>
        </p:spPr>
        <p:txBody>
          <a:bodyPr/>
          <a:lstStyle/>
          <a:p>
            <a:endParaRPr lang="en-US"/>
          </a:p>
        </p:txBody>
      </p:sp>
      <p:sp>
        <p:nvSpPr>
          <p:cNvPr id="7" name="Slide Number Placeholder 6"/>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a:prstGeom prst="rect">
            <a:avLst/>
          </a:prstGeom>
        </p:spPr>
        <p:txBody>
          <a:bodyPr>
            <a:normAutofit/>
          </a:bodyPr>
          <a:lstStyle>
            <a:lvl1pPr>
              <a:buClr>
                <a:srgbClr val="461D7C"/>
              </a:buClr>
              <a:defRPr sz="2400"/>
            </a:lvl1pPr>
            <a:lvl2pPr>
              <a:buClr>
                <a:srgbClr val="461D7C"/>
              </a:buClr>
              <a:defRPr sz="2000"/>
            </a:lvl2pPr>
            <a:lvl3pPr>
              <a:buClr>
                <a:srgbClr val="461D7C"/>
              </a:buClr>
              <a:defRPr sz="1800"/>
            </a:lvl3pPr>
            <a:lvl4pPr>
              <a:buClr>
                <a:srgbClr val="461D7C"/>
              </a:buClr>
              <a:defRPr sz="1600"/>
            </a:lvl4pPr>
            <a:lvl5pPr>
              <a:buClr>
                <a:srgbClr val="461D7C"/>
              </a:buClr>
              <a:defRPr sz="1600"/>
            </a:lvl5pPr>
            <a:lvl6pPr marL="1956816">
              <a:defRPr sz="1600"/>
            </a:lvl6pPr>
            <a:lvl7pPr marL="1956816">
              <a:defRPr sz="1600"/>
            </a:lvl7pPr>
            <a:lvl8pPr marL="1956816">
              <a:defRPr sz="1600" baseline="0"/>
            </a:lvl8pPr>
            <a:lvl9pPr marL="1956816">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Content Placeholder 2"/>
          <p:cNvSpPr>
            <a:spLocks noGrp="1"/>
          </p:cNvSpPr>
          <p:nvPr>
            <p:ph sz="half" idx="1"/>
          </p:nvPr>
        </p:nvSpPr>
        <p:spPr>
          <a:xfrm>
            <a:off x="1522413" y="1905000"/>
            <a:ext cx="4419599" cy="4267200"/>
          </a:xfrm>
          <a:prstGeom prst="rect">
            <a:avLst/>
          </a:prstGeom>
        </p:spPr>
        <p:txBody>
          <a:bodyPr>
            <a:normAutofit/>
          </a:bodyPr>
          <a:lstStyle>
            <a:lvl1pPr>
              <a:buClr>
                <a:srgbClr val="461D7C"/>
              </a:buClr>
              <a:defRPr sz="2400"/>
            </a:lvl1pPr>
            <a:lvl2pPr>
              <a:buClr>
                <a:srgbClr val="461D7C"/>
              </a:buClr>
              <a:defRPr sz="2000"/>
            </a:lvl2pPr>
            <a:lvl3pPr>
              <a:buClr>
                <a:srgbClr val="461D7C"/>
              </a:buClr>
              <a:defRPr sz="1800"/>
            </a:lvl3pPr>
            <a:lvl4pPr>
              <a:buClr>
                <a:srgbClr val="461D7C"/>
              </a:buClr>
              <a:defRPr sz="1600"/>
            </a:lvl4pPr>
            <a:lvl5pPr>
              <a:buClr>
                <a:srgbClr val="461D7C"/>
              </a:buClr>
              <a:defRPr sz="1600"/>
            </a:lvl5pPr>
            <a:lvl6pPr marL="1956816">
              <a:defRPr sz="1600"/>
            </a:lvl6pPr>
            <a:lvl7pPr marL="1956816">
              <a:defRPr sz="1600" baseline="0"/>
            </a:lvl7pPr>
            <a:lvl8pPr marL="1956816">
              <a:defRPr sz="1600" baseline="0"/>
            </a:lvl8pPr>
            <a:lvl9pPr marL="1956816">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1"/>
          <p:cNvSpPr>
            <a:spLocks noGrp="1"/>
          </p:cNvSpPr>
          <p:nvPr>
            <p:ph type="title"/>
          </p:nvPr>
        </p:nvSpPr>
        <p:spPr>
          <a:xfrm>
            <a:off x="1522414" y="274638"/>
            <a:ext cx="9143998" cy="1020762"/>
          </a:xfrm>
          <a:prstGeom prst="rect">
            <a:avLst/>
          </a:prstGeom>
        </p:spPr>
        <p:txBody>
          <a:bodyPr/>
          <a:lstStyle/>
          <a:p>
            <a:r>
              <a:rPr lang="en-US"/>
              <a:t>Click to edit Master title style</a:t>
            </a:r>
            <a:endParaRPr/>
          </a:p>
        </p:txBody>
      </p:sp>
      <p:cxnSp>
        <p:nvCxnSpPr>
          <p:cNvPr id="83" name="Straight Connector 82"/>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075612" y="6400801"/>
            <a:ext cx="1243859" cy="276226"/>
          </a:xfrm>
          <a:prstGeom prst="rect">
            <a:avLst/>
          </a:prstGeom>
        </p:spPr>
        <p:txBody>
          <a:bodyPr/>
          <a:lstStyle/>
          <a:p>
            <a:fld id="{FF033395-7D14-47E1-AE24-3812A8C2DEDB}" type="datetime1">
              <a:rPr lang="en-US" smtClean="0"/>
              <a:t>10/15/2019</a:t>
            </a:fld>
            <a:endParaRPr lang="en-US"/>
          </a:p>
        </p:txBody>
      </p:sp>
      <p:sp>
        <p:nvSpPr>
          <p:cNvPr id="8" name="Footer Placeholder 7"/>
          <p:cNvSpPr>
            <a:spLocks noGrp="1"/>
          </p:cNvSpPr>
          <p:nvPr>
            <p:ph type="ftr" sz="quarter" idx="11"/>
          </p:nvPr>
        </p:nvSpPr>
        <p:spPr>
          <a:xfrm>
            <a:off x="1522413" y="6400801"/>
            <a:ext cx="6324599" cy="276226"/>
          </a:xfrm>
          <a:prstGeom prst="rect">
            <a:avLst/>
          </a:prstGeom>
        </p:spPr>
        <p:txBody>
          <a:bodyPr/>
          <a:lstStyle/>
          <a:p>
            <a:endParaRPr lang="en-US"/>
          </a:p>
        </p:txBody>
      </p:sp>
      <p:sp>
        <p:nvSpPr>
          <p:cNvPr id="9" name="Slide Number Placeholder 8"/>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a:prstGeom prst="rect">
            <a:avLst/>
          </a:prstGeom>
        </p:spPr>
        <p:txBody>
          <a:bodyPr/>
          <a:lstStyle>
            <a:lvl1pPr>
              <a:buClr>
                <a:srgbClr val="461D7C"/>
              </a:buClr>
              <a:defRPr sz="2400"/>
            </a:lvl1pPr>
            <a:lvl2pPr>
              <a:buClr>
                <a:srgbClr val="461D7C"/>
              </a:buClr>
              <a:defRPr sz="2000"/>
            </a:lvl2pPr>
            <a:lvl3pPr>
              <a:buClr>
                <a:srgbClr val="461D7C"/>
              </a:buClr>
              <a:defRPr sz="1800"/>
            </a:lvl3pPr>
            <a:lvl4pPr>
              <a:buClr>
                <a:srgbClr val="461D7C"/>
              </a:buClr>
              <a:defRPr sz="1600"/>
            </a:lvl4pPr>
            <a:lvl5pPr marL="1956816">
              <a:buClr>
                <a:srgbClr val="461D7C"/>
              </a:buClr>
              <a:defRPr sz="1600"/>
            </a:lvl5pPr>
            <a:lvl6pPr marL="1956816">
              <a:defRPr sz="1600"/>
            </a:lvl6pPr>
            <a:lvl7pPr marL="1956816">
              <a:defRPr sz="1600"/>
            </a:lvl7pPr>
            <a:lvl8pPr marL="1956816">
              <a:defRPr sz="1600"/>
            </a:lvl8pPr>
            <a:lvl9pPr marL="1956816">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249860" y="1905000"/>
            <a:ext cx="4416552" cy="762000"/>
          </a:xfrm>
          <a:prstGeom prst="rect">
            <a:avLst/>
          </a:prstGeo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a:prstGeom prst="rect">
            <a:avLst/>
          </a:prstGeom>
        </p:spPr>
        <p:txBody>
          <a:bodyPr/>
          <a:lstStyle>
            <a:lvl1pPr>
              <a:buClr>
                <a:srgbClr val="461D7C"/>
              </a:buClr>
              <a:defRPr sz="2400"/>
            </a:lvl1pPr>
            <a:lvl2pPr>
              <a:buClr>
                <a:srgbClr val="461D7C"/>
              </a:buClr>
              <a:defRPr sz="2000"/>
            </a:lvl2pPr>
            <a:lvl3pPr>
              <a:buClr>
                <a:srgbClr val="461D7C"/>
              </a:buClr>
              <a:defRPr sz="1800"/>
            </a:lvl3pPr>
            <a:lvl4pPr>
              <a:buClr>
                <a:srgbClr val="461D7C"/>
              </a:buClr>
              <a:defRPr sz="1600"/>
            </a:lvl4pPr>
            <a:lvl5pPr>
              <a:buClr>
                <a:srgbClr val="461D7C"/>
              </a:buClr>
              <a:defRPr sz="1600"/>
            </a:lvl5pPr>
            <a:lvl6pPr marL="1956816">
              <a:defRPr sz="1600"/>
            </a:lvl6pPr>
            <a:lvl7pPr marL="1956816">
              <a:defRPr sz="1600" baseline="0"/>
            </a:lvl7pPr>
            <a:lvl8pPr marL="1956816">
              <a:defRPr sz="1600" baseline="0"/>
            </a:lvl8pPr>
            <a:lvl9pPr marL="1956816">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Text Placeholder 2"/>
          <p:cNvSpPr>
            <a:spLocks noGrp="1"/>
          </p:cNvSpPr>
          <p:nvPr>
            <p:ph type="body" idx="1"/>
          </p:nvPr>
        </p:nvSpPr>
        <p:spPr>
          <a:xfrm>
            <a:off x="1522413" y="1905000"/>
            <a:ext cx="4416552" cy="762000"/>
          </a:xfrm>
          <a:prstGeom prst="rect">
            <a:avLst/>
          </a:prstGeo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274638"/>
            <a:ext cx="9143998" cy="1020762"/>
          </a:xfrm>
          <a:prstGeom prst="rect">
            <a:avLst/>
          </a:prstGeom>
        </p:spPr>
        <p:txBody>
          <a:bodyPr/>
          <a:lstStyle>
            <a:lvl1pPr>
              <a:defRPr/>
            </a:lvl1pPr>
          </a:lstStyle>
          <a:p>
            <a:r>
              <a:rPr lang="en-US"/>
              <a:t>Click to edit Master title style</a:t>
            </a:r>
            <a:endParaRPr/>
          </a:p>
        </p:txBody>
      </p:sp>
      <p:cxnSp>
        <p:nvCxnSpPr>
          <p:cNvPr id="85" name="Straight Connector 84"/>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075612" y="6400801"/>
            <a:ext cx="1243859" cy="276226"/>
          </a:xfrm>
          <a:prstGeom prst="rect">
            <a:avLst/>
          </a:prstGeom>
        </p:spPr>
        <p:txBody>
          <a:bodyPr/>
          <a:lstStyle/>
          <a:p>
            <a:fld id="{AA01A001-4058-439E-AA2E-02520628E5FB}" type="datetime1">
              <a:rPr lang="en-US" smtClean="0"/>
              <a:t>10/15/2019</a:t>
            </a:fld>
            <a:endParaRPr lang="en-US"/>
          </a:p>
        </p:txBody>
      </p:sp>
      <p:sp>
        <p:nvSpPr>
          <p:cNvPr id="4" name="Footer Placeholder 3"/>
          <p:cNvSpPr>
            <a:spLocks noGrp="1"/>
          </p:cNvSpPr>
          <p:nvPr>
            <p:ph type="ftr" sz="quarter" idx="11"/>
          </p:nvPr>
        </p:nvSpPr>
        <p:spPr>
          <a:xfrm>
            <a:off x="1522413" y="6400801"/>
            <a:ext cx="6324599" cy="276226"/>
          </a:xfrm>
          <a:prstGeom prst="rect">
            <a:avLst/>
          </a:prstGeom>
        </p:spPr>
        <p:txBody>
          <a:bodyPr/>
          <a:lstStyle/>
          <a:p>
            <a:endParaRPr lang="en-US"/>
          </a:p>
        </p:txBody>
      </p:sp>
      <p:sp>
        <p:nvSpPr>
          <p:cNvPr id="5" name="Slide Number Placeholder 4"/>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2" name="Title 1"/>
          <p:cNvSpPr>
            <a:spLocks noGrp="1"/>
          </p:cNvSpPr>
          <p:nvPr>
            <p:ph type="title"/>
          </p:nvPr>
        </p:nvSpPr>
        <p:spPr>
          <a:xfrm>
            <a:off x="1522414" y="274638"/>
            <a:ext cx="9143998" cy="1020762"/>
          </a:xfrm>
          <a:prstGeom prst="rect">
            <a:avLst/>
          </a:prstGeom>
        </p:spPr>
        <p:txBody>
          <a:bodyPr/>
          <a:lstStyle/>
          <a:p>
            <a:r>
              <a:rPr lang="en-US"/>
              <a:t>Click to edit Master title style</a:t>
            </a:r>
            <a:endParaRPr/>
          </a:p>
        </p:txBody>
      </p:sp>
      <p:cxnSp>
        <p:nvCxnSpPr>
          <p:cNvPr id="81" name="Straight Connector 80"/>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75612" y="6400801"/>
            <a:ext cx="1243859" cy="276226"/>
          </a:xfrm>
          <a:prstGeom prst="rect">
            <a:avLst/>
          </a:prstGeom>
        </p:spPr>
        <p:txBody>
          <a:bodyPr/>
          <a:lstStyle/>
          <a:p>
            <a:fld id="{69683E86-14BD-42C5-BE52-8C4944F14766}" type="datetime1">
              <a:rPr lang="en-US" smtClean="0"/>
              <a:t>10/15/2019</a:t>
            </a:fld>
            <a:endParaRPr lang="en-US"/>
          </a:p>
        </p:txBody>
      </p:sp>
      <p:sp>
        <p:nvSpPr>
          <p:cNvPr id="3" name="Footer Placeholder 2"/>
          <p:cNvSpPr>
            <a:spLocks noGrp="1"/>
          </p:cNvSpPr>
          <p:nvPr>
            <p:ph type="ftr" sz="quarter" idx="11"/>
          </p:nvPr>
        </p:nvSpPr>
        <p:spPr>
          <a:xfrm>
            <a:off x="1522413" y="6400801"/>
            <a:ext cx="6324599" cy="276226"/>
          </a:xfrm>
          <a:prstGeom prst="rect">
            <a:avLst/>
          </a:prstGeom>
        </p:spPr>
        <p:txBody>
          <a:bodyPr/>
          <a:lstStyle/>
          <a:p>
            <a:endParaRPr lang="en-US"/>
          </a:p>
        </p:txBody>
      </p:sp>
      <p:sp>
        <p:nvSpPr>
          <p:cNvPr id="4" name="Slide Number Placeholder 3"/>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cxnSp>
        <p:nvCxnSpPr>
          <p:cNvPr id="5" name="Straight Connector 4"/>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075612" y="6400801"/>
            <a:ext cx="1243859" cy="276226"/>
          </a:xfrm>
          <a:prstGeom prst="rect">
            <a:avLst/>
          </a:prstGeom>
        </p:spPr>
        <p:txBody>
          <a:bodyPr/>
          <a:lstStyle/>
          <a:p>
            <a:fld id="{CB13164E-80F1-43BA-B3F0-5B5BBFA174EB}" type="datetime1">
              <a:rPr lang="en-US" smtClean="0"/>
              <a:t>10/15/2019</a:t>
            </a:fld>
            <a:endParaRPr lang="en-US"/>
          </a:p>
        </p:txBody>
      </p:sp>
      <p:sp>
        <p:nvSpPr>
          <p:cNvPr id="6" name="Footer Placeholder 5"/>
          <p:cNvSpPr>
            <a:spLocks noGrp="1"/>
          </p:cNvSpPr>
          <p:nvPr>
            <p:ph type="ftr" sz="quarter" idx="11"/>
          </p:nvPr>
        </p:nvSpPr>
        <p:spPr>
          <a:xfrm>
            <a:off x="1522413" y="6400801"/>
            <a:ext cx="6324599" cy="276226"/>
          </a:xfrm>
          <a:prstGeom prst="rect">
            <a:avLst/>
          </a:prstGeom>
        </p:spPr>
        <p:txBody>
          <a:bodyPr/>
          <a:lstStyle/>
          <a:p>
            <a:endParaRPr lang="en-US"/>
          </a:p>
        </p:txBody>
      </p:sp>
      <p:sp>
        <p:nvSpPr>
          <p:cNvPr id="7" name="Slide Number Placeholder 6"/>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a:prstGeom prst="rect">
            <a:avLst/>
          </a:prstGeom>
        </p:spPr>
        <p:txBody>
          <a:bodyPr>
            <a:normAutofit/>
          </a:bodyPr>
          <a:lstStyle>
            <a:lvl1pPr>
              <a:buClr>
                <a:srgbClr val="461D7C"/>
              </a:buClr>
              <a:defRPr sz="2400"/>
            </a:lvl1pPr>
            <a:lvl2pPr>
              <a:buClr>
                <a:srgbClr val="461D7C"/>
              </a:buClr>
              <a:defRPr sz="2000"/>
            </a:lvl2pPr>
            <a:lvl3pPr>
              <a:buClr>
                <a:srgbClr val="461D7C"/>
              </a:buClr>
              <a:defRPr sz="1800"/>
            </a:lvl3pPr>
            <a:lvl4pPr>
              <a:buClr>
                <a:srgbClr val="461D7C"/>
              </a:buClr>
              <a:defRPr sz="1600"/>
            </a:lvl4pPr>
            <a:lvl5pPr>
              <a:buClr>
                <a:srgbClr val="461D7C"/>
              </a:buClr>
              <a:defRPr sz="16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1522413" y="3429000"/>
            <a:ext cx="2743200" cy="2743200"/>
          </a:xfrm>
          <a:prstGeom prst="rect">
            <a:avLst/>
          </a:prstGeo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522414" y="274638"/>
            <a:ext cx="9143998" cy="1020762"/>
          </a:xfrm>
          <a:prstGeom prst="rect">
            <a:avLst/>
          </a:prstGeom>
        </p:spPr>
        <p:txBody>
          <a:bodyPr anchor="b">
            <a:noAutofit/>
          </a:bodyPr>
          <a:lstStyle>
            <a:lvl1pPr algn="l">
              <a:defRPr sz="3200" b="0"/>
            </a:lvl1pPr>
          </a:lstStyle>
          <a:p>
            <a:r>
              <a:rPr lang="en-US"/>
              <a:t>Click to edit Master title style</a:t>
            </a:r>
            <a:endParaRPr/>
          </a:p>
        </p:txBody>
      </p:sp>
      <p:cxnSp>
        <p:nvCxnSpPr>
          <p:cNvPr id="311" name="Straight Connector 310"/>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rgbClr val="461D7C">
              <a:alpha val="37000"/>
            </a:srgbClr>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a:xfrm>
            <a:off x="8075612" y="6400801"/>
            <a:ext cx="1243859" cy="276226"/>
          </a:xfrm>
          <a:prstGeom prst="rect">
            <a:avLst/>
          </a:prstGeom>
        </p:spPr>
        <p:txBody>
          <a:bodyPr/>
          <a:lstStyle/>
          <a:p>
            <a:fld id="{AB05AF3A-4E82-43CC-A04B-2C4AA3C52ABE}" type="datetime1">
              <a:rPr lang="en-US" smtClean="0"/>
              <a:t>10/15/2019</a:t>
            </a:fld>
            <a:endParaRPr lang="en-US"/>
          </a:p>
        </p:txBody>
      </p:sp>
      <p:sp>
        <p:nvSpPr>
          <p:cNvPr id="6" name="Footer Placeholder 5"/>
          <p:cNvSpPr>
            <a:spLocks noGrp="1"/>
          </p:cNvSpPr>
          <p:nvPr>
            <p:ph type="ftr" sz="quarter" idx="11"/>
          </p:nvPr>
        </p:nvSpPr>
        <p:spPr>
          <a:xfrm>
            <a:off x="1522413" y="6400801"/>
            <a:ext cx="6324599" cy="276226"/>
          </a:xfrm>
          <a:prstGeom prst="rect">
            <a:avLst/>
          </a:prstGeom>
        </p:spPr>
        <p:txBody>
          <a:bodyPr/>
          <a:lstStyle/>
          <a:p>
            <a:endParaRPr lang="en-US"/>
          </a:p>
        </p:txBody>
      </p:sp>
      <p:sp>
        <p:nvSpPr>
          <p:cNvPr id="7" name="Slide Number Placeholder 6"/>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prstGeom prst="rect">
            <a:avLst/>
          </a:prstGeo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a:prstGeom prst="rect">
            <a:avLst/>
          </a:prstGeo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522414" y="274638"/>
            <a:ext cx="9143998" cy="1020762"/>
          </a:xfrm>
          <a:prstGeom prst="rect">
            <a:avLst/>
          </a:prstGeo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680C8737-4A36-4162-870C-A412B61B7D9C}" type="slidenum">
              <a:rPr lang="en-US" smtClean="0"/>
              <a:t>‹#›</a:t>
            </a:fld>
            <a:endParaRPr lang="en-US" dirty="0"/>
          </a:p>
        </p:txBody>
      </p:sp>
      <p:pic>
        <p:nvPicPr>
          <p:cNvPr id="12"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1825" y="6013450"/>
            <a:ext cx="2857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4638" y="6084888"/>
            <a:ext cx="2408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190500" y="5953125"/>
            <a:ext cx="11744325" cy="0"/>
          </a:xfrm>
          <a:prstGeom prst="line">
            <a:avLst/>
          </a:prstGeom>
          <a:ln w="28575">
            <a:solidFill>
              <a:srgbClr val="461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near1@lsuhsc.edu" TargetMode="External"/><Relationship Id="rId2" Type="http://schemas.openxmlformats.org/officeDocument/2006/relationships/hyperlink" Target="mailto:jvale5@lsuhsc.edu"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vale5@lsuhsc.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4413" y="609600"/>
            <a:ext cx="4571999" cy="757130"/>
          </a:xfrm>
          <a:prstGeom prst="rect">
            <a:avLst/>
          </a:prstGeom>
          <a:noFill/>
        </p:spPr>
        <p:txBody>
          <a:bodyPr wrap="square" rtlCol="0">
            <a:spAutoFit/>
          </a:bodyPr>
          <a:lstStyle/>
          <a:p>
            <a:pPr algn="r">
              <a:lnSpc>
                <a:spcPct val="90000"/>
              </a:lnSpc>
            </a:pPr>
            <a:r>
              <a:rPr lang="en-US" sz="2400" dirty="0">
                <a:solidFill>
                  <a:schemeClr val="bg1"/>
                </a:solidFill>
              </a:rPr>
              <a:t>Your Name</a:t>
            </a:r>
          </a:p>
          <a:p>
            <a:pPr algn="r">
              <a:lnSpc>
                <a:spcPct val="90000"/>
              </a:lnSpc>
            </a:pPr>
            <a:r>
              <a:rPr lang="en-US" sz="2400" dirty="0">
                <a:solidFill>
                  <a:schemeClr val="bg1"/>
                </a:solidFill>
              </a:rPr>
              <a:t>Class Name</a:t>
            </a:r>
          </a:p>
        </p:txBody>
      </p:sp>
      <p:sp>
        <p:nvSpPr>
          <p:cNvPr id="7" name="TextBox 6"/>
          <p:cNvSpPr txBox="1"/>
          <p:nvPr/>
        </p:nvSpPr>
        <p:spPr>
          <a:xfrm>
            <a:off x="1522412" y="609600"/>
            <a:ext cx="4571999" cy="424732"/>
          </a:xfrm>
          <a:prstGeom prst="rect">
            <a:avLst/>
          </a:prstGeom>
          <a:noFill/>
        </p:spPr>
        <p:txBody>
          <a:bodyPr wrap="square" rtlCol="0">
            <a:spAutoFit/>
          </a:bodyPr>
          <a:lstStyle/>
          <a:p>
            <a:pPr>
              <a:lnSpc>
                <a:spcPct val="90000"/>
              </a:lnSpc>
            </a:pPr>
            <a:r>
              <a:rPr lang="en-US" sz="2400" dirty="0">
                <a:solidFill>
                  <a:schemeClr val="bg1"/>
                </a:solidFill>
              </a:rPr>
              <a:t>Month day, year</a:t>
            </a:r>
          </a:p>
        </p:txBody>
      </p:sp>
      <p:sp>
        <p:nvSpPr>
          <p:cNvPr id="4" name="Title 3"/>
          <p:cNvSpPr>
            <a:spLocks noGrp="1"/>
          </p:cNvSpPr>
          <p:nvPr>
            <p:ph type="ctrTitle"/>
          </p:nvPr>
        </p:nvSpPr>
        <p:spPr>
          <a:xfrm>
            <a:off x="1103312" y="745766"/>
            <a:ext cx="9982198" cy="3722436"/>
          </a:xfrm>
        </p:spPr>
        <p:txBody>
          <a:bodyPr/>
          <a:lstStyle/>
          <a:p>
            <a:pPr algn="ctr"/>
            <a:r>
              <a:rPr lang="en-US" sz="6600" dirty="0"/>
              <a:t>OSIG-Musculoskeletal Research Committee</a:t>
            </a:r>
            <a:br>
              <a:rPr lang="en-US" sz="6600" dirty="0"/>
            </a:br>
            <a:br>
              <a:rPr lang="en-US" sz="4400" b="1" dirty="0"/>
            </a:br>
            <a:r>
              <a:rPr lang="en-US" sz="4400" b="1" dirty="0"/>
              <a:t>*PLEASE SIGN IN &amp; EAT UP*</a:t>
            </a:r>
            <a:endParaRPr lang="en-US" sz="4400" dirty="0"/>
          </a:p>
        </p:txBody>
      </p:sp>
      <p:sp>
        <p:nvSpPr>
          <p:cNvPr id="8" name="Subtitle 4"/>
          <p:cNvSpPr txBox="1">
            <a:spLocks/>
          </p:cNvSpPr>
          <p:nvPr/>
        </p:nvSpPr>
        <p:spPr>
          <a:xfrm>
            <a:off x="836612" y="4800600"/>
            <a:ext cx="10096498" cy="2057400"/>
          </a:xfrm>
          <a:prstGeom prst="rect">
            <a:avLst/>
          </a:prstGeom>
        </p:spPr>
        <p:txBody>
          <a:bodyPr/>
          <a:lstStyle>
            <a:lvl1pPr marL="0" indent="0" algn="l" defTabSz="914400" rtl="0" eaLnBrk="1" latinLnBrk="0" hangingPunct="1">
              <a:lnSpc>
                <a:spcPct val="90000"/>
              </a:lnSpc>
              <a:spcBef>
                <a:spcPts val="0"/>
              </a:spcBef>
              <a:buClr>
                <a:schemeClr val="tx2"/>
              </a:buClr>
              <a:buSzPct val="80000"/>
              <a:buFont typeface="Wingdings 3" panose="05040102010807070707" pitchFamily="18" charset="2"/>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600"/>
              </a:spcBef>
              <a:buClr>
                <a:schemeClr val="tx2"/>
              </a:buClr>
              <a:buSzPct val="100000"/>
              <a:buFont typeface="Wingdings 3" panose="05040102010807070707" pitchFamily="18"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2"/>
              </a:buClr>
              <a:buSzPct val="80000"/>
              <a:buFont typeface="Wingdings 3" panose="05040102010807070707"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2"/>
              </a:buClr>
              <a:buSzPct val="100000"/>
              <a:buFont typeface="Wingdings 3" panose="05040102010807070707" pitchFamily="18"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2"/>
              </a:buClr>
              <a:buSzPct val="100000"/>
              <a:buFont typeface="Wingdings 3" panose="05040102010807070707"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Clr>
                <a:schemeClr val="tx2"/>
              </a:buClr>
              <a:buSzPct val="100000"/>
              <a:buFont typeface="Wingdings 3" panose="05040102010807070707" pitchFamily="18" charset="2"/>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Clr>
                <a:schemeClr val="tx2"/>
              </a:buClr>
              <a:buSzPct val="80000"/>
              <a:buFont typeface="Wingdings 3" panose="05040102010807070707" pitchFamily="18" charset="2"/>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Clr>
                <a:schemeClr val="tx2"/>
              </a:buClr>
              <a:buSzPct val="100000"/>
              <a:buFont typeface="Wingdings 3" panose="05040102010807070707" pitchFamily="18" charset="2"/>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Clr>
                <a:schemeClr val="tx2"/>
              </a:buClr>
              <a:buSzPct val="80000"/>
              <a:buFont typeface="Wingdings 3" panose="05040102010807070707" pitchFamily="18" charset="2"/>
              <a:buNone/>
              <a:defRPr sz="1600" kern="1200">
                <a:solidFill>
                  <a:schemeClr val="tx1">
                    <a:tint val="75000"/>
                  </a:schemeClr>
                </a:solidFill>
                <a:latin typeface="+mn-lt"/>
                <a:ea typeface="+mn-ea"/>
                <a:cs typeface="+mn-cs"/>
              </a:defRPr>
            </a:lvl9pPr>
          </a:lstStyle>
          <a:p>
            <a:pPr algn="ctr"/>
            <a:r>
              <a:rPr lang="en-US" dirty="0">
                <a:solidFill>
                  <a:schemeClr val="tx1"/>
                </a:solidFill>
              </a:rPr>
              <a:t>Harel Schwartzberg</a:t>
            </a:r>
          </a:p>
          <a:p>
            <a:pPr algn="ctr"/>
            <a:r>
              <a:rPr lang="en-US" dirty="0">
                <a:solidFill>
                  <a:schemeClr val="tx1"/>
                </a:solidFill>
              </a:rPr>
              <a:t>L3 Chairman</a:t>
            </a:r>
          </a:p>
          <a:p>
            <a:pPr algn="ctr"/>
            <a:r>
              <a:rPr lang="en-US" dirty="0">
                <a:solidFill>
                  <a:schemeClr val="tx1"/>
                </a:solidFill>
              </a:rPr>
              <a:t>10-16-19</a:t>
            </a:r>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5D423B-1B25-4D1F-A6EA-8D6994FFD21B}"/>
              </a:ext>
            </a:extLst>
          </p:cNvPr>
          <p:cNvPicPr>
            <a:picLocks noGrp="1" noChangeAspect="1"/>
          </p:cNvPicPr>
          <p:nvPr>
            <p:ph idx="1"/>
          </p:nvPr>
        </p:nvPicPr>
        <p:blipFill>
          <a:blip r:embed="rId3"/>
          <a:stretch>
            <a:fillRect/>
          </a:stretch>
        </p:blipFill>
        <p:spPr>
          <a:xfrm>
            <a:off x="227012" y="914400"/>
            <a:ext cx="6138380" cy="4865790"/>
          </a:xfrm>
          <a:prstGeom prst="rect">
            <a:avLst/>
          </a:prstGeom>
        </p:spPr>
      </p:pic>
      <p:sp>
        <p:nvSpPr>
          <p:cNvPr id="3" name="Title 2">
            <a:extLst>
              <a:ext uri="{FF2B5EF4-FFF2-40B4-BE49-F238E27FC236}">
                <a16:creationId xmlns:a16="http://schemas.microsoft.com/office/drawing/2014/main" id="{2BFC3F14-F33F-4AF0-9B6A-8517EA6DB25F}"/>
              </a:ext>
            </a:extLst>
          </p:cNvPr>
          <p:cNvSpPr>
            <a:spLocks noGrp="1"/>
          </p:cNvSpPr>
          <p:nvPr>
            <p:ph type="title"/>
          </p:nvPr>
        </p:nvSpPr>
        <p:spPr/>
        <p:txBody>
          <a:bodyPr/>
          <a:lstStyle/>
          <a:p>
            <a:r>
              <a:rPr lang="en-US" b="1" dirty="0">
                <a:solidFill>
                  <a:srgbClr val="FF0000"/>
                </a:solidFill>
              </a:rPr>
              <a:t>Access/Utilization of Resources: Routing form</a:t>
            </a:r>
            <a:endParaRPr lang="en-US" dirty="0"/>
          </a:p>
        </p:txBody>
      </p:sp>
      <p:sp>
        <p:nvSpPr>
          <p:cNvPr id="8" name="TextBox 7">
            <a:extLst>
              <a:ext uri="{FF2B5EF4-FFF2-40B4-BE49-F238E27FC236}">
                <a16:creationId xmlns:a16="http://schemas.microsoft.com/office/drawing/2014/main" id="{8FD47BDD-64A1-424D-8FE3-2FA72A20BC7B}"/>
              </a:ext>
            </a:extLst>
          </p:cNvPr>
          <p:cNvSpPr txBox="1"/>
          <p:nvPr/>
        </p:nvSpPr>
        <p:spPr>
          <a:xfrm>
            <a:off x="6704012" y="938110"/>
            <a:ext cx="4267200" cy="2751522"/>
          </a:xfrm>
          <a:prstGeom prst="rect">
            <a:avLst/>
          </a:prstGeom>
          <a:noFill/>
        </p:spPr>
        <p:txBody>
          <a:bodyPr wrap="square" rtlCol="0">
            <a:spAutoFit/>
          </a:bodyPr>
          <a:lstStyle/>
          <a:p>
            <a:pPr>
              <a:lnSpc>
                <a:spcPct val="90000"/>
              </a:lnSpc>
            </a:pPr>
            <a:r>
              <a:rPr lang="en-US" sz="2400" b="1" u="sng" dirty="0"/>
              <a:t>Abstract</a:t>
            </a:r>
          </a:p>
          <a:p>
            <a:pPr marL="342900" indent="-342900">
              <a:lnSpc>
                <a:spcPct val="90000"/>
              </a:lnSpc>
              <a:buFontTx/>
              <a:buChar char="-"/>
            </a:pPr>
            <a:r>
              <a:rPr lang="en-US" sz="2400" dirty="0"/>
              <a:t>What are you investigating?</a:t>
            </a:r>
          </a:p>
          <a:p>
            <a:pPr marL="342900" indent="-342900">
              <a:lnSpc>
                <a:spcPct val="90000"/>
              </a:lnSpc>
              <a:buFontTx/>
              <a:buChar char="-"/>
            </a:pPr>
            <a:r>
              <a:rPr lang="en-US" sz="2400" dirty="0"/>
              <a:t>How is your project different from prior research on the subject?</a:t>
            </a:r>
          </a:p>
          <a:p>
            <a:pPr marL="342900" indent="-342900">
              <a:lnSpc>
                <a:spcPct val="90000"/>
              </a:lnSpc>
              <a:buFontTx/>
              <a:buChar char="-"/>
            </a:pPr>
            <a:r>
              <a:rPr lang="en-US" sz="2400" dirty="0"/>
              <a:t>Why is this research clinically relevant? </a:t>
            </a:r>
          </a:p>
        </p:txBody>
      </p:sp>
    </p:spTree>
    <p:extLst>
      <p:ext uri="{BB962C8B-B14F-4D97-AF65-F5344CB8AC3E}">
        <p14:creationId xmlns:p14="http://schemas.microsoft.com/office/powerpoint/2010/main" val="394995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88A603-3030-4C67-8EE4-8B5FB7D5589A}"/>
              </a:ext>
            </a:extLst>
          </p:cNvPr>
          <p:cNvPicPr>
            <a:picLocks noGrp="1" noChangeAspect="1"/>
          </p:cNvPicPr>
          <p:nvPr>
            <p:ph idx="1"/>
          </p:nvPr>
        </p:nvPicPr>
        <p:blipFill>
          <a:blip r:embed="rId3"/>
          <a:stretch>
            <a:fillRect/>
          </a:stretch>
        </p:blipFill>
        <p:spPr>
          <a:xfrm>
            <a:off x="59771" y="1066800"/>
            <a:ext cx="5202148" cy="4267200"/>
          </a:xfrm>
          <a:prstGeom prst="rect">
            <a:avLst/>
          </a:prstGeom>
        </p:spPr>
      </p:pic>
      <p:sp>
        <p:nvSpPr>
          <p:cNvPr id="3" name="Title 2">
            <a:extLst>
              <a:ext uri="{FF2B5EF4-FFF2-40B4-BE49-F238E27FC236}">
                <a16:creationId xmlns:a16="http://schemas.microsoft.com/office/drawing/2014/main" id="{9F24602A-9139-4C9D-BE33-4484363FA689}"/>
              </a:ext>
            </a:extLst>
          </p:cNvPr>
          <p:cNvSpPr>
            <a:spLocks noGrp="1"/>
          </p:cNvSpPr>
          <p:nvPr>
            <p:ph type="title"/>
          </p:nvPr>
        </p:nvSpPr>
        <p:spPr>
          <a:xfrm>
            <a:off x="1524862" y="119270"/>
            <a:ext cx="9139099" cy="914400"/>
          </a:xfrm>
        </p:spPr>
        <p:txBody>
          <a:bodyPr/>
          <a:lstStyle/>
          <a:p>
            <a:pPr algn="ctr"/>
            <a:r>
              <a:rPr lang="en-US" b="1" dirty="0">
                <a:solidFill>
                  <a:srgbClr val="FF0000"/>
                </a:solidFill>
              </a:rPr>
              <a:t>Access/Utilization of Resources: Step-by-Step guide to completing research </a:t>
            </a:r>
            <a:endParaRPr lang="en-US" dirty="0"/>
          </a:p>
        </p:txBody>
      </p:sp>
      <p:sp>
        <p:nvSpPr>
          <p:cNvPr id="5" name="TextBox 4">
            <a:extLst>
              <a:ext uri="{FF2B5EF4-FFF2-40B4-BE49-F238E27FC236}">
                <a16:creationId xmlns:a16="http://schemas.microsoft.com/office/drawing/2014/main" id="{80760F06-3BFB-4212-9C99-6A46BBDEA3FF}"/>
              </a:ext>
            </a:extLst>
          </p:cNvPr>
          <p:cNvSpPr txBox="1"/>
          <p:nvPr/>
        </p:nvSpPr>
        <p:spPr>
          <a:xfrm>
            <a:off x="5103812" y="1295400"/>
            <a:ext cx="6705600" cy="1089529"/>
          </a:xfrm>
          <a:prstGeom prst="rect">
            <a:avLst/>
          </a:prstGeom>
          <a:noFill/>
        </p:spPr>
        <p:txBody>
          <a:bodyPr wrap="square" rtlCol="0">
            <a:spAutoFit/>
          </a:bodyPr>
          <a:lstStyle/>
          <a:p>
            <a:pPr>
              <a:lnSpc>
                <a:spcPct val="90000"/>
              </a:lnSpc>
            </a:pPr>
            <a:r>
              <a:rPr lang="en-US" sz="2400" u="sng" dirty="0"/>
              <a:t>Extremely helpful if ever in need of instruction or are confused reference this document </a:t>
            </a:r>
          </a:p>
        </p:txBody>
      </p:sp>
    </p:spTree>
    <p:extLst>
      <p:ext uri="{BB962C8B-B14F-4D97-AF65-F5344CB8AC3E}">
        <p14:creationId xmlns:p14="http://schemas.microsoft.com/office/powerpoint/2010/main" val="190534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262743"/>
            <a:ext cx="9448802" cy="4430486"/>
          </a:xfrm>
        </p:spPr>
        <p:txBody>
          <a:bodyPr/>
          <a:lstStyle/>
          <a:p>
            <a:pPr marL="0" indent="0">
              <a:buNone/>
            </a:pPr>
            <a:r>
              <a:rPr lang="en-US" dirty="0"/>
              <a:t>The department has created a </a:t>
            </a:r>
            <a:r>
              <a:rPr lang="en-US" b="1" dirty="0"/>
              <a:t>1 y part time student research position </a:t>
            </a:r>
            <a:r>
              <a:rPr lang="en-US" dirty="0"/>
              <a:t>to promote scholarly activity for </a:t>
            </a:r>
            <a:r>
              <a:rPr lang="en-US" b="1" dirty="0"/>
              <a:t>students interested in orthopedics</a:t>
            </a:r>
            <a:r>
              <a:rPr lang="en-US" dirty="0"/>
              <a:t>. This position will enable students to work with and integrate into an academic orthopedics department allowing students to engage the faculty, residents, and department researchers. The </a:t>
            </a:r>
            <a:r>
              <a:rPr lang="en-US" b="1" dirty="0"/>
              <a:t>student will learn the basic principles of research design, methodology, data analysis and navigating the process from IRB submission to manuscript submission</a:t>
            </a:r>
            <a:r>
              <a:rPr lang="en-US" dirty="0"/>
              <a:t>. The productivity and output from this fellowship will be based on the student’s motivation and self-initiative to make the most of this experience.</a:t>
            </a:r>
          </a:p>
        </p:txBody>
      </p:sp>
      <p:sp>
        <p:nvSpPr>
          <p:cNvPr id="3" name="Title 2"/>
          <p:cNvSpPr>
            <a:spLocks noGrp="1"/>
          </p:cNvSpPr>
          <p:nvPr>
            <p:ph type="title"/>
          </p:nvPr>
        </p:nvSpPr>
        <p:spPr/>
        <p:txBody>
          <a:bodyPr/>
          <a:lstStyle/>
          <a:p>
            <a:r>
              <a:rPr lang="en-US" b="1" dirty="0"/>
              <a:t>1-Year Medical Student Research Position</a:t>
            </a:r>
          </a:p>
        </p:txBody>
      </p:sp>
    </p:spTree>
    <p:extLst>
      <p:ext uri="{BB962C8B-B14F-4D97-AF65-F5344CB8AC3E}">
        <p14:creationId xmlns:p14="http://schemas.microsoft.com/office/powerpoint/2010/main" val="20047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7612" y="990600"/>
            <a:ext cx="9144000" cy="4495800"/>
          </a:xfrm>
        </p:spPr>
        <p:txBody>
          <a:bodyPr/>
          <a:lstStyle/>
          <a:p>
            <a:r>
              <a:rPr lang="en-US" dirty="0"/>
              <a:t>1 academic year (fall to summer) commitment</a:t>
            </a:r>
          </a:p>
          <a:p>
            <a:r>
              <a:rPr lang="en-US" dirty="0"/>
              <a:t>Facilitate ongoing student/resident research projects where needed</a:t>
            </a:r>
          </a:p>
          <a:p>
            <a:r>
              <a:rPr lang="en-US" dirty="0"/>
              <a:t>Develop and complete 2-3 independent research projects w various Orthopedic faculty using departmental processes</a:t>
            </a:r>
          </a:p>
          <a:p>
            <a:r>
              <a:rPr lang="en-US" dirty="0"/>
              <a:t>Attend all </a:t>
            </a:r>
            <a:r>
              <a:rPr lang="en-US" dirty="0" err="1"/>
              <a:t>dept</a:t>
            </a:r>
            <a:r>
              <a:rPr lang="en-US" dirty="0"/>
              <a:t> didactic/teaching sessions </a:t>
            </a:r>
          </a:p>
          <a:p>
            <a:r>
              <a:rPr lang="en-US" dirty="0"/>
              <a:t>Presentation of research project of choice at the </a:t>
            </a:r>
            <a:r>
              <a:rPr lang="en-US" dirty="0" err="1"/>
              <a:t>dept</a:t>
            </a:r>
            <a:r>
              <a:rPr lang="en-US" dirty="0"/>
              <a:t> research day</a:t>
            </a:r>
          </a:p>
          <a:p>
            <a:r>
              <a:rPr lang="en-US" dirty="0"/>
              <a:t>Stipend: $339/</a:t>
            </a:r>
            <a:r>
              <a:rPr lang="en-US" dirty="0" err="1"/>
              <a:t>mo</a:t>
            </a:r>
            <a:endParaRPr lang="en-US" dirty="0"/>
          </a:p>
        </p:txBody>
      </p:sp>
      <p:sp>
        <p:nvSpPr>
          <p:cNvPr id="3" name="Title 2"/>
          <p:cNvSpPr>
            <a:spLocks noGrp="1"/>
          </p:cNvSpPr>
          <p:nvPr>
            <p:ph type="title"/>
          </p:nvPr>
        </p:nvSpPr>
        <p:spPr/>
        <p:txBody>
          <a:bodyPr/>
          <a:lstStyle/>
          <a:p>
            <a:r>
              <a:rPr lang="en-US" b="1" dirty="0"/>
              <a:t>1-Year Medical Student Research Position</a:t>
            </a:r>
            <a:endParaRPr lang="en-US" dirty="0"/>
          </a:p>
        </p:txBody>
      </p:sp>
    </p:spTree>
    <p:extLst>
      <p:ext uri="{BB962C8B-B14F-4D97-AF65-F5344CB8AC3E}">
        <p14:creationId xmlns:p14="http://schemas.microsoft.com/office/powerpoint/2010/main" val="5034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46815" y="3657600"/>
            <a:ext cx="4419598" cy="1828800"/>
          </a:xfrm>
        </p:spPr>
        <p:txBody>
          <a:bodyPr/>
          <a:lstStyle/>
          <a:p>
            <a:pPr marL="0" indent="0" algn="ctr">
              <a:spcBef>
                <a:spcPts val="0"/>
              </a:spcBef>
              <a:buNone/>
            </a:pPr>
            <a:r>
              <a:rPr lang="en-US" dirty="0"/>
              <a:t>John Valentino</a:t>
            </a:r>
          </a:p>
          <a:p>
            <a:pPr marL="0" indent="0" algn="ctr">
              <a:spcBef>
                <a:spcPts val="0"/>
              </a:spcBef>
              <a:buNone/>
            </a:pPr>
            <a:r>
              <a:rPr lang="en-US" dirty="0">
                <a:hlinkClick r:id="rId2"/>
              </a:rPr>
              <a:t>jvale5@lsuhsc.edu</a:t>
            </a:r>
            <a:endParaRPr lang="en-US" dirty="0"/>
          </a:p>
          <a:p>
            <a:pPr marL="0" indent="0" algn="ctr">
              <a:spcBef>
                <a:spcPts val="0"/>
              </a:spcBef>
              <a:buNone/>
            </a:pPr>
            <a:r>
              <a:rPr lang="en-US" dirty="0"/>
              <a:t>(337)739-6560</a:t>
            </a:r>
          </a:p>
        </p:txBody>
      </p:sp>
      <p:sp>
        <p:nvSpPr>
          <p:cNvPr id="3" name="Content Placeholder 2"/>
          <p:cNvSpPr>
            <a:spLocks noGrp="1"/>
          </p:cNvSpPr>
          <p:nvPr>
            <p:ph sz="half" idx="1"/>
          </p:nvPr>
        </p:nvSpPr>
        <p:spPr>
          <a:xfrm>
            <a:off x="430828" y="3733800"/>
            <a:ext cx="4419599" cy="1143000"/>
          </a:xfrm>
        </p:spPr>
        <p:txBody>
          <a:bodyPr/>
          <a:lstStyle/>
          <a:p>
            <a:pPr marL="0" indent="0" algn="ctr">
              <a:spcBef>
                <a:spcPts val="0"/>
              </a:spcBef>
              <a:buNone/>
            </a:pPr>
            <a:r>
              <a:rPr lang="en-US" dirty="0"/>
              <a:t>Jacob </a:t>
            </a:r>
            <a:r>
              <a:rPr lang="en-US" dirty="0" err="1"/>
              <a:t>Neary</a:t>
            </a:r>
            <a:endParaRPr lang="en-US" dirty="0"/>
          </a:p>
          <a:p>
            <a:pPr marL="0" indent="0" algn="ctr">
              <a:spcBef>
                <a:spcPts val="0"/>
              </a:spcBef>
              <a:buNone/>
            </a:pPr>
            <a:r>
              <a:rPr lang="en-US" dirty="0">
                <a:solidFill>
                  <a:srgbClr val="7030A0"/>
                </a:solidFill>
                <a:hlinkClick r:id="rId3"/>
              </a:rPr>
              <a:t>jnear1@lsuhsc.edu</a:t>
            </a:r>
            <a:endParaRPr lang="en-US" dirty="0">
              <a:solidFill>
                <a:srgbClr val="7030A0"/>
              </a:solidFill>
            </a:endParaRPr>
          </a:p>
          <a:p>
            <a:pPr marL="0" indent="0" algn="ctr">
              <a:spcBef>
                <a:spcPts val="0"/>
              </a:spcBef>
              <a:buNone/>
            </a:pPr>
            <a:r>
              <a:rPr lang="en-US" dirty="0"/>
              <a:t>(330) 328-6884</a:t>
            </a:r>
          </a:p>
          <a:p>
            <a:pPr marL="0" indent="0" algn="ctr">
              <a:spcBef>
                <a:spcPts val="0"/>
              </a:spcBef>
              <a:buNone/>
            </a:pPr>
            <a:endParaRPr lang="en-US" dirty="0"/>
          </a:p>
        </p:txBody>
      </p:sp>
      <p:sp>
        <p:nvSpPr>
          <p:cNvPr id="2" name="Title 1"/>
          <p:cNvSpPr>
            <a:spLocks noGrp="1"/>
          </p:cNvSpPr>
          <p:nvPr>
            <p:ph type="title"/>
          </p:nvPr>
        </p:nvSpPr>
        <p:spPr>
          <a:xfrm>
            <a:off x="1522415" y="609600"/>
            <a:ext cx="9143998" cy="1020762"/>
          </a:xfrm>
        </p:spPr>
        <p:txBody>
          <a:bodyPr/>
          <a:lstStyle/>
          <a:p>
            <a:pPr algn="ctr"/>
            <a:r>
              <a:rPr lang="en-US" sz="4800" b="1" dirty="0"/>
              <a:t>Questions &amp; Discussion</a:t>
            </a:r>
            <a:br>
              <a:rPr lang="en-US" dirty="0"/>
            </a:br>
            <a:br>
              <a:rPr lang="en-US" dirty="0"/>
            </a:br>
            <a:endParaRPr lang="en-US" sz="2400" dirty="0"/>
          </a:p>
        </p:txBody>
      </p:sp>
      <p:sp>
        <p:nvSpPr>
          <p:cNvPr id="5" name="Content Placeholder 3"/>
          <p:cNvSpPr txBox="1">
            <a:spLocks/>
          </p:cNvSpPr>
          <p:nvPr/>
        </p:nvSpPr>
        <p:spPr>
          <a:xfrm>
            <a:off x="3503612" y="1981200"/>
            <a:ext cx="4419598" cy="4267200"/>
          </a:xfrm>
          <a:prstGeom prst="rect">
            <a:avLst/>
          </a:prstGeom>
        </p:spPr>
        <p:txBody>
          <a:bodyPr>
            <a:normAutofit/>
          </a:bodyPr>
          <a:lstStyle>
            <a:lvl1pPr marL="274320" indent="-274320" algn="l" defTabSz="914400" rtl="0" eaLnBrk="1" latinLnBrk="0" hangingPunct="1">
              <a:lnSpc>
                <a:spcPct val="90000"/>
              </a:lnSpc>
              <a:spcBef>
                <a:spcPts val="1800"/>
              </a:spcBef>
              <a:buClr>
                <a:srgbClr val="461D7C"/>
              </a:buClr>
              <a:buSzPct val="80000"/>
              <a:buFont typeface="Wingdings 3" panose="05040102010807070707" pitchFamily="18" charset="2"/>
              <a:buChar char="u"/>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Clr>
                <a:srgbClr val="461D7C"/>
              </a:buClr>
              <a:buSzPct val="100000"/>
              <a:buFont typeface="Wingdings 3" panose="05040102010807070707" pitchFamily="18" charset="2"/>
              <a:buChar char="u"/>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Clr>
                <a:srgbClr val="461D7C"/>
              </a:buClr>
              <a:buSzPct val="80000"/>
              <a:buFont typeface="Wingdings 3" panose="05040102010807070707" pitchFamily="18" charset="2"/>
              <a:buChar char="u"/>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Clr>
                <a:srgbClr val="461D7C"/>
              </a:buClr>
              <a:buSzPct val="100000"/>
              <a:buFont typeface="Wingdings 3" panose="05040102010807070707" pitchFamily="18" charset="2"/>
              <a:buChar char="u"/>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Clr>
                <a:srgbClr val="461D7C"/>
              </a:buClr>
              <a:buSzPct val="100000"/>
              <a:buFont typeface="Wingdings 3" panose="05040102010807070707" pitchFamily="18" charset="2"/>
              <a:buChar char="u"/>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956816"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56816"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baseline="0">
                <a:solidFill>
                  <a:schemeClr val="bg1"/>
                </a:solidFill>
                <a:latin typeface="+mn-lt"/>
                <a:ea typeface="+mn-ea"/>
                <a:cs typeface="+mn-cs"/>
              </a:defRPr>
            </a:lvl8pPr>
            <a:lvl9pPr marL="1956816"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baseline="0">
                <a:solidFill>
                  <a:schemeClr val="bg1"/>
                </a:solidFill>
                <a:latin typeface="+mn-lt"/>
                <a:ea typeface="+mn-ea"/>
                <a:cs typeface="+mn-cs"/>
              </a:defRPr>
            </a:lvl9pPr>
          </a:lstStyle>
          <a:p>
            <a:pPr marL="0" indent="0" algn="ctr">
              <a:spcBef>
                <a:spcPts val="0"/>
              </a:spcBef>
              <a:buFont typeface="Wingdings 3" panose="05040102010807070707" pitchFamily="18" charset="2"/>
              <a:buNone/>
            </a:pPr>
            <a:r>
              <a:rPr lang="en-US" dirty="0"/>
              <a:t>Harry Schwartzberg</a:t>
            </a:r>
          </a:p>
          <a:p>
            <a:pPr marL="0" indent="0" algn="ctr">
              <a:spcBef>
                <a:spcPts val="0"/>
              </a:spcBef>
              <a:buFont typeface="Wingdings 3" panose="05040102010807070707" pitchFamily="18" charset="2"/>
              <a:buNone/>
            </a:pPr>
            <a:r>
              <a:rPr lang="en-US" dirty="0">
                <a:hlinkClick r:id="rId3"/>
              </a:rPr>
              <a:t>hschw1@lsuhsc.edu</a:t>
            </a:r>
            <a:endParaRPr lang="en-US" dirty="0"/>
          </a:p>
          <a:p>
            <a:pPr marL="0" indent="0" algn="ctr">
              <a:spcBef>
                <a:spcPts val="0"/>
              </a:spcBef>
              <a:buFont typeface="Wingdings 3" panose="05040102010807070707" pitchFamily="18" charset="2"/>
              <a:buNone/>
            </a:pPr>
            <a:r>
              <a:rPr lang="en-US" dirty="0"/>
              <a:t>(337) 540-2128</a:t>
            </a:r>
          </a:p>
          <a:p>
            <a:pPr marL="0" indent="0">
              <a:buFont typeface="Wingdings 3" panose="05040102010807070707" pitchFamily="18" charset="2"/>
              <a:buNone/>
            </a:pPr>
            <a:endParaRPr lang="en-US" dirty="0"/>
          </a:p>
        </p:txBody>
      </p:sp>
    </p:spTree>
    <p:extLst>
      <p:ext uri="{BB962C8B-B14F-4D97-AF65-F5344CB8AC3E}">
        <p14:creationId xmlns:p14="http://schemas.microsoft.com/office/powerpoint/2010/main" val="163826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2100" y="668513"/>
            <a:ext cx="10286998" cy="1020762"/>
          </a:xfrm>
        </p:spPr>
        <p:txBody>
          <a:bodyPr/>
          <a:lstStyle/>
          <a:p>
            <a:r>
              <a:rPr lang="en-US" sz="1800" b="1" dirty="0"/>
              <a:t>Academic Characteristics of </a:t>
            </a:r>
            <a:r>
              <a:rPr lang="en-US" sz="1800" b="1" dirty="0" err="1"/>
              <a:t>Orthopaedic</a:t>
            </a:r>
            <a:r>
              <a:rPr lang="en-US" sz="1800" b="1" dirty="0"/>
              <a:t> Surgery Residency Applicants from 2007 to 2014.</a:t>
            </a:r>
            <a:br>
              <a:rPr lang="en-US" sz="1800" dirty="0"/>
            </a:br>
            <a:r>
              <a:rPr lang="en-US" sz="1800" dirty="0"/>
              <a:t>J Bone Joint </a:t>
            </a:r>
            <a:r>
              <a:rPr lang="en-US" sz="1800" dirty="0" err="1"/>
              <a:t>Surg</a:t>
            </a:r>
            <a:r>
              <a:rPr lang="en-US" sz="1800" dirty="0"/>
              <a:t> Am. 2016 May 4;98(9):788-95. </a:t>
            </a:r>
            <a:r>
              <a:rPr lang="en-US" sz="1800" dirty="0" err="1"/>
              <a:t>doi</a:t>
            </a:r>
            <a:r>
              <a:rPr lang="en-US" sz="1800" dirty="0"/>
              <a:t>: 10.2106/JBJS.15.00222. </a:t>
            </a:r>
            <a:r>
              <a:rPr lang="en-US" sz="1800" dirty="0" err="1"/>
              <a:t>DePasse</a:t>
            </a:r>
            <a:r>
              <a:rPr lang="en-US" sz="1800" dirty="0"/>
              <a:t> JM1, 	Palumbo MA1, </a:t>
            </a:r>
            <a:r>
              <a:rPr lang="en-US" sz="1800" dirty="0" err="1"/>
              <a:t>Eberson</a:t>
            </a:r>
            <a:r>
              <a:rPr lang="en-US" sz="1800" dirty="0"/>
              <a:t> CP1, Daniels AH1.</a:t>
            </a:r>
          </a:p>
        </p:txBody>
      </p:sp>
      <p:pic>
        <p:nvPicPr>
          <p:cNvPr id="8" name="Picture 7"/>
          <p:cNvPicPr>
            <a:picLocks noChangeAspect="1"/>
          </p:cNvPicPr>
          <p:nvPr/>
        </p:nvPicPr>
        <p:blipFill>
          <a:blip r:embed="rId3"/>
          <a:stretch>
            <a:fillRect/>
          </a:stretch>
        </p:blipFill>
        <p:spPr>
          <a:xfrm>
            <a:off x="531812" y="1981200"/>
            <a:ext cx="11467575" cy="2311748"/>
          </a:xfrm>
          <a:prstGeom prst="rect">
            <a:avLst/>
          </a:prstGeom>
        </p:spPr>
      </p:pic>
      <p:sp>
        <p:nvSpPr>
          <p:cNvPr id="2" name="Right Arrow 1"/>
          <p:cNvSpPr/>
          <p:nvPr/>
        </p:nvSpPr>
        <p:spPr>
          <a:xfrm rot="10800000">
            <a:off x="9904412" y="3200400"/>
            <a:ext cx="533400" cy="457200"/>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31482" y="4876799"/>
            <a:ext cx="8068234" cy="424732"/>
          </a:xfrm>
          <a:prstGeom prst="rect">
            <a:avLst/>
          </a:prstGeom>
          <a:noFill/>
        </p:spPr>
        <p:txBody>
          <a:bodyPr wrap="none" rtlCol="0">
            <a:spAutoFit/>
          </a:bodyPr>
          <a:lstStyle/>
          <a:p>
            <a:pPr>
              <a:lnSpc>
                <a:spcPct val="90000"/>
              </a:lnSpc>
            </a:pPr>
            <a:r>
              <a:rPr lang="en-US" sz="2400" dirty="0"/>
              <a:t>Number of applicants who matched in 2018  </a:t>
            </a:r>
            <a:r>
              <a:rPr lang="en-US" sz="2400" dirty="0">
                <a:sym typeface="Wingdings"/>
              </a:rPr>
              <a:t>  </a:t>
            </a:r>
            <a:r>
              <a:rPr lang="en-US" sz="2400" b="1" u="sng" dirty="0"/>
              <a:t>678</a:t>
            </a:r>
          </a:p>
        </p:txBody>
      </p:sp>
    </p:spTree>
    <p:extLst>
      <p:ext uri="{BB962C8B-B14F-4D97-AF65-F5344CB8AC3E}">
        <p14:creationId xmlns:p14="http://schemas.microsoft.com/office/powerpoint/2010/main" val="36034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3134" y="990600"/>
            <a:ext cx="8091278" cy="4038600"/>
          </a:xfrm>
          <a:prstGeom prst="rect">
            <a:avLst/>
          </a:prstGeom>
        </p:spPr>
      </p:pic>
      <p:sp>
        <p:nvSpPr>
          <p:cNvPr id="3" name="TextBox 2"/>
          <p:cNvSpPr txBox="1"/>
          <p:nvPr/>
        </p:nvSpPr>
        <p:spPr>
          <a:xfrm rot="16200000">
            <a:off x="-1545272" y="1848484"/>
            <a:ext cx="7239000" cy="341632"/>
          </a:xfrm>
          <a:prstGeom prst="rect">
            <a:avLst/>
          </a:prstGeom>
          <a:solidFill>
            <a:schemeClr val="bg1"/>
          </a:solidFill>
        </p:spPr>
        <p:txBody>
          <a:bodyPr wrap="square" rtlCol="0">
            <a:spAutoFit/>
          </a:bodyPr>
          <a:lstStyle/>
          <a:p>
            <a:pPr>
              <a:lnSpc>
                <a:spcPct val="90000"/>
              </a:lnSpc>
            </a:pPr>
            <a:r>
              <a:rPr lang="en-US" dirty="0"/>
              <a:t>Mean Publications, Abstracts, &amp; Presentations</a:t>
            </a:r>
          </a:p>
        </p:txBody>
      </p:sp>
      <p:sp>
        <p:nvSpPr>
          <p:cNvPr id="4" name="TextBox 3"/>
          <p:cNvSpPr txBox="1"/>
          <p:nvPr/>
        </p:nvSpPr>
        <p:spPr>
          <a:xfrm rot="20243974">
            <a:off x="5999008" y="1848484"/>
            <a:ext cx="2209800" cy="341632"/>
          </a:xfrm>
          <a:prstGeom prst="rect">
            <a:avLst/>
          </a:prstGeom>
          <a:noFill/>
        </p:spPr>
        <p:txBody>
          <a:bodyPr wrap="square" rtlCol="0">
            <a:spAutoFit/>
          </a:bodyPr>
          <a:lstStyle/>
          <a:p>
            <a:pPr>
              <a:lnSpc>
                <a:spcPct val="90000"/>
              </a:lnSpc>
            </a:pPr>
            <a:r>
              <a:rPr lang="en-US" dirty="0"/>
              <a:t>Matched in Ortho</a:t>
            </a:r>
          </a:p>
        </p:txBody>
      </p:sp>
      <p:sp>
        <p:nvSpPr>
          <p:cNvPr id="5" name="TextBox 4"/>
          <p:cNvSpPr txBox="1"/>
          <p:nvPr/>
        </p:nvSpPr>
        <p:spPr>
          <a:xfrm rot="21004275">
            <a:off x="6480888" y="3283367"/>
            <a:ext cx="3201727" cy="341632"/>
          </a:xfrm>
          <a:prstGeom prst="rect">
            <a:avLst/>
          </a:prstGeom>
          <a:noFill/>
        </p:spPr>
        <p:txBody>
          <a:bodyPr wrap="square" rtlCol="0">
            <a:spAutoFit/>
          </a:bodyPr>
          <a:lstStyle/>
          <a:p>
            <a:pPr>
              <a:lnSpc>
                <a:spcPct val="90000"/>
              </a:lnSpc>
            </a:pPr>
            <a:r>
              <a:rPr lang="en-US" dirty="0"/>
              <a:t>Unmatched in Ortho</a:t>
            </a:r>
          </a:p>
        </p:txBody>
      </p:sp>
      <p:sp>
        <p:nvSpPr>
          <p:cNvPr id="6" name="TextBox 5"/>
          <p:cNvSpPr txBox="1"/>
          <p:nvPr/>
        </p:nvSpPr>
        <p:spPr>
          <a:xfrm rot="20813087">
            <a:off x="6289481" y="2849034"/>
            <a:ext cx="3449856" cy="341632"/>
          </a:xfrm>
          <a:prstGeom prst="rect">
            <a:avLst/>
          </a:prstGeom>
          <a:noFill/>
        </p:spPr>
        <p:txBody>
          <a:bodyPr wrap="square" rtlCol="0">
            <a:spAutoFit/>
          </a:bodyPr>
          <a:lstStyle/>
          <a:p>
            <a:pPr>
              <a:lnSpc>
                <a:spcPct val="90000"/>
              </a:lnSpc>
            </a:pPr>
            <a:r>
              <a:rPr lang="en-US" dirty="0"/>
              <a:t>Matched in Other Specialties</a:t>
            </a:r>
          </a:p>
        </p:txBody>
      </p:sp>
      <p:sp>
        <p:nvSpPr>
          <p:cNvPr id="7" name="TextBox 6"/>
          <p:cNvSpPr txBox="1"/>
          <p:nvPr/>
        </p:nvSpPr>
        <p:spPr>
          <a:xfrm>
            <a:off x="2360612" y="4648200"/>
            <a:ext cx="7162800" cy="424732"/>
          </a:xfrm>
          <a:prstGeom prst="rect">
            <a:avLst/>
          </a:prstGeom>
          <a:solidFill>
            <a:schemeClr val="bg1"/>
          </a:solidFill>
        </p:spPr>
        <p:txBody>
          <a:bodyPr wrap="square" rtlCol="0">
            <a:spAutoFit/>
          </a:bodyPr>
          <a:lstStyle/>
          <a:p>
            <a:pPr>
              <a:lnSpc>
                <a:spcPct val="90000"/>
              </a:lnSpc>
            </a:pPr>
            <a:endParaRPr lang="en-US" sz="2400" dirty="0"/>
          </a:p>
        </p:txBody>
      </p:sp>
    </p:spTree>
    <p:extLst>
      <p:ext uri="{BB962C8B-B14F-4D97-AF65-F5344CB8AC3E}">
        <p14:creationId xmlns:p14="http://schemas.microsoft.com/office/powerpoint/2010/main" val="92294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812" y="-3048"/>
            <a:ext cx="6392409" cy="5946648"/>
          </a:xfrm>
          <a:prstGeom prst="rect">
            <a:avLst/>
          </a:prstGeom>
        </p:spPr>
      </p:pic>
    </p:spTree>
    <p:extLst>
      <p:ext uri="{BB962C8B-B14F-4D97-AF65-F5344CB8AC3E}">
        <p14:creationId xmlns:p14="http://schemas.microsoft.com/office/powerpoint/2010/main" val="30403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12" y="166901"/>
            <a:ext cx="8140700" cy="5778500"/>
          </a:xfrm>
          <a:prstGeom prst="rect">
            <a:avLst/>
          </a:prstGeom>
        </p:spPr>
      </p:pic>
      <p:sp>
        <p:nvSpPr>
          <p:cNvPr id="6" name="Rectangle 5"/>
          <p:cNvSpPr/>
          <p:nvPr/>
        </p:nvSpPr>
        <p:spPr>
          <a:xfrm>
            <a:off x="7085012" y="2759937"/>
            <a:ext cx="472784" cy="296214"/>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085012" y="3041283"/>
            <a:ext cx="472784" cy="296214"/>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a:off x="2513012" y="2971800"/>
            <a:ext cx="2743200" cy="0"/>
          </a:xfrm>
          <a:prstGeom prst="line">
            <a:avLst/>
          </a:prstGeom>
          <a:ln w="3810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3012" y="3276600"/>
            <a:ext cx="3810000" cy="0"/>
          </a:xfrm>
          <a:prstGeom prst="line">
            <a:avLst/>
          </a:prstGeom>
          <a:ln w="3810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796" y="2345187"/>
            <a:ext cx="1828800" cy="1421928"/>
          </a:xfrm>
          <a:prstGeom prst="rect">
            <a:avLst/>
          </a:prstGeom>
          <a:noFill/>
        </p:spPr>
        <p:txBody>
          <a:bodyPr wrap="square" rtlCol="0">
            <a:spAutoFit/>
          </a:bodyPr>
          <a:lstStyle/>
          <a:p>
            <a:pPr algn="ctr">
              <a:lnSpc>
                <a:spcPct val="90000"/>
              </a:lnSpc>
            </a:pPr>
            <a:r>
              <a:rPr lang="en-US" sz="3200" b="1" u="sng" dirty="0"/>
              <a:t>2018 Match Stats</a:t>
            </a:r>
          </a:p>
        </p:txBody>
      </p:sp>
    </p:spTree>
    <p:extLst>
      <p:ext uri="{BB962C8B-B14F-4D97-AF65-F5344CB8AC3E}">
        <p14:creationId xmlns:p14="http://schemas.microsoft.com/office/powerpoint/2010/main" val="5761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249860" y="2819399"/>
            <a:ext cx="4416552" cy="1828801"/>
          </a:xfrm>
        </p:spPr>
        <p:txBody>
          <a:bodyPr/>
          <a:lstStyle/>
          <a:p>
            <a:r>
              <a:rPr lang="en-US" dirty="0"/>
              <a:t>This is the project in and of itself.</a:t>
            </a:r>
          </a:p>
        </p:txBody>
      </p:sp>
      <p:sp>
        <p:nvSpPr>
          <p:cNvPr id="3" name="Text Placeholder 2"/>
          <p:cNvSpPr>
            <a:spLocks noGrp="1"/>
          </p:cNvSpPr>
          <p:nvPr>
            <p:ph type="body" sz="quarter" idx="3"/>
          </p:nvPr>
        </p:nvSpPr>
        <p:spPr>
          <a:xfrm>
            <a:off x="6249860" y="1828800"/>
            <a:ext cx="4416552" cy="762000"/>
          </a:xfrm>
        </p:spPr>
        <p:txBody>
          <a:bodyPr/>
          <a:lstStyle/>
          <a:p>
            <a:r>
              <a:rPr lang="en-US" b="1" u="sng" dirty="0"/>
              <a:t>Research Experiences</a:t>
            </a:r>
          </a:p>
        </p:txBody>
      </p:sp>
      <p:sp>
        <p:nvSpPr>
          <p:cNvPr id="4" name="Content Placeholder 3"/>
          <p:cNvSpPr>
            <a:spLocks noGrp="1"/>
          </p:cNvSpPr>
          <p:nvPr>
            <p:ph sz="half" idx="2"/>
          </p:nvPr>
        </p:nvSpPr>
        <p:spPr/>
        <p:txBody>
          <a:bodyPr/>
          <a:lstStyle/>
          <a:p>
            <a:r>
              <a:rPr lang="en-US" dirty="0"/>
              <a:t>This number is higher because one project can lead to a couple of these.</a:t>
            </a:r>
          </a:p>
        </p:txBody>
      </p:sp>
      <p:sp>
        <p:nvSpPr>
          <p:cNvPr id="5" name="Text Placeholder 4"/>
          <p:cNvSpPr>
            <a:spLocks noGrp="1"/>
          </p:cNvSpPr>
          <p:nvPr>
            <p:ph type="body" idx="1"/>
          </p:nvPr>
        </p:nvSpPr>
        <p:spPr/>
        <p:txBody>
          <a:bodyPr/>
          <a:lstStyle/>
          <a:p>
            <a:r>
              <a:rPr lang="en-US" b="1" u="sng" dirty="0"/>
              <a:t>Publications, abstracts, and presentations</a:t>
            </a:r>
          </a:p>
        </p:txBody>
      </p:sp>
      <p:sp>
        <p:nvSpPr>
          <p:cNvPr id="6" name="Title 5"/>
          <p:cNvSpPr>
            <a:spLocks noGrp="1"/>
          </p:cNvSpPr>
          <p:nvPr>
            <p:ph type="title"/>
          </p:nvPr>
        </p:nvSpPr>
        <p:spPr>
          <a:xfrm>
            <a:off x="1522413" y="457200"/>
            <a:ext cx="9143998" cy="1020762"/>
          </a:xfrm>
        </p:spPr>
        <p:txBody>
          <a:bodyPr/>
          <a:lstStyle/>
          <a:p>
            <a:pPr algn="ctr"/>
            <a:r>
              <a:rPr lang="en-US" b="1" dirty="0"/>
              <a:t>Explaining the Numbers</a:t>
            </a:r>
          </a:p>
        </p:txBody>
      </p:sp>
    </p:spTree>
    <p:extLst>
      <p:ext uri="{BB962C8B-B14F-4D97-AF65-F5344CB8AC3E}">
        <p14:creationId xmlns:p14="http://schemas.microsoft.com/office/powerpoint/2010/main" val="39592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731838"/>
            <a:ext cx="9372600" cy="4343400"/>
          </a:xfrm>
        </p:spPr>
        <p:txBody>
          <a:bodyPr>
            <a:noAutofit/>
          </a:bodyPr>
          <a:lstStyle/>
          <a:p>
            <a:r>
              <a:rPr lang="en-US" sz="2800" b="1" u="sng" dirty="0"/>
              <a:t>Harry:</a:t>
            </a:r>
          </a:p>
          <a:p>
            <a:pPr lvl="1"/>
            <a:r>
              <a:rPr lang="en-US" sz="2400" dirty="0"/>
              <a:t>What is the musculoskeletal Research committee?</a:t>
            </a:r>
          </a:p>
          <a:p>
            <a:pPr lvl="1"/>
            <a:r>
              <a:rPr lang="en-US" sz="2400" dirty="0"/>
              <a:t>Research expectations for 1</a:t>
            </a:r>
            <a:r>
              <a:rPr lang="en-US" sz="2400" baseline="30000" dirty="0"/>
              <a:t>st</a:t>
            </a:r>
            <a:r>
              <a:rPr lang="en-US" sz="2400" dirty="0"/>
              <a:t> year medical students </a:t>
            </a:r>
          </a:p>
          <a:p>
            <a:pPr lvl="1"/>
            <a:r>
              <a:rPr lang="en-US" sz="2400" dirty="0">
                <a:solidFill>
                  <a:prstClr val="black"/>
                </a:solidFill>
              </a:rPr>
              <a:t>Types of Research</a:t>
            </a:r>
          </a:p>
          <a:p>
            <a:pPr lvl="1"/>
            <a:r>
              <a:rPr lang="en-US" sz="2400" dirty="0">
                <a:solidFill>
                  <a:prstClr val="black"/>
                </a:solidFill>
              </a:rPr>
              <a:t>Access and utilization of website</a:t>
            </a:r>
          </a:p>
          <a:p>
            <a:pPr lvl="2"/>
            <a:r>
              <a:rPr lang="en-US" sz="2200" dirty="0">
                <a:solidFill>
                  <a:prstClr val="black"/>
                </a:solidFill>
              </a:rPr>
              <a:t>Step by step guide</a:t>
            </a:r>
            <a:endParaRPr lang="en-US" sz="2200" dirty="0"/>
          </a:p>
          <a:p>
            <a:pPr lvl="2"/>
            <a:r>
              <a:rPr lang="en-US" sz="2200" dirty="0"/>
              <a:t>Accessing and choosing the project for you </a:t>
            </a:r>
          </a:p>
          <a:p>
            <a:pPr lvl="2"/>
            <a:r>
              <a:rPr lang="en-US" sz="2200" dirty="0"/>
              <a:t>Routing Form</a:t>
            </a:r>
          </a:p>
          <a:p>
            <a:pPr lvl="1"/>
            <a:r>
              <a:rPr lang="en-US" sz="2400" dirty="0"/>
              <a:t>1-year student research position</a:t>
            </a:r>
          </a:p>
          <a:p>
            <a:r>
              <a:rPr lang="en-US" sz="2800" b="1" u="sng" dirty="0"/>
              <a:t>Dr. Vinod Dasa</a:t>
            </a:r>
          </a:p>
          <a:p>
            <a:pPr lvl="1"/>
            <a:r>
              <a:rPr lang="en-US" sz="2400" dirty="0"/>
              <a:t>Why research is necessary to match in competitive residencies </a:t>
            </a:r>
          </a:p>
          <a:p>
            <a:pPr marL="0" indent="0">
              <a:buNone/>
            </a:pPr>
            <a:r>
              <a:rPr lang="en-US" sz="2800" dirty="0"/>
              <a:t>	</a:t>
            </a:r>
          </a:p>
        </p:txBody>
      </p:sp>
      <p:sp>
        <p:nvSpPr>
          <p:cNvPr id="2" name="Title 1"/>
          <p:cNvSpPr>
            <a:spLocks noGrp="1"/>
          </p:cNvSpPr>
          <p:nvPr>
            <p:ph type="title"/>
          </p:nvPr>
        </p:nvSpPr>
        <p:spPr>
          <a:xfrm>
            <a:off x="1179513" y="198438"/>
            <a:ext cx="4991099" cy="487362"/>
          </a:xfrm>
        </p:spPr>
        <p:txBody>
          <a:bodyPr/>
          <a:lstStyle/>
          <a:p>
            <a:r>
              <a:rPr lang="en-US" sz="4400" b="1" dirty="0"/>
              <a:t>Goals for Today</a:t>
            </a:r>
          </a:p>
        </p:txBody>
      </p:sp>
    </p:spTree>
    <p:extLst>
      <p:ext uri="{BB962C8B-B14F-4D97-AF65-F5344CB8AC3E}">
        <p14:creationId xmlns:p14="http://schemas.microsoft.com/office/powerpoint/2010/main" val="355793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55612" y="609600"/>
            <a:ext cx="11431588" cy="3733800"/>
          </a:xfrm>
          <a:prstGeom prst="cloud">
            <a:avLst/>
          </a:prstGeom>
          <a:solidFill>
            <a:schemeClr val="bg1"/>
          </a:solidFill>
          <a:ln w="7620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“Nevertheless, </a:t>
            </a:r>
            <a:r>
              <a:rPr lang="en-US" sz="3200" b="1" u="sng" dirty="0">
                <a:solidFill>
                  <a:schemeClr val="tx1"/>
                </a:solidFill>
              </a:rPr>
              <a:t>research experience </a:t>
            </a:r>
            <a:r>
              <a:rPr lang="en-US" sz="2400" dirty="0">
                <a:solidFill>
                  <a:schemeClr val="tx1"/>
                </a:solidFill>
              </a:rPr>
              <a:t>and board examination performance (particularly USMLE Step 1) remain among the most important predictors of match success.”</a:t>
            </a:r>
          </a:p>
          <a:p>
            <a:pPr algn="ctr"/>
            <a:endParaRPr lang="en-US" dirty="0"/>
          </a:p>
        </p:txBody>
      </p:sp>
      <p:sp>
        <p:nvSpPr>
          <p:cNvPr id="5" name="Content Placeholder 2"/>
          <p:cNvSpPr txBox="1">
            <a:spLocks/>
          </p:cNvSpPr>
          <p:nvPr/>
        </p:nvSpPr>
        <p:spPr>
          <a:xfrm>
            <a:off x="989011" y="4572000"/>
            <a:ext cx="9753600" cy="2514600"/>
          </a:xfrm>
          <a:prstGeom prst="rect">
            <a:avLst/>
          </a:prstGeom>
        </p:spPr>
        <p:txBody>
          <a:bodyPr>
            <a:noAutofit/>
          </a:bodyPr>
          <a:lstStyle>
            <a:lvl1pPr marL="274320" indent="-274320" algn="l" defTabSz="914400" rtl="0" eaLnBrk="1" latinLnBrk="0" hangingPunct="1">
              <a:lnSpc>
                <a:spcPct val="90000"/>
              </a:lnSpc>
              <a:spcBef>
                <a:spcPts val="1800"/>
              </a:spcBef>
              <a:buClr>
                <a:srgbClr val="461D7C"/>
              </a:buClr>
              <a:buSzPct val="80000"/>
              <a:buFont typeface="Wingdings 3" panose="05040102010807070707" pitchFamily="18" charset="2"/>
              <a:buChar char="u"/>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Clr>
                <a:srgbClr val="461D7C"/>
              </a:buClr>
              <a:buSzPct val="100000"/>
              <a:buFont typeface="Wingdings 3" panose="05040102010807070707" pitchFamily="18" charset="2"/>
              <a:buChar char="u"/>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Clr>
                <a:srgbClr val="461D7C"/>
              </a:buClr>
              <a:buSzPct val="80000"/>
              <a:buFont typeface="Wingdings 3" panose="05040102010807070707" pitchFamily="18" charset="2"/>
              <a:buChar char="u"/>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Clr>
                <a:srgbClr val="461D7C"/>
              </a:buClr>
              <a:buSzPct val="100000"/>
              <a:buFont typeface="Wingdings 3" panose="05040102010807070707" pitchFamily="18" charset="2"/>
              <a:buChar char="u"/>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Clr>
                <a:srgbClr val="461D7C"/>
              </a:buClr>
              <a:buSzPct val="100000"/>
              <a:buFont typeface="Wingdings 3" panose="05040102010807070707" pitchFamily="18" charset="2"/>
              <a:buChar char="u"/>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baseline="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baseline="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baseline="0">
                <a:solidFill>
                  <a:schemeClr val="bg1"/>
                </a:solidFill>
                <a:latin typeface="+mn-lt"/>
                <a:ea typeface="+mn-ea"/>
                <a:cs typeface="+mn-cs"/>
              </a:defRPr>
            </a:lvl9pPr>
          </a:lstStyle>
          <a:p>
            <a:endParaRPr lang="en-US" sz="2800" dirty="0"/>
          </a:p>
          <a:p>
            <a:pPr marL="0" indent="0">
              <a:buNone/>
            </a:pPr>
            <a:r>
              <a:rPr lang="en-US" sz="1800" b="1" dirty="0"/>
              <a:t>Work Cited: </a:t>
            </a:r>
            <a:r>
              <a:rPr lang="de-DE" sz="1400" dirty="0"/>
              <a:t>DePasse JM1, Palumbo MA1, Eberson CP1, Daniels AH1. </a:t>
            </a:r>
            <a:r>
              <a:rPr lang="en-US" sz="1400" dirty="0"/>
              <a:t>Academic Characteristics of </a:t>
            </a:r>
            <a:r>
              <a:rPr lang="en-US" sz="1400" dirty="0" err="1"/>
              <a:t>Orthopaedic</a:t>
            </a:r>
            <a:r>
              <a:rPr lang="en-US" sz="1400" dirty="0"/>
              <a:t> Surgery Residency Applicants from 2007 to 2014. J Bone Joint </a:t>
            </a:r>
            <a:r>
              <a:rPr lang="en-US" sz="1400" dirty="0" err="1"/>
              <a:t>Surg</a:t>
            </a:r>
            <a:r>
              <a:rPr lang="en-US" sz="1400" dirty="0"/>
              <a:t> Am. 2016 May 4;98(9):788-95. </a:t>
            </a:r>
            <a:r>
              <a:rPr lang="en-US" sz="1400" dirty="0" err="1"/>
              <a:t>doi</a:t>
            </a:r>
            <a:r>
              <a:rPr lang="en-US" sz="1400" dirty="0"/>
              <a:t>: 10.2106/JBJS.15.00222.</a:t>
            </a:r>
            <a:br>
              <a:rPr lang="en-US" sz="1400" dirty="0"/>
            </a:br>
            <a:endParaRPr lang="en-US" sz="1400" dirty="0"/>
          </a:p>
        </p:txBody>
      </p:sp>
    </p:spTree>
    <p:extLst>
      <p:ext uri="{BB962C8B-B14F-4D97-AF65-F5344CB8AC3E}">
        <p14:creationId xmlns:p14="http://schemas.microsoft.com/office/powerpoint/2010/main" val="231553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b="1" dirty="0"/>
          </a:p>
          <a:p>
            <a:pPr marL="0" indent="0" algn="ctr">
              <a:buNone/>
            </a:pPr>
            <a:r>
              <a:rPr lang="en-US" sz="2800" dirty="0"/>
              <a:t>To provide students with the information, guidance, and faculty connections needed to choose, start, and complete research of the highest quality while maximizing medical students’ time.</a:t>
            </a:r>
          </a:p>
          <a:p>
            <a:endParaRPr lang="en-US" dirty="0"/>
          </a:p>
        </p:txBody>
      </p:sp>
      <p:sp>
        <p:nvSpPr>
          <p:cNvPr id="3" name="Title 2"/>
          <p:cNvSpPr>
            <a:spLocks noGrp="1"/>
          </p:cNvSpPr>
          <p:nvPr>
            <p:ph type="title"/>
          </p:nvPr>
        </p:nvSpPr>
        <p:spPr>
          <a:xfrm>
            <a:off x="3122612" y="907085"/>
            <a:ext cx="5943600" cy="1020762"/>
          </a:xfrm>
        </p:spPr>
        <p:txBody>
          <a:bodyPr/>
          <a:lstStyle/>
          <a:p>
            <a:r>
              <a:rPr lang="en-US" sz="4800" b="1" dirty="0"/>
              <a:t>Mission Statement</a:t>
            </a:r>
          </a:p>
        </p:txBody>
      </p:sp>
      <p:sp>
        <p:nvSpPr>
          <p:cNvPr id="6" name="TextBox 5">
            <a:extLst>
              <a:ext uri="{FF2B5EF4-FFF2-40B4-BE49-F238E27FC236}">
                <a16:creationId xmlns:a16="http://schemas.microsoft.com/office/drawing/2014/main" id="{FDB95CF6-4E11-435E-82B6-53413620B1F9}"/>
              </a:ext>
            </a:extLst>
          </p:cNvPr>
          <p:cNvSpPr txBox="1"/>
          <p:nvPr/>
        </p:nvSpPr>
        <p:spPr>
          <a:xfrm>
            <a:off x="150812" y="280946"/>
            <a:ext cx="7924800" cy="424732"/>
          </a:xfrm>
          <a:prstGeom prst="rect">
            <a:avLst/>
          </a:prstGeom>
          <a:noFill/>
        </p:spPr>
        <p:txBody>
          <a:bodyPr wrap="square" rtlCol="0">
            <a:spAutoFit/>
          </a:bodyPr>
          <a:lstStyle/>
          <a:p>
            <a:pPr>
              <a:lnSpc>
                <a:spcPct val="90000"/>
              </a:lnSpc>
            </a:pPr>
            <a:r>
              <a:rPr lang="en-US" sz="2400" dirty="0">
                <a:solidFill>
                  <a:srgbClr val="FF0000"/>
                </a:solidFill>
              </a:rPr>
              <a:t>What is the MSK Research committee?</a:t>
            </a:r>
          </a:p>
        </p:txBody>
      </p:sp>
    </p:spTree>
    <p:extLst>
      <p:ext uri="{BB962C8B-B14F-4D97-AF65-F5344CB8AC3E}">
        <p14:creationId xmlns:p14="http://schemas.microsoft.com/office/powerpoint/2010/main" val="84015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907" y="437526"/>
            <a:ext cx="4419598" cy="1020762"/>
          </a:xfrm>
        </p:spPr>
        <p:txBody>
          <a:bodyPr/>
          <a:lstStyle/>
          <a:p>
            <a:r>
              <a:rPr lang="en-US" b="1" dirty="0"/>
              <a:t>Committee Includes</a:t>
            </a:r>
          </a:p>
        </p:txBody>
      </p:sp>
      <p:sp>
        <p:nvSpPr>
          <p:cNvPr id="4" name="Content Placeholder 3"/>
          <p:cNvSpPr>
            <a:spLocks noGrp="1"/>
          </p:cNvSpPr>
          <p:nvPr>
            <p:ph sz="half" idx="2"/>
          </p:nvPr>
        </p:nvSpPr>
        <p:spPr>
          <a:xfrm>
            <a:off x="0" y="1295400"/>
            <a:ext cx="11809412" cy="3810000"/>
          </a:xfrm>
        </p:spPr>
        <p:txBody>
          <a:bodyPr>
            <a:normAutofit fontScale="92500"/>
          </a:bodyPr>
          <a:lstStyle/>
          <a:p>
            <a:pPr lvl="1"/>
            <a:r>
              <a:rPr lang="en-US" sz="3000" dirty="0"/>
              <a:t>Faculty Leader = </a:t>
            </a:r>
            <a:r>
              <a:rPr lang="en-US" sz="3000" b="1" dirty="0"/>
              <a:t>Dr. Vinod Dasa </a:t>
            </a:r>
            <a:r>
              <a:rPr lang="en-US" sz="3000" dirty="0"/>
              <a:t>(</a:t>
            </a:r>
            <a:r>
              <a:rPr lang="en-US" sz="3000" u="sng" dirty="0"/>
              <a:t>vdasa@lsuhsc.edu</a:t>
            </a:r>
            <a:r>
              <a:rPr lang="en-US" sz="3000" dirty="0"/>
              <a:t>) </a:t>
            </a:r>
            <a:endParaRPr lang="en-US" sz="4300" dirty="0"/>
          </a:p>
          <a:p>
            <a:pPr lvl="1"/>
            <a:r>
              <a:rPr lang="en-US" sz="3000" dirty="0"/>
              <a:t>Faculty Leader = </a:t>
            </a:r>
            <a:r>
              <a:rPr lang="en-US" sz="3000" b="1" dirty="0"/>
              <a:t>Dr. Robert </a:t>
            </a:r>
            <a:r>
              <a:rPr lang="en-US" sz="3000" b="1" dirty="0" err="1"/>
              <a:t>Zura</a:t>
            </a:r>
            <a:r>
              <a:rPr lang="en-US" sz="3000" b="1" dirty="0"/>
              <a:t> </a:t>
            </a:r>
            <a:r>
              <a:rPr lang="en-US" sz="3000" dirty="0"/>
              <a:t>(</a:t>
            </a:r>
            <a:r>
              <a:rPr lang="en-US" sz="3000" u="sng" dirty="0"/>
              <a:t>rzura@lsuhsc.edu</a:t>
            </a:r>
            <a:r>
              <a:rPr lang="en-US" sz="3000" dirty="0"/>
              <a:t>) </a:t>
            </a:r>
            <a:endParaRPr lang="en-US" sz="4300" dirty="0"/>
          </a:p>
          <a:p>
            <a:pPr lvl="1"/>
            <a:r>
              <a:rPr lang="en-US" sz="3000" dirty="0"/>
              <a:t>Committee Director = </a:t>
            </a:r>
            <a:r>
              <a:rPr lang="en-US" sz="3000" b="1" dirty="0"/>
              <a:t>Ms. </a:t>
            </a:r>
            <a:r>
              <a:rPr lang="en-US" sz="3000" b="1" dirty="0" err="1"/>
              <a:t>Collete</a:t>
            </a:r>
            <a:r>
              <a:rPr lang="en-US" sz="3000" b="1" dirty="0"/>
              <a:t> Hilliard(</a:t>
            </a:r>
            <a:r>
              <a:rPr lang="en-US" sz="3000" dirty="0"/>
              <a:t>chilli@lsuhsc.edu)  </a:t>
            </a:r>
            <a:endParaRPr lang="en-US" sz="4300" dirty="0"/>
          </a:p>
          <a:p>
            <a:pPr lvl="1"/>
            <a:r>
              <a:rPr lang="en-US" sz="3000" dirty="0"/>
              <a:t>Statistician = </a:t>
            </a:r>
            <a:r>
              <a:rPr lang="en-US" sz="3000" b="1" dirty="0"/>
              <a:t>Dr. Claudia Leonardi </a:t>
            </a:r>
            <a:r>
              <a:rPr lang="en-US" sz="3000" dirty="0"/>
              <a:t>(</a:t>
            </a:r>
            <a:r>
              <a:rPr lang="en-US" sz="3000" u="sng" dirty="0"/>
              <a:t>cleon1@lsuhsc.edu</a:t>
            </a:r>
            <a:r>
              <a:rPr lang="en-US" sz="3000" dirty="0"/>
              <a:t>)</a:t>
            </a:r>
          </a:p>
          <a:p>
            <a:pPr lvl="1"/>
            <a:r>
              <a:rPr lang="en-US" sz="3000" dirty="0"/>
              <a:t>Writing Director = </a:t>
            </a:r>
            <a:r>
              <a:rPr lang="en-US" sz="3000" b="1" dirty="0"/>
              <a:t>Dr. Amy </a:t>
            </a:r>
            <a:r>
              <a:rPr lang="en-US" sz="3000" b="1" dirty="0" err="1"/>
              <a:t>Bronstone</a:t>
            </a:r>
            <a:r>
              <a:rPr lang="en-US" sz="3000" b="1" dirty="0"/>
              <a:t> </a:t>
            </a:r>
            <a:r>
              <a:rPr lang="en-US" sz="3000" dirty="0"/>
              <a:t>(</a:t>
            </a:r>
            <a:r>
              <a:rPr lang="en-US" sz="3000" u="sng" dirty="0"/>
              <a:t>amy@abmedcom.com</a:t>
            </a:r>
            <a:r>
              <a:rPr lang="en-US" sz="3000" dirty="0"/>
              <a:t>)</a:t>
            </a:r>
            <a:endParaRPr lang="en-US" sz="4300" dirty="0"/>
          </a:p>
          <a:p>
            <a:pPr lvl="1"/>
            <a:r>
              <a:rPr lang="en-US" sz="3000" dirty="0"/>
              <a:t>Committee Chair= </a:t>
            </a:r>
            <a:r>
              <a:rPr lang="en-US" sz="3000" b="1" dirty="0"/>
              <a:t>Harry Schwartzberg(L3)</a:t>
            </a:r>
            <a:r>
              <a:rPr lang="en-US" sz="3000" dirty="0"/>
              <a:t>(</a:t>
            </a:r>
            <a:r>
              <a:rPr lang="en-US" sz="3000" u="sng" dirty="0"/>
              <a:t>hschw1@lsuhsc.edu</a:t>
            </a:r>
            <a:r>
              <a:rPr lang="en-US" sz="3000" dirty="0"/>
              <a:t>) </a:t>
            </a:r>
          </a:p>
          <a:p>
            <a:pPr lvl="1"/>
            <a:r>
              <a:rPr lang="en-US" sz="3000" dirty="0"/>
              <a:t>Senior Advisor = </a:t>
            </a:r>
            <a:r>
              <a:rPr lang="en-US" sz="3000" b="1" dirty="0"/>
              <a:t>Jacob Neary (L4)</a:t>
            </a:r>
            <a:r>
              <a:rPr lang="en-US" sz="3000" dirty="0"/>
              <a:t>(</a:t>
            </a:r>
            <a:r>
              <a:rPr lang="en-US" sz="3000" u="sng" dirty="0"/>
              <a:t>jnear1@lsuhsc.edu</a:t>
            </a:r>
            <a:r>
              <a:rPr lang="en-US" sz="3000" dirty="0"/>
              <a:t>)  </a:t>
            </a:r>
            <a:endParaRPr lang="en-US" sz="4300" dirty="0"/>
          </a:p>
          <a:p>
            <a:pPr lvl="1"/>
            <a:r>
              <a:rPr lang="en-US" sz="3000" dirty="0"/>
              <a:t>Chair Elect = </a:t>
            </a:r>
            <a:r>
              <a:rPr lang="en-US" sz="3000" b="1" dirty="0"/>
              <a:t>John Valentino (L2) </a:t>
            </a:r>
            <a:r>
              <a:rPr lang="en-US" sz="3000" u="sng" dirty="0"/>
              <a:t>(</a:t>
            </a:r>
            <a:r>
              <a:rPr lang="en-US" sz="3000" u="sng" dirty="0">
                <a:hlinkClick r:id="rId3">
                  <a:extLst>
                    <a:ext uri="{A12FA001-AC4F-418D-AE19-62706E023703}">
                      <ahyp:hlinkClr xmlns:ahyp="http://schemas.microsoft.com/office/drawing/2018/hyperlinkcolor" val="tx"/>
                    </a:ext>
                  </a:extLst>
                </a:hlinkClick>
              </a:rPr>
              <a:t>Jvale5@lsuhsc.edu</a:t>
            </a:r>
            <a:r>
              <a:rPr lang="en-US" sz="3000" u="sng" dirty="0"/>
              <a:t>)</a:t>
            </a:r>
          </a:p>
          <a:p>
            <a:pPr lvl="1"/>
            <a:endParaRPr lang="en-US" sz="4300" dirty="0"/>
          </a:p>
          <a:p>
            <a:endParaRPr lang="en-US" dirty="0"/>
          </a:p>
        </p:txBody>
      </p:sp>
      <p:sp>
        <p:nvSpPr>
          <p:cNvPr id="5" name="Rectangle 4">
            <a:extLst>
              <a:ext uri="{FF2B5EF4-FFF2-40B4-BE49-F238E27FC236}">
                <a16:creationId xmlns:a16="http://schemas.microsoft.com/office/drawing/2014/main" id="{80EAE4BE-170D-45D3-86BF-15C12F1F4D0D}"/>
              </a:ext>
            </a:extLst>
          </p:cNvPr>
          <p:cNvSpPr/>
          <p:nvPr/>
        </p:nvSpPr>
        <p:spPr>
          <a:xfrm>
            <a:off x="0" y="95894"/>
            <a:ext cx="4493538" cy="341632"/>
          </a:xfrm>
          <a:prstGeom prst="rect">
            <a:avLst/>
          </a:prstGeom>
        </p:spPr>
        <p:txBody>
          <a:bodyPr wrap="none">
            <a:spAutoFit/>
          </a:bodyPr>
          <a:lstStyle/>
          <a:p>
            <a:pPr>
              <a:lnSpc>
                <a:spcPct val="90000"/>
              </a:lnSpc>
            </a:pPr>
            <a:r>
              <a:rPr lang="en-US" dirty="0">
                <a:solidFill>
                  <a:srgbClr val="FF0000"/>
                </a:solidFill>
              </a:rPr>
              <a:t>What is the MSK Research committee?</a:t>
            </a:r>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65212" y="1470837"/>
            <a:ext cx="10591800" cy="2743200"/>
          </a:xfrm>
        </p:spPr>
        <p:txBody>
          <a:bodyPr/>
          <a:lstStyle/>
          <a:p>
            <a:r>
              <a:rPr lang="en-US" sz="3200" dirty="0"/>
              <a:t>Q1 -  Aug. – Oct.            Find/Start a study</a:t>
            </a:r>
          </a:p>
          <a:p>
            <a:r>
              <a:rPr lang="en-US" sz="3200" dirty="0"/>
              <a:t>Q2 -  Nov. – Jan.             Research Design/Lit Review</a:t>
            </a:r>
          </a:p>
          <a:p>
            <a:r>
              <a:rPr lang="en-US" sz="3200" dirty="0"/>
              <a:t>Q3 -  Feb. – Apr.              Data Collection/Analysis</a:t>
            </a:r>
          </a:p>
          <a:p>
            <a:r>
              <a:rPr lang="en-US" sz="3200" dirty="0"/>
              <a:t>Q4 -  May – July      	    How to Write Manuscript</a:t>
            </a:r>
          </a:p>
        </p:txBody>
      </p:sp>
      <p:sp>
        <p:nvSpPr>
          <p:cNvPr id="2" name="Title 1"/>
          <p:cNvSpPr>
            <a:spLocks noGrp="1"/>
          </p:cNvSpPr>
          <p:nvPr>
            <p:ph type="title"/>
          </p:nvPr>
        </p:nvSpPr>
        <p:spPr>
          <a:xfrm>
            <a:off x="1789113" y="500857"/>
            <a:ext cx="9143998" cy="1020762"/>
          </a:xfrm>
        </p:spPr>
        <p:txBody>
          <a:bodyPr/>
          <a:lstStyle/>
          <a:p>
            <a:r>
              <a:rPr lang="en-US" b="1" dirty="0"/>
              <a:t>Committee Meetings are held quarterly </a:t>
            </a:r>
          </a:p>
        </p:txBody>
      </p:sp>
      <p:sp>
        <p:nvSpPr>
          <p:cNvPr id="4" name="Right Arrow 3"/>
          <p:cNvSpPr/>
          <p:nvPr/>
        </p:nvSpPr>
        <p:spPr>
          <a:xfrm>
            <a:off x="4951412" y="1600200"/>
            <a:ext cx="838200" cy="2286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a:off x="4951412" y="2286000"/>
            <a:ext cx="838200" cy="2286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4951412" y="2971800"/>
            <a:ext cx="838200" cy="2286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4951412" y="3606800"/>
            <a:ext cx="838200" cy="2286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275D589E-F5CF-4324-BE1F-A5FAA9F0B051}"/>
              </a:ext>
            </a:extLst>
          </p:cNvPr>
          <p:cNvSpPr/>
          <p:nvPr/>
        </p:nvSpPr>
        <p:spPr>
          <a:xfrm>
            <a:off x="227012" y="159225"/>
            <a:ext cx="4493538" cy="341632"/>
          </a:xfrm>
          <a:prstGeom prst="rect">
            <a:avLst/>
          </a:prstGeom>
        </p:spPr>
        <p:txBody>
          <a:bodyPr wrap="none">
            <a:spAutoFit/>
          </a:bodyPr>
          <a:lstStyle/>
          <a:p>
            <a:pPr>
              <a:lnSpc>
                <a:spcPct val="90000"/>
              </a:lnSpc>
            </a:pPr>
            <a:r>
              <a:rPr lang="en-US" dirty="0">
                <a:solidFill>
                  <a:srgbClr val="FF0000"/>
                </a:solidFill>
              </a:rPr>
              <a:t>What is the MSK Research committee?</a:t>
            </a:r>
          </a:p>
        </p:txBody>
      </p:sp>
    </p:spTree>
    <p:extLst>
      <p:ext uri="{BB962C8B-B14F-4D97-AF65-F5344CB8AC3E}">
        <p14:creationId xmlns:p14="http://schemas.microsoft.com/office/powerpoint/2010/main" val="394845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BE06F-1A73-4232-8B42-01B45FEE7421}"/>
              </a:ext>
            </a:extLst>
          </p:cNvPr>
          <p:cNvSpPr>
            <a:spLocks noGrp="1"/>
          </p:cNvSpPr>
          <p:nvPr>
            <p:ph idx="1"/>
          </p:nvPr>
        </p:nvSpPr>
        <p:spPr>
          <a:xfrm>
            <a:off x="425132" y="1066800"/>
            <a:ext cx="10774680" cy="4648200"/>
          </a:xfrm>
        </p:spPr>
        <p:txBody>
          <a:bodyPr>
            <a:normAutofit lnSpcReduction="10000"/>
          </a:bodyPr>
          <a:lstStyle/>
          <a:p>
            <a:r>
              <a:rPr lang="en-US" dirty="0"/>
              <a:t>1: Adjust to the increased workload of medical school </a:t>
            </a:r>
          </a:p>
          <a:p>
            <a:r>
              <a:rPr lang="en-US" dirty="0"/>
              <a:t>2: Citi training </a:t>
            </a:r>
          </a:p>
          <a:p>
            <a:pPr marL="0" indent="0">
              <a:buNone/>
            </a:pPr>
            <a:endParaRPr lang="en-US" b="1" u="sng" dirty="0"/>
          </a:p>
          <a:p>
            <a:pPr marL="0" indent="0">
              <a:buNone/>
            </a:pPr>
            <a:endParaRPr lang="en-US" b="1" u="sng" dirty="0"/>
          </a:p>
          <a:p>
            <a:pPr marL="0" indent="0">
              <a:buNone/>
            </a:pPr>
            <a:endParaRPr lang="en-US" b="1" u="sng" dirty="0"/>
          </a:p>
          <a:p>
            <a:pPr marL="0" indent="0">
              <a:buNone/>
            </a:pPr>
            <a:endParaRPr lang="en-US" b="1" u="sng" dirty="0"/>
          </a:p>
          <a:p>
            <a:pPr marL="0" indent="0">
              <a:buNone/>
            </a:pPr>
            <a:endParaRPr lang="en-US" b="1" u="sng" dirty="0"/>
          </a:p>
          <a:p>
            <a:pPr marL="0" indent="0">
              <a:buNone/>
            </a:pPr>
            <a:r>
              <a:rPr lang="en-US" b="1" u="sng" dirty="0"/>
              <a:t>Bottom Line: </a:t>
            </a:r>
            <a:r>
              <a:rPr lang="en-US" b="1" dirty="0">
                <a:solidFill>
                  <a:srgbClr val="FF0000"/>
                </a:solidFill>
              </a:rPr>
              <a:t>Do not feel like you are falling behind if you haven’t started working on a project by the end of the 1</a:t>
            </a:r>
            <a:r>
              <a:rPr lang="en-US" b="1" baseline="30000" dirty="0">
                <a:solidFill>
                  <a:srgbClr val="FF0000"/>
                </a:solidFill>
              </a:rPr>
              <a:t>st</a:t>
            </a:r>
            <a:r>
              <a:rPr lang="en-US" b="1" dirty="0">
                <a:solidFill>
                  <a:srgbClr val="FF0000"/>
                </a:solidFill>
              </a:rPr>
              <a:t> semester.  </a:t>
            </a:r>
          </a:p>
          <a:p>
            <a:pPr marL="0" indent="0">
              <a:buNone/>
            </a:pPr>
            <a:endParaRPr lang="en-US" dirty="0"/>
          </a:p>
        </p:txBody>
      </p:sp>
      <p:sp>
        <p:nvSpPr>
          <p:cNvPr id="6" name="Rectangle 5">
            <a:extLst>
              <a:ext uri="{FF2B5EF4-FFF2-40B4-BE49-F238E27FC236}">
                <a16:creationId xmlns:a16="http://schemas.microsoft.com/office/drawing/2014/main" id="{FC8C73EC-C4CB-426C-BD0C-5F08B7DDFB20}"/>
              </a:ext>
            </a:extLst>
          </p:cNvPr>
          <p:cNvSpPr/>
          <p:nvPr/>
        </p:nvSpPr>
        <p:spPr>
          <a:xfrm>
            <a:off x="-248811" y="76200"/>
            <a:ext cx="11220023" cy="461665"/>
          </a:xfrm>
          <a:prstGeom prst="rect">
            <a:avLst/>
          </a:prstGeom>
        </p:spPr>
        <p:txBody>
          <a:bodyPr wrap="square">
            <a:spAutoFit/>
          </a:bodyPr>
          <a:lstStyle/>
          <a:p>
            <a:pPr lvl="1"/>
            <a:r>
              <a:rPr lang="en-US" dirty="0">
                <a:solidFill>
                  <a:srgbClr val="FF0000"/>
                </a:solidFill>
              </a:rPr>
              <a:t>Research</a:t>
            </a:r>
            <a:r>
              <a:rPr lang="en-US" sz="2400" dirty="0"/>
              <a:t> </a:t>
            </a:r>
            <a:r>
              <a:rPr lang="en-US" dirty="0">
                <a:solidFill>
                  <a:srgbClr val="FF0000"/>
                </a:solidFill>
              </a:rPr>
              <a:t>expectations</a:t>
            </a:r>
            <a:r>
              <a:rPr lang="en-US" sz="2400" dirty="0"/>
              <a:t> </a:t>
            </a:r>
            <a:r>
              <a:rPr lang="en-US" dirty="0">
                <a:solidFill>
                  <a:srgbClr val="FF0000"/>
                </a:solidFill>
              </a:rPr>
              <a:t>for</a:t>
            </a:r>
            <a:r>
              <a:rPr lang="en-US" sz="2400" dirty="0"/>
              <a:t> </a:t>
            </a:r>
            <a:r>
              <a:rPr lang="en-US" dirty="0">
                <a:solidFill>
                  <a:srgbClr val="FF0000"/>
                </a:solidFill>
              </a:rPr>
              <a:t>1st</a:t>
            </a:r>
            <a:r>
              <a:rPr lang="en-US" sz="2400" dirty="0"/>
              <a:t> </a:t>
            </a:r>
            <a:r>
              <a:rPr lang="en-US" dirty="0">
                <a:solidFill>
                  <a:srgbClr val="FF0000"/>
                </a:solidFill>
              </a:rPr>
              <a:t>year</a:t>
            </a:r>
            <a:r>
              <a:rPr lang="en-US" sz="2400" dirty="0"/>
              <a:t> </a:t>
            </a:r>
            <a:r>
              <a:rPr lang="en-US" dirty="0">
                <a:solidFill>
                  <a:srgbClr val="FF0000"/>
                </a:solidFill>
              </a:rPr>
              <a:t>medical</a:t>
            </a:r>
            <a:r>
              <a:rPr lang="en-US" sz="2400" dirty="0"/>
              <a:t> </a:t>
            </a:r>
            <a:r>
              <a:rPr lang="en-US" dirty="0">
                <a:solidFill>
                  <a:srgbClr val="FF0000"/>
                </a:solidFill>
              </a:rPr>
              <a:t>students</a:t>
            </a:r>
            <a:r>
              <a:rPr lang="en-US" sz="2400" dirty="0"/>
              <a:t> </a:t>
            </a:r>
          </a:p>
        </p:txBody>
      </p:sp>
      <p:pic>
        <p:nvPicPr>
          <p:cNvPr id="7" name="Picture 6">
            <a:extLst>
              <a:ext uri="{FF2B5EF4-FFF2-40B4-BE49-F238E27FC236}">
                <a16:creationId xmlns:a16="http://schemas.microsoft.com/office/drawing/2014/main" id="{BFD39CC4-5414-420A-9B9E-F8B5845CF55E}"/>
              </a:ext>
            </a:extLst>
          </p:cNvPr>
          <p:cNvPicPr>
            <a:picLocks noChangeAspect="1"/>
          </p:cNvPicPr>
          <p:nvPr/>
        </p:nvPicPr>
        <p:blipFill>
          <a:blip r:embed="rId3"/>
          <a:stretch>
            <a:fillRect/>
          </a:stretch>
        </p:blipFill>
        <p:spPr>
          <a:xfrm>
            <a:off x="684212" y="1981200"/>
            <a:ext cx="2514600" cy="2557381"/>
          </a:xfrm>
          <a:prstGeom prst="rect">
            <a:avLst/>
          </a:prstGeom>
        </p:spPr>
      </p:pic>
    </p:spTree>
    <p:extLst>
      <p:ext uri="{BB962C8B-B14F-4D97-AF65-F5344CB8AC3E}">
        <p14:creationId xmlns:p14="http://schemas.microsoft.com/office/powerpoint/2010/main" val="361325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247327" y="1524000"/>
            <a:ext cx="3675885" cy="3352801"/>
          </a:xfrm>
        </p:spPr>
        <p:txBody>
          <a:bodyPr/>
          <a:lstStyle/>
          <a:p>
            <a:r>
              <a:rPr lang="en-US" dirty="0"/>
              <a:t>Looking through medical charts to analyze the past.</a:t>
            </a:r>
          </a:p>
          <a:p>
            <a:r>
              <a:rPr lang="en-US" dirty="0"/>
              <a:t>Takes less than Prospective (≈ 1 Year)</a:t>
            </a:r>
          </a:p>
          <a:p>
            <a:r>
              <a:rPr lang="en-US" dirty="0">
                <a:highlight>
                  <a:srgbClr val="FFFF00"/>
                </a:highlight>
              </a:rPr>
              <a:t>Not as prestigious </a:t>
            </a:r>
          </a:p>
          <a:p>
            <a:r>
              <a:rPr lang="en-US" dirty="0">
                <a:highlight>
                  <a:srgbClr val="00FF00"/>
                </a:highlight>
              </a:rPr>
              <a:t>L2’s</a:t>
            </a:r>
          </a:p>
        </p:txBody>
      </p:sp>
      <p:sp>
        <p:nvSpPr>
          <p:cNvPr id="3" name="Text Placeholder 2"/>
          <p:cNvSpPr>
            <a:spLocks noGrp="1"/>
          </p:cNvSpPr>
          <p:nvPr>
            <p:ph type="body" sz="quarter" idx="3"/>
          </p:nvPr>
        </p:nvSpPr>
        <p:spPr>
          <a:xfrm>
            <a:off x="4494212" y="914399"/>
            <a:ext cx="4416552" cy="762000"/>
          </a:xfrm>
        </p:spPr>
        <p:txBody>
          <a:bodyPr/>
          <a:lstStyle/>
          <a:p>
            <a:r>
              <a:rPr lang="en-US" b="1" u="sng" dirty="0"/>
              <a:t>Retrospective</a:t>
            </a:r>
          </a:p>
        </p:txBody>
      </p:sp>
      <p:sp>
        <p:nvSpPr>
          <p:cNvPr id="4" name="Content Placeholder 3"/>
          <p:cNvSpPr>
            <a:spLocks noGrp="1"/>
          </p:cNvSpPr>
          <p:nvPr>
            <p:ph sz="half" idx="2"/>
          </p:nvPr>
        </p:nvSpPr>
        <p:spPr>
          <a:xfrm>
            <a:off x="455612" y="1524000"/>
            <a:ext cx="3733800" cy="3352801"/>
          </a:xfrm>
        </p:spPr>
        <p:txBody>
          <a:bodyPr/>
          <a:lstStyle/>
          <a:p>
            <a:r>
              <a:rPr lang="en-US" dirty="0"/>
              <a:t>Current ongoing analysis of patients/interventions over a period of time</a:t>
            </a:r>
          </a:p>
          <a:p>
            <a:r>
              <a:rPr lang="en-US" dirty="0"/>
              <a:t>Takes the most time and effort (Years)</a:t>
            </a:r>
          </a:p>
          <a:p>
            <a:r>
              <a:rPr lang="en-US" dirty="0">
                <a:highlight>
                  <a:srgbClr val="FFFF00"/>
                </a:highlight>
              </a:rPr>
              <a:t>The most prestigious type</a:t>
            </a:r>
          </a:p>
          <a:p>
            <a:r>
              <a:rPr lang="en-US" dirty="0">
                <a:highlight>
                  <a:srgbClr val="00FF00"/>
                </a:highlight>
              </a:rPr>
              <a:t>L1’s</a:t>
            </a:r>
          </a:p>
        </p:txBody>
      </p:sp>
      <p:sp>
        <p:nvSpPr>
          <p:cNvPr id="5" name="Text Placeholder 4"/>
          <p:cNvSpPr>
            <a:spLocks noGrp="1"/>
          </p:cNvSpPr>
          <p:nvPr>
            <p:ph type="body" idx="1"/>
          </p:nvPr>
        </p:nvSpPr>
        <p:spPr>
          <a:xfrm>
            <a:off x="760412" y="914399"/>
            <a:ext cx="4416552" cy="762000"/>
          </a:xfrm>
        </p:spPr>
        <p:txBody>
          <a:bodyPr/>
          <a:lstStyle/>
          <a:p>
            <a:r>
              <a:rPr lang="en-US" b="1" u="sng" dirty="0"/>
              <a:t>Prospective </a:t>
            </a:r>
          </a:p>
        </p:txBody>
      </p:sp>
      <p:sp>
        <p:nvSpPr>
          <p:cNvPr id="6" name="Title 5"/>
          <p:cNvSpPr>
            <a:spLocks noGrp="1"/>
          </p:cNvSpPr>
          <p:nvPr>
            <p:ph type="title"/>
          </p:nvPr>
        </p:nvSpPr>
        <p:spPr>
          <a:xfrm>
            <a:off x="149289" y="198438"/>
            <a:ext cx="5638798" cy="1020762"/>
          </a:xfrm>
        </p:spPr>
        <p:txBody>
          <a:bodyPr/>
          <a:lstStyle/>
          <a:p>
            <a:r>
              <a:rPr lang="en-US" b="1" dirty="0">
                <a:solidFill>
                  <a:srgbClr val="FF0000"/>
                </a:solidFill>
              </a:rPr>
              <a:t>Types of Medical Research</a:t>
            </a:r>
          </a:p>
        </p:txBody>
      </p:sp>
      <p:sp>
        <p:nvSpPr>
          <p:cNvPr id="7" name="Text Placeholder 2"/>
          <p:cNvSpPr txBox="1">
            <a:spLocks/>
          </p:cNvSpPr>
          <p:nvPr/>
        </p:nvSpPr>
        <p:spPr>
          <a:xfrm>
            <a:off x="8093901" y="914399"/>
            <a:ext cx="4416552" cy="762000"/>
          </a:xfrm>
          <a:prstGeom prst="rect">
            <a:avLst/>
          </a:prstGeom>
        </p:spPr>
        <p:txBody>
          <a:bodyPr anchor="ctr"/>
          <a:lstStyle>
            <a:lvl1pPr marL="0" indent="0" algn="l" defTabSz="914400" rtl="0" eaLnBrk="1" latinLnBrk="0" hangingPunct="1">
              <a:lnSpc>
                <a:spcPct val="90000"/>
              </a:lnSpc>
              <a:spcBef>
                <a:spcPts val="0"/>
              </a:spcBef>
              <a:buClr>
                <a:schemeClr val="tx2"/>
              </a:buClr>
              <a:buSzPct val="80000"/>
              <a:buFont typeface="Wingdings 3" panose="05040102010807070707" pitchFamily="18" charset="2"/>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1600" b="1" kern="1200">
                <a:solidFill>
                  <a:schemeClr val="bg1"/>
                </a:solidFill>
                <a:latin typeface="+mn-lt"/>
                <a:ea typeface="+mn-ea"/>
                <a:cs typeface="+mn-cs"/>
              </a:defRPr>
            </a:lvl6pPr>
            <a:lvl7pPr marL="27432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1600" b="1" kern="1200">
                <a:solidFill>
                  <a:schemeClr val="bg1"/>
                </a:solidFill>
                <a:latin typeface="+mn-lt"/>
                <a:ea typeface="+mn-ea"/>
                <a:cs typeface="+mn-cs"/>
              </a:defRPr>
            </a:lvl7pPr>
            <a:lvl8pPr marL="32004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1600" b="1" kern="1200">
                <a:solidFill>
                  <a:schemeClr val="bg1"/>
                </a:solidFill>
                <a:latin typeface="+mn-lt"/>
                <a:ea typeface="+mn-ea"/>
                <a:cs typeface="+mn-cs"/>
              </a:defRPr>
            </a:lvl8pPr>
            <a:lvl9pPr marL="36576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1600" b="1" kern="1200">
                <a:solidFill>
                  <a:schemeClr val="bg1"/>
                </a:solidFill>
                <a:latin typeface="+mn-lt"/>
                <a:ea typeface="+mn-ea"/>
                <a:cs typeface="+mn-cs"/>
              </a:defRPr>
            </a:lvl9pPr>
          </a:lstStyle>
          <a:p>
            <a:r>
              <a:rPr lang="en-US" b="1" u="sng" dirty="0"/>
              <a:t>Case Study</a:t>
            </a:r>
          </a:p>
        </p:txBody>
      </p:sp>
      <p:sp>
        <p:nvSpPr>
          <p:cNvPr id="8" name="Content Placeholder 1"/>
          <p:cNvSpPr txBox="1">
            <a:spLocks/>
          </p:cNvSpPr>
          <p:nvPr/>
        </p:nvSpPr>
        <p:spPr>
          <a:xfrm>
            <a:off x="7581839" y="1524000"/>
            <a:ext cx="3846574" cy="3352801"/>
          </a:xfrm>
          <a:prstGeom prst="rect">
            <a:avLst/>
          </a:prstGeom>
        </p:spPr>
        <p:txBody>
          <a:bodyPr/>
          <a:lstStyle>
            <a:lvl1pPr marL="274320" indent="-274320" algn="l" defTabSz="914400" rtl="0" eaLnBrk="1" latinLnBrk="0" hangingPunct="1">
              <a:lnSpc>
                <a:spcPct val="90000"/>
              </a:lnSpc>
              <a:spcBef>
                <a:spcPts val="1800"/>
              </a:spcBef>
              <a:buClr>
                <a:srgbClr val="461D7C"/>
              </a:buClr>
              <a:buSzPct val="80000"/>
              <a:buFont typeface="Wingdings 3" panose="05040102010807070707" pitchFamily="18" charset="2"/>
              <a:buChar char="u"/>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Clr>
                <a:srgbClr val="461D7C"/>
              </a:buClr>
              <a:buSzPct val="100000"/>
              <a:buFont typeface="Wingdings 3" panose="05040102010807070707" pitchFamily="18" charset="2"/>
              <a:buChar char="u"/>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Clr>
                <a:srgbClr val="461D7C"/>
              </a:buClr>
              <a:buSzPct val="80000"/>
              <a:buFont typeface="Wingdings 3" panose="05040102010807070707" pitchFamily="18" charset="2"/>
              <a:buChar char="u"/>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Clr>
                <a:srgbClr val="461D7C"/>
              </a:buClr>
              <a:buSzPct val="100000"/>
              <a:buFont typeface="Wingdings 3" panose="05040102010807070707" pitchFamily="18" charset="2"/>
              <a:buChar char="u"/>
              <a:defRPr sz="1600" kern="1200">
                <a:solidFill>
                  <a:schemeClr val="tx1"/>
                </a:solidFill>
                <a:latin typeface="+mn-lt"/>
                <a:ea typeface="+mn-ea"/>
                <a:cs typeface="+mn-cs"/>
              </a:defRPr>
            </a:lvl4pPr>
            <a:lvl5pPr marL="1956816" indent="-228600" algn="l" defTabSz="914400" rtl="0" eaLnBrk="1" latinLnBrk="0" hangingPunct="1">
              <a:lnSpc>
                <a:spcPct val="90000"/>
              </a:lnSpc>
              <a:spcBef>
                <a:spcPts val="600"/>
              </a:spcBef>
              <a:buClr>
                <a:srgbClr val="461D7C"/>
              </a:buClr>
              <a:buSzPct val="100000"/>
              <a:buFont typeface="Wingdings 3" panose="05040102010807070707" pitchFamily="18" charset="2"/>
              <a:buChar char="u"/>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956816"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56816"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1956816"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a:lstStyle>
          <a:p>
            <a:r>
              <a:rPr lang="en-US" dirty="0"/>
              <a:t>Reports an individual patient case or set of cases.</a:t>
            </a:r>
          </a:p>
          <a:p>
            <a:r>
              <a:rPr lang="en-US" dirty="0"/>
              <a:t>Takes the least amount of time</a:t>
            </a:r>
          </a:p>
          <a:p>
            <a:r>
              <a:rPr lang="en-US" dirty="0">
                <a:highlight>
                  <a:srgbClr val="00FFFF"/>
                </a:highlight>
              </a:rPr>
              <a:t>Hard to get published</a:t>
            </a:r>
          </a:p>
          <a:p>
            <a:r>
              <a:rPr lang="en-US" dirty="0">
                <a:highlight>
                  <a:srgbClr val="FFFF00"/>
                </a:highlight>
              </a:rPr>
              <a:t>Not as prestigious </a:t>
            </a:r>
          </a:p>
          <a:p>
            <a:r>
              <a:rPr lang="en-US" dirty="0">
                <a:highlight>
                  <a:srgbClr val="00FF00"/>
                </a:highlight>
              </a:rPr>
              <a:t>L3’s</a:t>
            </a:r>
          </a:p>
        </p:txBody>
      </p:sp>
    </p:spTree>
    <p:extLst>
      <p:ext uri="{BB962C8B-B14F-4D97-AF65-F5344CB8AC3E}">
        <p14:creationId xmlns:p14="http://schemas.microsoft.com/office/powerpoint/2010/main" val="20391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 calcmode="lin" valueType="num">
                                      <p:cBhvr additive="base">
                                        <p:cTn id="4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 calcmode="lin" valueType="num">
                                      <p:cBhvr additive="base">
                                        <p:cTn id="5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calcmode="lin" valueType="num">
                                      <p:cBhvr additive="base">
                                        <p:cTn id="5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7612" y="990600"/>
            <a:ext cx="9144000" cy="1981200"/>
          </a:xfrm>
        </p:spPr>
        <p:txBody>
          <a:bodyPr/>
          <a:lstStyle/>
          <a:p>
            <a:r>
              <a:rPr lang="en-US" b="1" i="1" dirty="0"/>
              <a:t>Email to  be sent to everyone in attendance which includes:</a:t>
            </a:r>
          </a:p>
          <a:p>
            <a:pPr lvl="1"/>
            <a:r>
              <a:rPr lang="en-US" b="1" i="1" dirty="0"/>
              <a:t>This PowerPoint </a:t>
            </a:r>
          </a:p>
          <a:p>
            <a:pPr lvl="1"/>
            <a:r>
              <a:rPr lang="en-US" b="1" i="1" dirty="0"/>
              <a:t>The MSK research database </a:t>
            </a:r>
          </a:p>
          <a:p>
            <a:pPr lvl="1"/>
            <a:r>
              <a:rPr lang="en-US" b="1" i="1" dirty="0"/>
              <a:t>A copy of the MSK routing form</a:t>
            </a:r>
          </a:p>
          <a:p>
            <a:pPr lvl="1"/>
            <a:r>
              <a:rPr lang="en-US" b="1" i="1" dirty="0"/>
              <a:t>Step by Step guide to completing research  </a:t>
            </a:r>
          </a:p>
        </p:txBody>
      </p:sp>
      <p:sp>
        <p:nvSpPr>
          <p:cNvPr id="3" name="Title 2"/>
          <p:cNvSpPr>
            <a:spLocks noGrp="1"/>
          </p:cNvSpPr>
          <p:nvPr>
            <p:ph type="title"/>
          </p:nvPr>
        </p:nvSpPr>
        <p:spPr/>
        <p:txBody>
          <a:bodyPr/>
          <a:lstStyle/>
          <a:p>
            <a:pPr algn="ctr"/>
            <a:r>
              <a:rPr lang="en-US" b="1" dirty="0">
                <a:solidFill>
                  <a:srgbClr val="FF0000"/>
                </a:solidFill>
              </a:rPr>
              <a:t>Access/Utilization of Resources</a:t>
            </a:r>
          </a:p>
        </p:txBody>
      </p:sp>
    </p:spTree>
    <p:extLst>
      <p:ext uri="{BB962C8B-B14F-4D97-AF65-F5344CB8AC3E}">
        <p14:creationId xmlns:p14="http://schemas.microsoft.com/office/powerpoint/2010/main" val="19813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A2379D-830D-4E25-A9A9-01232C0BB536}"/>
              </a:ext>
            </a:extLst>
          </p:cNvPr>
          <p:cNvPicPr>
            <a:picLocks noGrp="1" noChangeAspect="1"/>
          </p:cNvPicPr>
          <p:nvPr>
            <p:ph idx="1"/>
          </p:nvPr>
        </p:nvPicPr>
        <p:blipFill>
          <a:blip r:embed="rId3"/>
          <a:stretch>
            <a:fillRect/>
          </a:stretch>
        </p:blipFill>
        <p:spPr>
          <a:xfrm>
            <a:off x="119698" y="785019"/>
            <a:ext cx="11949428" cy="4841897"/>
          </a:xfrm>
          <a:prstGeom prst="rect">
            <a:avLst/>
          </a:prstGeom>
        </p:spPr>
      </p:pic>
      <p:sp>
        <p:nvSpPr>
          <p:cNvPr id="3" name="Title 2">
            <a:extLst>
              <a:ext uri="{FF2B5EF4-FFF2-40B4-BE49-F238E27FC236}">
                <a16:creationId xmlns:a16="http://schemas.microsoft.com/office/drawing/2014/main" id="{DCDD64F1-C267-4FC3-A7ED-1B8441CB34D2}"/>
              </a:ext>
            </a:extLst>
          </p:cNvPr>
          <p:cNvSpPr>
            <a:spLocks noGrp="1"/>
          </p:cNvSpPr>
          <p:nvPr>
            <p:ph type="title"/>
          </p:nvPr>
        </p:nvSpPr>
        <p:spPr/>
        <p:txBody>
          <a:bodyPr/>
          <a:lstStyle/>
          <a:p>
            <a:pPr algn="ctr"/>
            <a:r>
              <a:rPr lang="en-US" b="1" dirty="0">
                <a:solidFill>
                  <a:srgbClr val="FF0000"/>
                </a:solidFill>
              </a:rPr>
              <a:t>Access/Utilization of Resources: Database</a:t>
            </a:r>
            <a:endParaRPr lang="en-US" dirty="0"/>
          </a:p>
        </p:txBody>
      </p:sp>
    </p:spTree>
    <p:extLst>
      <p:ext uri="{BB962C8B-B14F-4D97-AF65-F5344CB8AC3E}">
        <p14:creationId xmlns:p14="http://schemas.microsoft.com/office/powerpoint/2010/main" val="132699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70CCF466F9EB488A87137C7219BE1D" ma:contentTypeVersion="7" ma:contentTypeDescription="Create a new document." ma:contentTypeScope="" ma:versionID="660c3c6ea864ff7f0948b22c8c120c56">
  <xsd:schema xmlns:xsd="http://www.w3.org/2001/XMLSchema" xmlns:xs="http://www.w3.org/2001/XMLSchema" xmlns:p="http://schemas.microsoft.com/office/2006/metadata/properties" xmlns:ns3="e22fb83b-7e5e-40fb-af5f-5f13f0edebaf" targetNamespace="http://schemas.microsoft.com/office/2006/metadata/properties" ma:root="true" ma:fieldsID="a5c7df3cc5e8a71e74624a9c8cea20db" ns3:_="">
    <xsd:import namespace="e22fb83b-7e5e-40fb-af5f-5f13f0edeb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fb83b-7e5e-40fb-af5f-5f13f0ede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6CC2F7-62E1-4B33-A5BE-A67094EA1F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CAA400-4F10-4A59-9CE9-9D34250CB3F7}">
  <ds:schemaRefs>
    <ds:schemaRef ds:uri="http://schemas.microsoft.com/sharepoint/v3/contenttype/forms"/>
  </ds:schemaRefs>
</ds:datastoreItem>
</file>

<file path=customXml/itemProps3.xml><?xml version="1.0" encoding="utf-8"?>
<ds:datastoreItem xmlns:ds="http://schemas.openxmlformats.org/officeDocument/2006/customXml" ds:itemID="{87CCE500-8B04-4491-A73E-DC85687E5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fb83b-7e5e-40fb-af5f-5f13f0ede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1404</Words>
  <Application>Microsoft Office PowerPoint</Application>
  <PresentationFormat>Custom</PresentationFormat>
  <Paragraphs>141</Paragraphs>
  <Slides>20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Wingdings 3</vt:lpstr>
      <vt:lpstr>Student presentation</vt:lpstr>
      <vt:lpstr>OSIG-Musculoskeletal Research Committee  *PLEASE SIGN IN &amp; EAT UP*</vt:lpstr>
      <vt:lpstr>Goals for Today</vt:lpstr>
      <vt:lpstr>Mission Statement</vt:lpstr>
      <vt:lpstr>Committee Includes</vt:lpstr>
      <vt:lpstr>Committee Meetings are held quarterly </vt:lpstr>
      <vt:lpstr>PowerPoint Presentation</vt:lpstr>
      <vt:lpstr>Types of Medical Research</vt:lpstr>
      <vt:lpstr>Access/Utilization of Resources</vt:lpstr>
      <vt:lpstr>Access/Utilization of Resources: Database</vt:lpstr>
      <vt:lpstr>Access/Utilization of Resources: Routing form</vt:lpstr>
      <vt:lpstr>Access/Utilization of Resources: Step-by-Step guide to completing research </vt:lpstr>
      <vt:lpstr>1-Year Medical Student Research Position</vt:lpstr>
      <vt:lpstr>1-Year Medical Student Research Position</vt:lpstr>
      <vt:lpstr>Questions &amp; Discussion  </vt:lpstr>
      <vt:lpstr>Academic Characteristics of Orthopaedic Surgery Residency Applicants from 2007 to 2014. J Bone Joint Surg Am. 2016 May 4;98(9):788-95. doi: 10.2106/JBJS.15.00222. DePasse JM1,  Palumbo MA1, Eberson CP1, Daniels AH1.</vt:lpstr>
      <vt:lpstr>PowerPoint Presentation</vt:lpstr>
      <vt:lpstr>PowerPoint Presentation</vt:lpstr>
      <vt:lpstr>PowerPoint Presentation</vt:lpstr>
      <vt:lpstr>Explaining the Numbers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2015-07-02T14:22:04Z</dcterms:created>
  <dcterms:modified xsi:type="dcterms:W3CDTF">2019-10-15T19:25:41Z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y fmtid="{D5CDD505-2E9C-101B-9397-08002B2CF9AE}" pid="3" name="ContentTypeId">
    <vt:lpwstr>0x0101004570CCF466F9EB488A87137C7219BE1D</vt:lpwstr>
  </property>
</Properties>
</file>