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70" r:id="rId6"/>
    <p:sldId id="275" r:id="rId7"/>
    <p:sldId id="271" r:id="rId8"/>
    <p:sldId id="273" r:id="rId9"/>
    <p:sldId id="274" r:id="rId10"/>
    <p:sldId id="264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6163" autoAdjust="0"/>
  </p:normalViewPr>
  <p:slideViewPr>
    <p:cSldViewPr>
      <p:cViewPr varScale="1">
        <p:scale>
          <a:sx n="66" d="100"/>
          <a:sy n="66" d="100"/>
        </p:scale>
        <p:origin x="48" y="25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11/30/2016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11/30/2016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28" name="Straight Connector 127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/>
            </a:lvl1pPr>
            <a:lvl2pPr marL="548640">
              <a:buClr>
                <a:srgbClr val="461D7C"/>
              </a:buClr>
              <a:defRPr/>
            </a:lvl2pPr>
            <a:lvl3pPr marL="777240">
              <a:buClr>
                <a:srgbClr val="461D7C"/>
              </a:buClr>
              <a:defRPr/>
            </a:lvl3pPr>
            <a:lvl4pPr marL="1005840">
              <a:buClr>
                <a:srgbClr val="461D7C"/>
              </a:buClr>
              <a:defRPr/>
            </a:lvl4pPr>
            <a:lvl5pPr marL="1234440">
              <a:buClr>
                <a:srgbClr val="461D7C"/>
              </a:buClr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31" name="Straight Connector 130"/>
          <p:cNvCxnSpPr/>
          <p:nvPr userDrawn="1"/>
        </p:nvCxnSpPr>
        <p:spPr>
          <a:xfrm>
            <a:off x="192957" y="5943600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3" name="Straight Connector 82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 marL="1956816"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5" name="Straight Connector 8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1" name="Straight Connector 8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11" name="Straight Connector 31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rgbClr val="461D7C">
              <a:alpha val="37000"/>
            </a:srgbClr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prstGeom prst="rect">
            <a:avLst/>
          </a:prstGeo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0C8737-4A36-4162-870C-A412B61B7D9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825" y="6013450"/>
            <a:ext cx="2857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6084888"/>
            <a:ext cx="2408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starr@lsuhsc.edu" TargetMode="External"/><Relationship Id="rId3" Type="http://schemas.openxmlformats.org/officeDocument/2006/relationships/hyperlink" Target="mailto:rzura@lsuhsc.edu" TargetMode="External"/><Relationship Id="rId7" Type="http://schemas.openxmlformats.org/officeDocument/2006/relationships/hyperlink" Target="mailto:mfury@lsuhsc.edu" TargetMode="External"/><Relationship Id="rId2" Type="http://schemas.openxmlformats.org/officeDocument/2006/relationships/hyperlink" Target="mailto:vdasa@lsuhsc.edu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ssche2@lsuhsc.edu" TargetMode="External"/><Relationship Id="rId5" Type="http://schemas.openxmlformats.org/officeDocument/2006/relationships/hyperlink" Target="mailto:cleon1@lsuhsc.edu" TargetMode="External"/><Relationship Id="rId4" Type="http://schemas.openxmlformats.org/officeDocument/2006/relationships/hyperlink" Target="mailto:cjoh26@lsuhsc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4413" y="609600"/>
            <a:ext cx="45719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Your Name</a:t>
            </a:r>
          </a:p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Class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2412" y="609600"/>
            <a:ext cx="457199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Month day, year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89012" y="3007084"/>
            <a:ext cx="9143999" cy="2057400"/>
          </a:xfrm>
        </p:spPr>
        <p:txBody>
          <a:bodyPr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Mission </a:t>
            </a:r>
            <a:r>
              <a:rPr lang="en-US" b="1">
                <a:solidFill>
                  <a:schemeClr val="tx1"/>
                </a:solidFill>
              </a:rPr>
              <a:t>Statement </a:t>
            </a:r>
          </a:p>
          <a:p>
            <a:pPr algn="ctr"/>
            <a:r>
              <a:rPr lang="en-US" smtClean="0">
                <a:solidFill>
                  <a:schemeClr val="tx1"/>
                </a:solidFill>
              </a:rPr>
              <a:t>*</a:t>
            </a:r>
            <a:r>
              <a:rPr lang="en-US">
                <a:solidFill>
                  <a:schemeClr val="tx1"/>
                </a:solidFill>
              </a:rPr>
              <a:t>To connect students with the information and faculty needed to guide and maximize medical student’s time to choose, start and complete research of the highest quality</a:t>
            </a:r>
            <a:r>
              <a:rPr lang="en-US" smtClean="0">
                <a:solidFill>
                  <a:schemeClr val="tx1"/>
                </a:solidFill>
              </a:rPr>
              <a:t>.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03312" y="609600"/>
            <a:ext cx="9982198" cy="2133600"/>
          </a:xfrm>
        </p:spPr>
        <p:txBody>
          <a:bodyPr/>
          <a:lstStyle/>
          <a:p>
            <a:pPr algn="ctr"/>
            <a:r>
              <a:rPr lang="en-US" sz="6600"/>
              <a:t>Orthopaedic Research Committee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Committee Includes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143000"/>
            <a:ext cx="11809412" cy="5181600"/>
          </a:xfrm>
        </p:spPr>
        <p:txBody>
          <a:bodyPr>
            <a:normAutofit/>
          </a:bodyPr>
          <a:lstStyle/>
          <a:p>
            <a:pPr lvl="1"/>
            <a:r>
              <a:rPr lang="en-US" sz="2800"/>
              <a:t>Faculty Leader = Dr. Vinod Dasa (</a:t>
            </a:r>
            <a:r>
              <a:rPr lang="en-US" sz="2800" u="sng">
                <a:hlinkClick r:id="rId2"/>
              </a:rPr>
              <a:t>vdasa@lsuhsc.edu</a:t>
            </a:r>
            <a:r>
              <a:rPr lang="en-US" sz="2800"/>
              <a:t>) </a:t>
            </a:r>
            <a:endParaRPr lang="en-US" sz="4000"/>
          </a:p>
          <a:p>
            <a:pPr lvl="1"/>
            <a:r>
              <a:rPr lang="en-US" sz="2800"/>
              <a:t>Faculty Leader = Dr. Robert Zura (</a:t>
            </a:r>
            <a:r>
              <a:rPr lang="en-US" sz="2800" u="sng">
                <a:hlinkClick r:id="rId3"/>
              </a:rPr>
              <a:t>rzura@lsuhsc.edu</a:t>
            </a:r>
            <a:r>
              <a:rPr lang="en-US" sz="2800"/>
              <a:t>) </a:t>
            </a:r>
            <a:endParaRPr lang="en-US" sz="4000"/>
          </a:p>
          <a:p>
            <a:pPr lvl="1"/>
            <a:r>
              <a:rPr lang="en-US" sz="2800"/>
              <a:t>Committee Director = </a:t>
            </a:r>
            <a:r>
              <a:rPr lang="en-US" sz="2800" smtClean="0"/>
              <a:t>Ms. Cara </a:t>
            </a:r>
            <a:r>
              <a:rPr lang="en-US" sz="2800"/>
              <a:t>Rowe (</a:t>
            </a:r>
            <a:r>
              <a:rPr lang="en-US" sz="2800" smtClean="0">
                <a:hlinkClick r:id="rId4"/>
              </a:rPr>
              <a:t>cjoh26@lsuhsc.edu</a:t>
            </a:r>
            <a:r>
              <a:rPr lang="en-US" sz="2800" smtClean="0"/>
              <a:t>)  </a:t>
            </a:r>
            <a:endParaRPr lang="en-US" sz="4000"/>
          </a:p>
          <a:p>
            <a:pPr lvl="1"/>
            <a:r>
              <a:rPr lang="en-US" sz="2800"/>
              <a:t>Statistician = Ms. Claudia Leonardi (</a:t>
            </a:r>
            <a:r>
              <a:rPr lang="en-US" sz="2800" u="sng">
                <a:hlinkClick r:id="rId5"/>
              </a:rPr>
              <a:t>cleon1@lsuhsc.edu</a:t>
            </a:r>
            <a:r>
              <a:rPr lang="en-US" sz="2800"/>
              <a:t>) </a:t>
            </a:r>
            <a:endParaRPr lang="en-US" sz="4000"/>
          </a:p>
          <a:p>
            <a:pPr lvl="1"/>
            <a:r>
              <a:rPr lang="en-US" sz="2800"/>
              <a:t>Committee Chair = Stuart Schexnayder (</a:t>
            </a:r>
            <a:r>
              <a:rPr lang="en-US" sz="2800" u="sng">
                <a:hlinkClick r:id="rId6"/>
              </a:rPr>
              <a:t>ssche2@lsuhsc.edu</a:t>
            </a:r>
            <a:r>
              <a:rPr lang="en-US" sz="2800"/>
              <a:t>) </a:t>
            </a:r>
            <a:endParaRPr lang="en-US" sz="4000"/>
          </a:p>
          <a:p>
            <a:pPr lvl="1"/>
            <a:r>
              <a:rPr lang="en-US" sz="2800"/>
              <a:t>Senior Advisor to the Chair = Matthew Fury (</a:t>
            </a:r>
            <a:r>
              <a:rPr lang="en-US" sz="2800" u="sng">
                <a:hlinkClick r:id="rId7"/>
              </a:rPr>
              <a:t>mfury@lsuhsc.edu</a:t>
            </a:r>
            <a:r>
              <a:rPr lang="en-US" sz="2800"/>
              <a:t>)</a:t>
            </a:r>
            <a:endParaRPr lang="en-US" sz="4000"/>
          </a:p>
          <a:p>
            <a:pPr lvl="1"/>
            <a:r>
              <a:rPr lang="en-US" sz="2800"/>
              <a:t>Chair Elect = Hunter Starring L2 (</a:t>
            </a:r>
            <a:r>
              <a:rPr lang="en-US" sz="2800" u="sng">
                <a:hlinkClick r:id="rId8"/>
              </a:rPr>
              <a:t>hstarr@lsuhsc.edu</a:t>
            </a:r>
            <a:r>
              <a:rPr lang="en-US" sz="2800"/>
              <a:t>) </a:t>
            </a:r>
            <a:endParaRPr lang="en-US" sz="4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93812" y="1447800"/>
            <a:ext cx="4416552" cy="3352801"/>
          </a:xfrm>
        </p:spPr>
        <p:txBody>
          <a:bodyPr/>
          <a:lstStyle/>
          <a:p>
            <a:r>
              <a:rPr lang="en-US" sz="3200"/>
              <a:t>Q1 -  Aug. – Oct. </a:t>
            </a:r>
          </a:p>
          <a:p>
            <a:r>
              <a:rPr lang="en-US" sz="3200"/>
              <a:t>Q2 -  Nov. – Jan. </a:t>
            </a:r>
          </a:p>
          <a:p>
            <a:r>
              <a:rPr lang="en-US" sz="3200"/>
              <a:t>Q3 -  Feb. – Apr.</a:t>
            </a:r>
          </a:p>
          <a:p>
            <a:r>
              <a:rPr lang="en-US" sz="3200"/>
              <a:t>Q4 -  May – July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Committee Meetings will be held quarterly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2" y="1676400"/>
            <a:ext cx="9372600" cy="3886200"/>
          </a:xfrm>
        </p:spPr>
        <p:txBody>
          <a:bodyPr>
            <a:noAutofit/>
          </a:bodyPr>
          <a:lstStyle/>
          <a:p>
            <a:r>
              <a:rPr lang="en-US" sz="2800"/>
              <a:t>Brief Intro </a:t>
            </a:r>
            <a:endParaRPr lang="en-US" sz="2800" smtClean="0"/>
          </a:p>
          <a:p>
            <a:r>
              <a:rPr lang="en-US" sz="2800"/>
              <a:t>Topic Talk= How to Complete a Literature Review (by Dr. </a:t>
            </a:r>
            <a:r>
              <a:rPr lang="en-US" sz="2800"/>
              <a:t>Mora</a:t>
            </a:r>
            <a:r>
              <a:rPr lang="en-US" sz="2800" smtClean="0"/>
              <a:t>)</a:t>
            </a:r>
            <a:endParaRPr lang="en-US" sz="2800"/>
          </a:p>
          <a:p>
            <a:r>
              <a:rPr lang="en-US" sz="2800"/>
              <a:t>Active Projects/Progress/Questions </a:t>
            </a:r>
          </a:p>
          <a:p>
            <a:r>
              <a:rPr lang="en-US" sz="2800"/>
              <a:t>List of Projects to Start Now </a:t>
            </a:r>
          </a:p>
          <a:p>
            <a:r>
              <a:rPr lang="en-US" sz="2800" smtClean="0"/>
              <a:t>Questions</a:t>
            </a:r>
            <a:endParaRPr lang="en-US" sz="2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mtClean="0"/>
              <a:t>Goals for Today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55793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2" y="1676400"/>
            <a:ext cx="9372600" cy="3886200"/>
          </a:xfrm>
        </p:spPr>
        <p:txBody>
          <a:bodyPr>
            <a:noAutofit/>
          </a:bodyPr>
          <a:lstStyle/>
          <a:p>
            <a:r>
              <a:rPr lang="en-US" sz="2800"/>
              <a:t>Brief Intro </a:t>
            </a:r>
            <a:endParaRPr lang="en-US" sz="2800" smtClean="0"/>
          </a:p>
          <a:p>
            <a:r>
              <a:rPr lang="en-US" sz="2800" b="1">
                <a:solidFill>
                  <a:srgbClr val="FF0000"/>
                </a:solidFill>
              </a:rPr>
              <a:t>Topic Talk= How to Complete a Literature Review (by Dr. Mora</a:t>
            </a:r>
            <a:r>
              <a:rPr lang="en-US" sz="2800" b="1">
                <a:solidFill>
                  <a:srgbClr val="FF0000"/>
                </a:solidFill>
              </a:rPr>
              <a:t>) </a:t>
            </a:r>
            <a:endParaRPr lang="en-US" sz="2800"/>
          </a:p>
          <a:p>
            <a:r>
              <a:rPr lang="en-US" sz="2800"/>
              <a:t>Active Projects/Progress/Questions </a:t>
            </a:r>
          </a:p>
          <a:p>
            <a:r>
              <a:rPr lang="en-US" sz="2800"/>
              <a:t>List of Projects to Start Now </a:t>
            </a:r>
          </a:p>
          <a:p>
            <a:r>
              <a:rPr lang="en-US" sz="2800" smtClean="0"/>
              <a:t>Questions</a:t>
            </a:r>
            <a:endParaRPr lang="en-US" sz="2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mtClean="0"/>
              <a:t>Goals for Today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47888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812" y="274638"/>
            <a:ext cx="9753600" cy="1020762"/>
          </a:xfrm>
        </p:spPr>
        <p:txBody>
          <a:bodyPr/>
          <a:lstStyle/>
          <a:p>
            <a:r>
              <a:rPr lang="en-US" sz="4400" b="1"/>
              <a:t>Active Projects/Progress/Questions </a:t>
            </a:r>
          </a:p>
        </p:txBody>
      </p:sp>
    </p:spTree>
    <p:extLst>
      <p:ext uri="{BB962C8B-B14F-4D97-AF65-F5344CB8AC3E}">
        <p14:creationId xmlns:p14="http://schemas.microsoft.com/office/powerpoint/2010/main" val="301207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mtClean="0"/>
              <a:t>Short List </a:t>
            </a:r>
            <a:r>
              <a:rPr lang="en-US" sz="4400" b="1"/>
              <a:t>of Projects to Start Now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12" y="1600200"/>
            <a:ext cx="8818192" cy="412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48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2" y="1676400"/>
            <a:ext cx="9372600" cy="3886200"/>
          </a:xfrm>
        </p:spPr>
        <p:txBody>
          <a:bodyPr>
            <a:noAutofit/>
          </a:bodyPr>
          <a:lstStyle/>
          <a:p>
            <a:r>
              <a:rPr lang="en-US" sz="2800" smtClean="0"/>
              <a:t>How to go about claiming a </a:t>
            </a:r>
            <a:r>
              <a:rPr lang="en-US" sz="2800" smtClean="0"/>
              <a:t>project</a:t>
            </a:r>
            <a:endParaRPr lang="en-US" sz="2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smtClean="0"/>
              <a:t>Short List </a:t>
            </a:r>
            <a:r>
              <a:rPr lang="en-US" sz="4400" b="1"/>
              <a:t>of Projects to Start Now </a:t>
            </a:r>
          </a:p>
        </p:txBody>
      </p:sp>
    </p:spTree>
    <p:extLst>
      <p:ext uri="{BB962C8B-B14F-4D97-AF65-F5344CB8AC3E}">
        <p14:creationId xmlns:p14="http://schemas.microsoft.com/office/powerpoint/2010/main" val="173879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2" y="609600"/>
            <a:ext cx="9144000" cy="2667000"/>
          </a:xfrm>
        </p:spPr>
        <p:txBody>
          <a:bodyPr/>
          <a:lstStyle/>
          <a:p>
            <a:r>
              <a:rPr lang="en-US"/>
              <a:t>Questions &amp;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227</Words>
  <Application>Microsoft Office PowerPoint</Application>
  <PresentationFormat>Custom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Student presentation</vt:lpstr>
      <vt:lpstr>Orthopaedic Research Committee</vt:lpstr>
      <vt:lpstr>Committee Includes</vt:lpstr>
      <vt:lpstr>Committee Meetings will be held quarterly </vt:lpstr>
      <vt:lpstr>Goals for Today</vt:lpstr>
      <vt:lpstr>Goals for Today</vt:lpstr>
      <vt:lpstr>Active Projects/Progress/Questions </vt:lpstr>
      <vt:lpstr>Short List of Projects to Start Now </vt:lpstr>
      <vt:lpstr>Short List of Projects to Start Now </vt:lpstr>
      <vt:lpstr>Questions &amp;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2015-07-02T14:22:04Z</dcterms:created>
  <dcterms:modified xsi:type="dcterms:W3CDTF">2016-11-30T23:28:28Z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