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1"/>
  </p:notesMasterIdLst>
  <p:handoutMasterIdLst>
    <p:handoutMasterId r:id="rId22"/>
  </p:handoutMasterIdLst>
  <p:sldIdLst>
    <p:sldId id="280" r:id="rId3"/>
    <p:sldId id="281" r:id="rId4"/>
    <p:sldId id="270" r:id="rId5"/>
    <p:sldId id="275" r:id="rId6"/>
    <p:sldId id="277" r:id="rId7"/>
    <p:sldId id="276" r:id="rId8"/>
    <p:sldId id="288" r:id="rId9"/>
    <p:sldId id="292" r:id="rId10"/>
    <p:sldId id="289" r:id="rId11"/>
    <p:sldId id="290" r:id="rId12"/>
    <p:sldId id="291" r:id="rId13"/>
    <p:sldId id="287" r:id="rId14"/>
    <p:sldId id="271" r:id="rId15"/>
    <p:sldId id="286" r:id="rId16"/>
    <p:sldId id="293" r:id="rId17"/>
    <p:sldId id="294" r:id="rId18"/>
    <p:sldId id="279" r:id="rId19"/>
    <p:sldId id="295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6163" autoAdjust="0"/>
  </p:normalViewPr>
  <p:slideViewPr>
    <p:cSldViewPr>
      <p:cViewPr varScale="1">
        <p:scale>
          <a:sx n="73" d="100"/>
          <a:sy n="73" d="100"/>
        </p:scale>
        <p:origin x="768" y="7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4/24/2019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4/24/2019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8" name="Straight Connector 127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rgbClr val="461D7C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461D7C"/>
              </a:buClr>
              <a:defRPr/>
            </a:lvl1pPr>
            <a:lvl2pPr>
              <a:buClr>
                <a:srgbClr val="461D7C"/>
              </a:buClr>
              <a:defRPr/>
            </a:lvl2pPr>
            <a:lvl3pPr>
              <a:buClr>
                <a:srgbClr val="461D7C"/>
              </a:buClr>
              <a:defRPr/>
            </a:lvl3pPr>
            <a:lvl4pPr>
              <a:buClr>
                <a:srgbClr val="461D7C"/>
              </a:buClr>
              <a:defRPr/>
            </a:lvl4pPr>
            <a:lvl5pPr>
              <a:buClr>
                <a:srgbClr val="461D7C"/>
              </a:buCl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rgbClr val="461D7C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461D7C"/>
              </a:buClr>
              <a:defRPr/>
            </a:lvl1pPr>
            <a:lvl2pPr>
              <a:buClr>
                <a:srgbClr val="461D7C"/>
              </a:buClr>
              <a:defRPr/>
            </a:lvl2pPr>
            <a:lvl3pPr>
              <a:buClr>
                <a:srgbClr val="461D7C"/>
              </a:buClr>
              <a:defRPr/>
            </a:lvl3pPr>
            <a:lvl4pPr>
              <a:buClr>
                <a:srgbClr val="461D7C"/>
              </a:buClr>
              <a:defRPr/>
            </a:lvl4pPr>
            <a:lvl5pPr>
              <a:buClr>
                <a:srgbClr val="461D7C"/>
              </a:buCl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/>
            </a:lvl1pPr>
            <a:lvl2pPr marL="548640">
              <a:buClr>
                <a:srgbClr val="461D7C"/>
              </a:buClr>
              <a:defRPr/>
            </a:lvl2pPr>
            <a:lvl3pPr marL="777240">
              <a:buClr>
                <a:srgbClr val="461D7C"/>
              </a:buClr>
              <a:defRPr/>
            </a:lvl3pPr>
            <a:lvl4pPr marL="1005840">
              <a:buClr>
                <a:srgbClr val="461D7C"/>
              </a:buClr>
              <a:defRPr/>
            </a:lvl4pPr>
            <a:lvl5pPr marL="1234440">
              <a:buClr>
                <a:srgbClr val="461D7C"/>
              </a:buClr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1" name="Straight Connector 130"/>
          <p:cNvCxnSpPr/>
          <p:nvPr userDrawn="1"/>
        </p:nvCxnSpPr>
        <p:spPr>
          <a:xfrm>
            <a:off x="192957" y="5943600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 marL="1956816"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11" name="Straight Connector 310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rgbClr val="461D7C">
              <a:alpha val="37000"/>
            </a:srgbClr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C8737-4A36-4162-870C-A412B61B7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6013450"/>
            <a:ext cx="285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084888"/>
            <a:ext cx="240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hstarr@lsushc.edu" TargetMode="External"/><Relationship Id="rId3" Type="http://schemas.openxmlformats.org/officeDocument/2006/relationships/hyperlink" Target="mailto:rzura@lsuhsc.edu" TargetMode="External"/><Relationship Id="rId7" Type="http://schemas.openxmlformats.org/officeDocument/2006/relationships/hyperlink" Target="mailto:jnear1@lsuhsc.edu" TargetMode="External"/><Relationship Id="rId2" Type="http://schemas.openxmlformats.org/officeDocument/2006/relationships/hyperlink" Target="mailto:vdasa@lsuhsc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my@abmedcom.com" TargetMode="External"/><Relationship Id="rId5" Type="http://schemas.openxmlformats.org/officeDocument/2006/relationships/hyperlink" Target="mailto:cleon1@lsuhsc.edu" TargetMode="External"/><Relationship Id="rId4" Type="http://schemas.openxmlformats.org/officeDocument/2006/relationships/hyperlink" Target="mailto:coco71103@yahoo.com" TargetMode="External"/><Relationship Id="rId9" Type="http://schemas.openxmlformats.org/officeDocument/2006/relationships/hyperlink" Target="mailto:hschw@lsuhs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suhsc.edu/administration/academic/ors/irbmanager.aspx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4413" y="609600"/>
            <a:ext cx="45719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</a:rPr>
              <a:t>Your Name</a:t>
            </a:r>
          </a:p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</a:rPr>
              <a:t>Class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2412" y="609600"/>
            <a:ext cx="4571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</a:rPr>
              <a:t>Month day, year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3312" y="745766"/>
            <a:ext cx="9982198" cy="2133600"/>
          </a:xfrm>
        </p:spPr>
        <p:txBody>
          <a:bodyPr/>
          <a:lstStyle/>
          <a:p>
            <a:pPr algn="ctr"/>
            <a:r>
              <a:rPr lang="en-US" sz="6600" b="1" dirty="0" smtClean="0"/>
              <a:t>Musculoskeletal Research Committee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*PLEASE SIGN IN*</a:t>
            </a:r>
            <a:endParaRPr lang="en-US" sz="4400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36612" y="4800600"/>
            <a:ext cx="10096498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212745"/>
              </a:buClr>
            </a:pPr>
            <a:r>
              <a:rPr lang="en-US" dirty="0" smtClean="0">
                <a:solidFill>
                  <a:prstClr val="black"/>
                </a:solidFill>
              </a:rPr>
              <a:t>Jacob Neary</a:t>
            </a:r>
          </a:p>
          <a:p>
            <a:pPr algn="ctr">
              <a:buClr>
                <a:srgbClr val="212745"/>
              </a:buClr>
            </a:pPr>
            <a:r>
              <a:rPr lang="en-US" dirty="0" smtClean="0">
                <a:solidFill>
                  <a:prstClr val="black"/>
                </a:solidFill>
              </a:rPr>
              <a:t>L3 Chairman</a:t>
            </a:r>
          </a:p>
          <a:p>
            <a:pPr algn="ctr">
              <a:buClr>
                <a:srgbClr val="212745"/>
              </a:buClr>
            </a:pPr>
            <a:r>
              <a:rPr lang="en-US" dirty="0" smtClean="0">
                <a:solidFill>
                  <a:prstClr val="black"/>
                </a:solidFill>
              </a:rPr>
              <a:t>4.24.19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Found under the LSU </a:t>
            </a:r>
            <a:r>
              <a:rPr lang="en-US" sz="2800" dirty="0" err="1" smtClean="0"/>
              <a:t>Orthopaedic</a:t>
            </a:r>
            <a:r>
              <a:rPr lang="en-US" sz="2800" dirty="0" smtClean="0"/>
              <a:t> Research Medical Student tab</a:t>
            </a:r>
          </a:p>
          <a:p>
            <a:r>
              <a:rPr lang="en-US" sz="2800" dirty="0" smtClean="0"/>
              <a:t>An IRB based form to help guide students and faculty </a:t>
            </a:r>
          </a:p>
          <a:p>
            <a:r>
              <a:rPr lang="en-US" sz="2800" dirty="0" smtClean="0"/>
              <a:t>Contains link to upload project into </a:t>
            </a:r>
            <a:r>
              <a:rPr lang="en-US" sz="2800" dirty="0" err="1" smtClean="0"/>
              <a:t>REDcap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Routing Form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35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372600" cy="3886200"/>
          </a:xfrm>
        </p:spPr>
        <p:txBody>
          <a:bodyPr>
            <a:noAutofit/>
          </a:bodyPr>
          <a:lstStyle/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Routing Form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208"/>
          <a:stretch/>
        </p:blipFill>
        <p:spPr>
          <a:xfrm>
            <a:off x="-411163" y="-228600"/>
            <a:ext cx="13011150" cy="708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0012" y="2590800"/>
            <a:ext cx="2362200" cy="457200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28600"/>
            <a:ext cx="7040807" cy="7974500"/>
          </a:xfrm>
        </p:spPr>
      </p:pic>
    </p:spTree>
    <p:extLst>
      <p:ext uri="{BB962C8B-B14F-4D97-AF65-F5344CB8AC3E}">
        <p14:creationId xmlns:p14="http://schemas.microsoft.com/office/powerpoint/2010/main" val="331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74638"/>
            <a:ext cx="9753600" cy="1020762"/>
          </a:xfrm>
        </p:spPr>
        <p:txBody>
          <a:bodyPr/>
          <a:lstStyle/>
          <a:p>
            <a:r>
              <a:rPr lang="en-US" sz="4400" b="1" dirty="0" smtClean="0"/>
              <a:t>Tips on Literature 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Utilize your library access off campus</a:t>
            </a:r>
          </a:p>
          <a:p>
            <a:pPr lvl="1"/>
            <a:r>
              <a:rPr lang="en-US" dirty="0" smtClean="0"/>
              <a:t>Will give you access to almost all articles</a:t>
            </a:r>
          </a:p>
          <a:p>
            <a:r>
              <a:rPr lang="en-US" sz="2800" dirty="0" smtClean="0"/>
              <a:t>Look at paper similar </a:t>
            </a:r>
            <a:r>
              <a:rPr lang="en-US" sz="2800" dirty="0" smtClean="0">
                <a:sym typeface="Wingdings" panose="05000000000000000000" pitchFamily="2" charset="2"/>
              </a:rPr>
              <a:t> on right will show papers that cited it  this will lead you to newer papers  those new papers citations will help as well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Refworks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Zotero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20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REDCap</a:t>
            </a:r>
            <a:r>
              <a:rPr lang="en-US" b="1" dirty="0" smtClean="0"/>
              <a:t> Database for Routing Form Approval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785018"/>
            <a:ext cx="4954713" cy="606813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09012" y="914400"/>
            <a:ext cx="3429000" cy="4267200"/>
          </a:xfrm>
        </p:spPr>
        <p:txBody>
          <a:bodyPr/>
          <a:lstStyle/>
          <a:p>
            <a:r>
              <a:rPr lang="en-US" dirty="0" smtClean="0"/>
              <a:t>Approval/Edits in this order:</a:t>
            </a:r>
          </a:p>
          <a:p>
            <a:pPr lvl="1"/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Dr. Dasa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Bronstone</a:t>
            </a:r>
            <a:r>
              <a:rPr lang="en-US" dirty="0" smtClean="0"/>
              <a:t> (design)</a:t>
            </a:r>
          </a:p>
          <a:p>
            <a:pPr lvl="1"/>
            <a:r>
              <a:rPr lang="en-US" dirty="0" smtClean="0"/>
              <a:t>Dr. Leonardi (stats)</a:t>
            </a:r>
          </a:p>
          <a:p>
            <a:pPr lvl="1"/>
            <a:r>
              <a:rPr lang="en-US" dirty="0" smtClean="0"/>
              <a:t>Ms. </a:t>
            </a:r>
            <a:r>
              <a:rPr lang="en-US" dirty="0"/>
              <a:t>Hilliard</a:t>
            </a:r>
            <a:r>
              <a:rPr lang="en-US" dirty="0" smtClean="0"/>
              <a:t> (IRB)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74638"/>
            <a:ext cx="9753600" cy="1020762"/>
          </a:xfrm>
        </p:spPr>
        <p:txBody>
          <a:bodyPr/>
          <a:lstStyle/>
          <a:p>
            <a:r>
              <a:rPr lang="en-US" sz="4400" b="1" dirty="0" smtClean="0"/>
              <a:t>Starting a new project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 a topic that interests you</a:t>
            </a:r>
          </a:p>
          <a:p>
            <a:r>
              <a:rPr lang="en-US" sz="2800" dirty="0" smtClean="0"/>
              <a:t>Find fellow students</a:t>
            </a:r>
            <a:r>
              <a:rPr lang="en-US" sz="2800" dirty="0"/>
              <a:t> </a:t>
            </a:r>
            <a:r>
              <a:rPr lang="en-US" sz="2800" dirty="0" smtClean="0"/>
              <a:t>to work with</a:t>
            </a:r>
          </a:p>
          <a:p>
            <a:r>
              <a:rPr lang="en-US" sz="2800" dirty="0" smtClean="0"/>
              <a:t>Do a literature review</a:t>
            </a:r>
          </a:p>
          <a:p>
            <a:r>
              <a:rPr lang="en-US" sz="2800" dirty="0" smtClean="0"/>
              <a:t>Reach out to faculty</a:t>
            </a:r>
          </a:p>
          <a:p>
            <a:r>
              <a:rPr lang="en-US" sz="2800" dirty="0" smtClean="0"/>
              <a:t>Complete a routing form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737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74638"/>
            <a:ext cx="9753600" cy="1020762"/>
          </a:xfrm>
        </p:spPr>
        <p:txBody>
          <a:bodyPr/>
          <a:lstStyle/>
          <a:p>
            <a:r>
              <a:rPr lang="en-US" sz="4400" b="1" dirty="0" smtClean="0"/>
              <a:t>Starting a new project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Tissue bank</a:t>
            </a:r>
          </a:p>
          <a:p>
            <a:r>
              <a:rPr lang="en-US" sz="2800" dirty="0" smtClean="0"/>
              <a:t>Summer projects</a:t>
            </a:r>
          </a:p>
          <a:p>
            <a:r>
              <a:rPr lang="en-US" sz="2800" dirty="0" smtClean="0"/>
              <a:t>New ideas always emerging:</a:t>
            </a:r>
          </a:p>
          <a:p>
            <a:pPr lvl="1"/>
            <a:r>
              <a:rPr lang="en-US" sz="2400" dirty="0" smtClean="0"/>
              <a:t>“Limited guidance available on use of corticosteroid injections for knee arthritis”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250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74638"/>
            <a:ext cx="9753600" cy="1020762"/>
          </a:xfrm>
        </p:spPr>
        <p:txBody>
          <a:bodyPr/>
          <a:lstStyle/>
          <a:p>
            <a:r>
              <a:rPr lang="en-US" sz="4400" b="1" dirty="0"/>
              <a:t>Topic </a:t>
            </a:r>
            <a:r>
              <a:rPr lang="en-US" sz="4400" b="1" dirty="0" smtClean="0"/>
              <a:t>Talk by </a:t>
            </a:r>
            <a:r>
              <a:rPr lang="en-US" sz="4400" b="1" dirty="0"/>
              <a:t>Dr. </a:t>
            </a:r>
            <a:r>
              <a:rPr lang="en-US" sz="4400" b="1" dirty="0" err="1"/>
              <a:t>Leonardi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223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74638"/>
            <a:ext cx="9753600" cy="1020762"/>
          </a:xfrm>
        </p:spPr>
        <p:txBody>
          <a:bodyPr/>
          <a:lstStyle/>
          <a:p>
            <a:r>
              <a:rPr lang="en-US" sz="4400" b="1" dirty="0" smtClean="0"/>
              <a:t>Questions &amp; Discussion</a:t>
            </a:r>
            <a:endParaRPr lang="en-US" sz="4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84812" y="4648200"/>
            <a:ext cx="6400800" cy="1020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Next Meeting 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304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/>
              <a:t>Committee </a:t>
            </a:r>
            <a:r>
              <a:rPr lang="en-US" sz="4400" b="1" dirty="0" smtClean="0"/>
              <a:t>Members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43000"/>
            <a:ext cx="11809412" cy="5181600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/>
              <a:t>Faculty Leader: 	Dr. Vinod Dasa 		(</a:t>
            </a:r>
            <a:r>
              <a:rPr lang="en-US" sz="2600" u="sng" dirty="0" smtClean="0">
                <a:hlinkClick r:id="rId2"/>
              </a:rPr>
              <a:t>vdasa@lsuhsc.edu</a:t>
            </a:r>
            <a:r>
              <a:rPr lang="en-US" sz="2600" dirty="0" smtClean="0"/>
              <a:t>) </a:t>
            </a:r>
          </a:p>
          <a:p>
            <a:pPr lvl="1"/>
            <a:r>
              <a:rPr lang="en-US" sz="2600" dirty="0" smtClean="0"/>
              <a:t>Faculty Leader: 	Dr. Robert Zura 		(</a:t>
            </a:r>
            <a:r>
              <a:rPr lang="en-US" sz="2600" u="sng" dirty="0" smtClean="0">
                <a:hlinkClick r:id="rId3"/>
              </a:rPr>
              <a:t>rzura@lsuhsc.edu</a:t>
            </a:r>
            <a:r>
              <a:rPr lang="en-US" sz="2600" dirty="0" smtClean="0"/>
              <a:t>) </a:t>
            </a:r>
          </a:p>
          <a:p>
            <a:pPr lvl="1"/>
            <a:r>
              <a:rPr lang="en-US" sz="2600" dirty="0" smtClean="0"/>
              <a:t>Coordinator: 		Ms. Colette Hilliard 	(</a:t>
            </a:r>
            <a:r>
              <a:rPr lang="en-US" sz="2600" dirty="0" smtClean="0">
                <a:hlinkClick r:id="rId4"/>
              </a:rPr>
              <a:t>coco71103@yahoo.com</a:t>
            </a:r>
            <a:r>
              <a:rPr lang="en-US" sz="2600" dirty="0" smtClean="0"/>
              <a:t>)  </a:t>
            </a:r>
          </a:p>
          <a:p>
            <a:pPr lvl="1"/>
            <a:r>
              <a:rPr lang="en-US" sz="2600" dirty="0" smtClean="0"/>
              <a:t>Statistician: 		Dr. Claudia Leonardi 	(</a:t>
            </a:r>
            <a:r>
              <a:rPr lang="en-US" sz="2600" u="sng" dirty="0" smtClean="0">
                <a:hlinkClick r:id="rId5"/>
              </a:rPr>
              <a:t>cleon1@lsuhsc.edu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Writing Director: 	Dr. Amy Bronstone 	(</a:t>
            </a:r>
            <a:r>
              <a:rPr lang="en-US" sz="2600" dirty="0" smtClean="0">
                <a:hlinkClick r:id="rId6"/>
              </a:rPr>
              <a:t>amy@abmedcom.com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Committee Chair: 	Jacob Neary </a:t>
            </a:r>
            <a:r>
              <a:rPr lang="en-US" sz="2600" dirty="0"/>
              <a:t>	</a:t>
            </a:r>
            <a:r>
              <a:rPr lang="en-US" sz="2600" dirty="0" smtClean="0"/>
              <a:t> 	(</a:t>
            </a:r>
            <a:r>
              <a:rPr lang="en-US" sz="2600" u="sng" dirty="0" smtClean="0">
                <a:hlinkClick r:id="rId7"/>
              </a:rPr>
              <a:t>jnear1@lsuhsc.edu</a:t>
            </a:r>
            <a:r>
              <a:rPr lang="en-US" sz="2600" dirty="0" smtClean="0"/>
              <a:t>) </a:t>
            </a:r>
          </a:p>
          <a:p>
            <a:pPr lvl="1"/>
            <a:r>
              <a:rPr lang="en-US" sz="2600" dirty="0" smtClean="0"/>
              <a:t>Senior Advisor: 	Hunter Starring </a:t>
            </a:r>
            <a:r>
              <a:rPr lang="en-US" sz="2600" dirty="0"/>
              <a:t>	</a:t>
            </a:r>
            <a:r>
              <a:rPr lang="en-US" sz="2600" dirty="0" smtClean="0"/>
              <a:t>	(</a:t>
            </a:r>
            <a:r>
              <a:rPr lang="en-US" sz="2600" u="sng" dirty="0" smtClean="0">
                <a:hlinkClick r:id="rId8"/>
              </a:rPr>
              <a:t>hstarr@lsushc.edu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Chair Elect: 		Harry Schwartzberg </a:t>
            </a:r>
            <a:r>
              <a:rPr lang="en-US" sz="2600" dirty="0"/>
              <a:t>	</a:t>
            </a:r>
            <a:r>
              <a:rPr lang="en-US" sz="2600" dirty="0" smtClean="0"/>
              <a:t>(</a:t>
            </a:r>
            <a:r>
              <a:rPr lang="en-US" sz="2600" u="sng" dirty="0" smtClean="0">
                <a:hlinkClick r:id="rId9"/>
              </a:rPr>
              <a:t>hschw@lsuhsc.edu</a:t>
            </a:r>
            <a:r>
              <a:rPr lang="en-US" sz="2600" dirty="0" smtClean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0268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Chair Elect Applications</a:t>
            </a:r>
            <a:endParaRPr lang="en-US" sz="2800" dirty="0"/>
          </a:p>
          <a:p>
            <a:r>
              <a:rPr lang="en-US" sz="2800" dirty="0" smtClean="0"/>
              <a:t>Brief Overview of IRB changes</a:t>
            </a:r>
          </a:p>
          <a:p>
            <a:r>
              <a:rPr lang="en-US" sz="2800" dirty="0" err="1" smtClean="0"/>
              <a:t>REDCap</a:t>
            </a:r>
            <a:r>
              <a:rPr lang="en-US" sz="2800" dirty="0" smtClean="0"/>
              <a:t> and routing form</a:t>
            </a:r>
          </a:p>
          <a:p>
            <a:r>
              <a:rPr lang="en-US" sz="2800" dirty="0"/>
              <a:t>Finding New Studies</a:t>
            </a:r>
          </a:p>
          <a:p>
            <a:r>
              <a:rPr lang="en-US" sz="2800" dirty="0" smtClean="0"/>
              <a:t>Presentation by Dr. Claudia Leonardi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Goals for Today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579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Chair </a:t>
            </a:r>
            <a:r>
              <a:rPr lang="en-US" sz="2800" dirty="0"/>
              <a:t>Elect (</a:t>
            </a:r>
            <a:r>
              <a:rPr lang="en-US" sz="2800" b="1" dirty="0"/>
              <a:t>L2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Serves </a:t>
            </a:r>
            <a:r>
              <a:rPr lang="en-US" sz="2400" dirty="0"/>
              <a:t>as an advisor to the Chair and acts as a voice </a:t>
            </a:r>
            <a:r>
              <a:rPr lang="en-US" sz="2400" dirty="0" smtClean="0"/>
              <a:t>of the </a:t>
            </a:r>
            <a:r>
              <a:rPr lang="en-US" sz="2400" dirty="0"/>
              <a:t>L1 and L2 classes</a:t>
            </a:r>
          </a:p>
          <a:p>
            <a:r>
              <a:rPr lang="en-US" sz="2800" dirty="0" smtClean="0"/>
              <a:t>Becomes </a:t>
            </a:r>
            <a:r>
              <a:rPr lang="en-US" sz="2800" dirty="0"/>
              <a:t>the Committee Chair (L3 year) then Senior Advisor to the Chair (L4 year)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Chair Elect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788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Requirements </a:t>
            </a:r>
            <a:endParaRPr lang="en-US" sz="2800" dirty="0"/>
          </a:p>
          <a:p>
            <a:pPr lvl="1"/>
            <a:r>
              <a:rPr lang="en-US" dirty="0" smtClean="0"/>
              <a:t>Must </a:t>
            </a:r>
            <a:r>
              <a:rPr lang="en-US" dirty="0"/>
              <a:t>be Interested in </a:t>
            </a:r>
            <a:r>
              <a:rPr lang="en-US" dirty="0" err="1"/>
              <a:t>Orthopaedics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or Present Involvement with at least one research project</a:t>
            </a:r>
          </a:p>
          <a:p>
            <a:r>
              <a:rPr lang="en-US" sz="2800" dirty="0" smtClean="0"/>
              <a:t>If interested and meet above requirements, </a:t>
            </a:r>
            <a:r>
              <a:rPr lang="en-US" sz="2800" dirty="0"/>
              <a:t>e</a:t>
            </a:r>
            <a:r>
              <a:rPr lang="en-US" sz="2800" dirty="0" smtClean="0"/>
              <a:t>mail Present </a:t>
            </a:r>
            <a:r>
              <a:rPr lang="en-US" sz="2800" dirty="0"/>
              <a:t>Chair Elect </a:t>
            </a:r>
            <a:r>
              <a:rPr lang="en-US" sz="2800" dirty="0" smtClean="0"/>
              <a:t>(Harry Schwartzberg) containing </a:t>
            </a:r>
            <a:r>
              <a:rPr lang="en-US" sz="2800" dirty="0"/>
              <a:t>an attached </a:t>
            </a:r>
            <a:r>
              <a:rPr lang="en-US" sz="2800" dirty="0" smtClean="0"/>
              <a:t>paragraph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Chair Elect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</a:t>
            </a:r>
            <a:r>
              <a:rPr lang="en-US" sz="2800" dirty="0"/>
              <a:t>paragraph should indicate that they meet the requirements, and why they would be a good fit for this </a:t>
            </a:r>
            <a:r>
              <a:rPr lang="en-US" sz="2800" dirty="0" smtClean="0"/>
              <a:t>position</a:t>
            </a:r>
          </a:p>
          <a:p>
            <a:r>
              <a:rPr lang="en-US" sz="2800" dirty="0" smtClean="0"/>
              <a:t>Maximum 250 words</a:t>
            </a:r>
          </a:p>
          <a:p>
            <a:r>
              <a:rPr lang="en-US" sz="2800" dirty="0" smtClean="0"/>
              <a:t>Present Chair Elect will narrow it down to 3 finalists</a:t>
            </a:r>
          </a:p>
          <a:p>
            <a:r>
              <a:rPr lang="en-US" sz="2800" dirty="0" smtClean="0"/>
              <a:t>Dr. Dasa will then choose the new Chair Elect</a:t>
            </a:r>
          </a:p>
          <a:p>
            <a:r>
              <a:rPr lang="en-US" sz="2800" dirty="0" smtClean="0"/>
              <a:t>Decision </a:t>
            </a:r>
            <a:r>
              <a:rPr lang="en-US" sz="2800" dirty="0"/>
              <a:t>announced at next </a:t>
            </a:r>
            <a:r>
              <a:rPr lang="en-US" sz="2800" dirty="0" smtClean="0"/>
              <a:t>meeting</a:t>
            </a:r>
            <a:endParaRPr lang="en-US" sz="2800" dirty="0"/>
          </a:p>
          <a:p>
            <a:r>
              <a:rPr lang="en-US" sz="2800" b="1" dirty="0" smtClean="0"/>
              <a:t>DUE</a:t>
            </a:r>
            <a:r>
              <a:rPr lang="en-US" sz="2800" b="1" dirty="0"/>
              <a:t>: </a:t>
            </a:r>
            <a:r>
              <a:rPr lang="en-US" sz="2800" b="1" dirty="0" smtClean="0"/>
              <a:t>Friday, May 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 </a:t>
            </a:r>
            <a:endParaRPr lang="en-US" sz="2800" b="1" dirty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Chair Elect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077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Chart Reviews and Exempt </a:t>
            </a:r>
            <a:r>
              <a:rPr lang="en-US" sz="2800" dirty="0" smtClean="0"/>
              <a:t>projects</a:t>
            </a:r>
          </a:p>
          <a:p>
            <a:pPr lvl="1"/>
            <a:r>
              <a:rPr lang="en-US" sz="2400" dirty="0" smtClean="0"/>
              <a:t>Now human subject research</a:t>
            </a:r>
            <a:endParaRPr lang="en-US" sz="2400" dirty="0" smtClean="0"/>
          </a:p>
          <a:p>
            <a:r>
              <a:rPr lang="en-US" sz="2800" dirty="0" smtClean="0"/>
              <a:t>Does my study require IRB review?</a:t>
            </a:r>
          </a:p>
          <a:p>
            <a:r>
              <a:rPr lang="en-US" sz="2800" dirty="0" smtClean="0">
                <a:hlinkClick r:id="rId2"/>
              </a:rPr>
              <a:t>IRB Manager</a:t>
            </a:r>
            <a:endParaRPr lang="en-US" sz="2800" dirty="0" smtClean="0"/>
          </a:p>
          <a:p>
            <a:r>
              <a:rPr lang="en-US" sz="2800" dirty="0" smtClean="0"/>
              <a:t>Contact: IRBOffice@lsuhsc.edu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b="1" dirty="0" smtClean="0"/>
              <a:t>IRB Changes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884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208"/>
          <a:stretch/>
        </p:blipFill>
        <p:spPr>
          <a:xfrm>
            <a:off x="-411163" y="-228600"/>
            <a:ext cx="13011150" cy="7086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32212" y="4800600"/>
            <a:ext cx="3200400" cy="106680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264"/>
          <a:stretch/>
        </p:blipFill>
        <p:spPr>
          <a:xfrm>
            <a:off x="-23779" y="0"/>
            <a:ext cx="12197954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23779" y="1143000"/>
            <a:ext cx="1546191" cy="144780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385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Wingdings</vt:lpstr>
      <vt:lpstr>Wingdings 3</vt:lpstr>
      <vt:lpstr>Student presentation</vt:lpstr>
      <vt:lpstr>Musculoskeletal Research Committee  *PLEASE SIGN IN*</vt:lpstr>
      <vt:lpstr>Committee Members</vt:lpstr>
      <vt:lpstr>Goals for Today</vt:lpstr>
      <vt:lpstr>Chair Elect</vt:lpstr>
      <vt:lpstr>Chair Elect</vt:lpstr>
      <vt:lpstr>Chair Elect</vt:lpstr>
      <vt:lpstr>IRB Changes</vt:lpstr>
      <vt:lpstr>PowerPoint Presentation</vt:lpstr>
      <vt:lpstr>PowerPoint Presentation</vt:lpstr>
      <vt:lpstr>Routing Form</vt:lpstr>
      <vt:lpstr>Routing Form</vt:lpstr>
      <vt:lpstr>PowerPoint Presentation</vt:lpstr>
      <vt:lpstr>Tips on Literature Review</vt:lpstr>
      <vt:lpstr>REDCap Database for Routing Form Approval</vt:lpstr>
      <vt:lpstr>Starting a new project</vt:lpstr>
      <vt:lpstr>Starting a new project</vt:lpstr>
      <vt:lpstr>Topic Talk by Dr. Leonardi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2015-07-02T14:22:04Z</dcterms:created>
  <dcterms:modified xsi:type="dcterms:W3CDTF">2019-04-24T20:12:40Z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