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12"/>
  </p:notesMasterIdLst>
  <p:handoutMasterIdLst>
    <p:handoutMasterId r:id="rId13"/>
  </p:handoutMasterIdLst>
  <p:sldIdLst>
    <p:sldId id="280" r:id="rId3"/>
    <p:sldId id="281" r:id="rId4"/>
    <p:sldId id="258" r:id="rId5"/>
    <p:sldId id="270" r:id="rId6"/>
    <p:sldId id="282" r:id="rId7"/>
    <p:sldId id="283" r:id="rId8"/>
    <p:sldId id="278" r:id="rId9"/>
    <p:sldId id="284" r:id="rId10"/>
    <p:sldId id="264" r:id="rId11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200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2880">
          <p15:clr>
            <a:srgbClr val="A4A3A4"/>
          </p15:clr>
        </p15:guide>
        <p15:guide id="5" orient="horz" pos="3216">
          <p15:clr>
            <a:srgbClr val="A4A3A4"/>
          </p15:clr>
        </p15:guide>
        <p15:guide id="6" orient="horz" pos="816">
          <p15:clr>
            <a:srgbClr val="A4A3A4"/>
          </p15:clr>
        </p15:guide>
        <p15:guide id="7" orient="horz" pos="175">
          <p15:clr>
            <a:srgbClr val="A4A3A4"/>
          </p15:clr>
        </p15:guide>
        <p15:guide id="8" pos="3839">
          <p15:clr>
            <a:srgbClr val="A4A3A4"/>
          </p15:clr>
        </p15:guide>
        <p15:guide id="9" pos="959">
          <p15:clr>
            <a:srgbClr val="A4A3A4"/>
          </p15:clr>
        </p15:guide>
        <p15:guide id="10" pos="6719">
          <p15:clr>
            <a:srgbClr val="A4A3A4"/>
          </p15:clr>
        </p15:guide>
        <p15:guide id="11" pos="6143">
          <p15:clr>
            <a:srgbClr val="A4A3A4"/>
          </p15:clr>
        </p15:guide>
        <p15:guide id="12" pos="283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1D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97" autoAdjust="0"/>
    <p:restoredTop sz="96163" autoAdjust="0"/>
  </p:normalViewPr>
  <p:slideViewPr>
    <p:cSldViewPr>
      <p:cViewPr varScale="1">
        <p:scale>
          <a:sx n="74" d="100"/>
          <a:sy n="74" d="100"/>
        </p:scale>
        <p:origin x="726" y="72"/>
      </p:cViewPr>
      <p:guideLst>
        <p:guide orient="horz" pos="2160"/>
        <p:guide orient="horz" pos="1200"/>
        <p:guide orient="horz" pos="3888"/>
        <p:guide orient="horz" pos="2880"/>
        <p:guide orient="horz" pos="3216"/>
        <p:guide orient="horz" pos="816"/>
        <p:guide orient="horz" pos="175"/>
        <p:guide pos="3839"/>
        <p:guide pos="959"/>
        <p:guide pos="6719"/>
        <p:guide pos="6143"/>
        <p:guide pos="28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538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5/8/2018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5/8/2018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128" name="Straight Connector 127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551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  <a:solidFill>
            <a:srgbClr val="461D7C"/>
          </a:solidFill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eaVert"/>
          <a:lstStyle>
            <a:lvl1pPr>
              <a:buClr>
                <a:srgbClr val="461D7C"/>
              </a:buClr>
              <a:defRPr/>
            </a:lvl1pPr>
            <a:lvl2pPr>
              <a:buClr>
                <a:srgbClr val="461D7C"/>
              </a:buClr>
              <a:defRPr/>
            </a:lvl2pPr>
            <a:lvl3pPr>
              <a:buClr>
                <a:srgbClr val="461D7C"/>
              </a:buClr>
              <a:defRPr/>
            </a:lvl3pPr>
            <a:lvl4pPr>
              <a:buClr>
                <a:srgbClr val="461D7C"/>
              </a:buClr>
              <a:defRPr/>
            </a:lvl4pPr>
            <a:lvl5pPr>
              <a:buClr>
                <a:srgbClr val="461D7C"/>
              </a:buCl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34169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line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  <a:solidFill>
            <a:srgbClr val="461D7C"/>
          </a:solidFill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  <a:prstGeom prst="rect">
            <a:avLst/>
          </a:prstGeom>
        </p:spPr>
        <p:txBody>
          <a:bodyPr vert="eaVert"/>
          <a:lstStyle>
            <a:lvl1pPr>
              <a:buClr>
                <a:srgbClr val="461D7C"/>
              </a:buClr>
              <a:defRPr/>
            </a:lvl1pPr>
            <a:lvl2pPr>
              <a:buClr>
                <a:srgbClr val="461D7C"/>
              </a:buClr>
              <a:defRPr/>
            </a:lvl2pPr>
            <a:lvl3pPr>
              <a:buClr>
                <a:srgbClr val="461D7C"/>
              </a:buClr>
              <a:defRPr/>
            </a:lvl3pPr>
            <a:lvl4pPr>
              <a:buClr>
                <a:srgbClr val="461D7C"/>
              </a:buClr>
              <a:defRPr/>
            </a:lvl4pPr>
            <a:lvl5pPr>
              <a:buClr>
                <a:srgbClr val="461D7C"/>
              </a:buCl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82" name="Straight Connector 81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855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/>
          <a:lstStyle>
            <a:lvl1pPr>
              <a:buClr>
                <a:srgbClr val="461D7C"/>
              </a:buClr>
              <a:defRPr/>
            </a:lvl1pPr>
            <a:lvl2pPr marL="548640">
              <a:buClr>
                <a:srgbClr val="461D7C"/>
              </a:buClr>
              <a:defRPr/>
            </a:lvl2pPr>
            <a:lvl3pPr marL="777240">
              <a:buClr>
                <a:srgbClr val="461D7C"/>
              </a:buClr>
              <a:defRPr/>
            </a:lvl3pPr>
            <a:lvl4pPr marL="1005840">
              <a:buClr>
                <a:srgbClr val="461D7C"/>
              </a:buClr>
              <a:defRPr/>
            </a:lvl4pPr>
            <a:lvl5pPr marL="1234440">
              <a:buClr>
                <a:srgbClr val="461D7C"/>
              </a:buClr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82" name="Straight Connector 81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5765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131" name="Straight Connector 130"/>
          <p:cNvCxnSpPr/>
          <p:nvPr userDrawn="1"/>
        </p:nvCxnSpPr>
        <p:spPr>
          <a:xfrm>
            <a:off x="192957" y="5943600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563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461D7C"/>
              </a:buClr>
              <a:defRPr sz="2400"/>
            </a:lvl1pPr>
            <a:lvl2pPr>
              <a:buClr>
                <a:srgbClr val="461D7C"/>
              </a:buClr>
              <a:defRPr sz="2000"/>
            </a:lvl2pPr>
            <a:lvl3pPr>
              <a:buClr>
                <a:srgbClr val="461D7C"/>
              </a:buClr>
              <a:defRPr sz="1800"/>
            </a:lvl3pPr>
            <a:lvl4pPr>
              <a:buClr>
                <a:srgbClr val="461D7C"/>
              </a:buClr>
              <a:defRPr sz="1600"/>
            </a:lvl4pPr>
            <a:lvl5pPr>
              <a:buClr>
                <a:srgbClr val="461D7C"/>
              </a:buCl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461D7C"/>
              </a:buClr>
              <a:defRPr sz="2400"/>
            </a:lvl1pPr>
            <a:lvl2pPr>
              <a:buClr>
                <a:srgbClr val="461D7C"/>
              </a:buClr>
              <a:defRPr sz="2000"/>
            </a:lvl2pPr>
            <a:lvl3pPr>
              <a:buClr>
                <a:srgbClr val="461D7C"/>
              </a:buClr>
              <a:defRPr sz="1800"/>
            </a:lvl3pPr>
            <a:lvl4pPr>
              <a:buClr>
                <a:srgbClr val="461D7C"/>
              </a:buClr>
              <a:defRPr sz="1600"/>
            </a:lvl4pPr>
            <a:lvl5pPr>
              <a:buClr>
                <a:srgbClr val="461D7C"/>
              </a:buCl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83" name="Straight Connector 82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5968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  <a:prstGeom prst="rect">
            <a:avLst/>
          </a:prstGeom>
        </p:spPr>
        <p:txBody>
          <a:bodyPr/>
          <a:lstStyle>
            <a:lvl1pPr>
              <a:buClr>
                <a:srgbClr val="461D7C"/>
              </a:buClr>
              <a:defRPr sz="2400"/>
            </a:lvl1pPr>
            <a:lvl2pPr>
              <a:buClr>
                <a:srgbClr val="461D7C"/>
              </a:buClr>
              <a:defRPr sz="2000"/>
            </a:lvl2pPr>
            <a:lvl3pPr>
              <a:buClr>
                <a:srgbClr val="461D7C"/>
              </a:buClr>
              <a:defRPr sz="1800"/>
            </a:lvl3pPr>
            <a:lvl4pPr>
              <a:buClr>
                <a:srgbClr val="461D7C"/>
              </a:buClr>
              <a:defRPr sz="1600"/>
            </a:lvl4pPr>
            <a:lvl5pPr marL="1956816">
              <a:buClr>
                <a:srgbClr val="461D7C"/>
              </a:buCl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  <a:prstGeom prst="rect">
            <a:avLst/>
          </a:prstGeom>
        </p:spPr>
        <p:txBody>
          <a:bodyPr/>
          <a:lstStyle>
            <a:lvl1pPr>
              <a:buClr>
                <a:srgbClr val="461D7C"/>
              </a:buClr>
              <a:defRPr sz="2400"/>
            </a:lvl1pPr>
            <a:lvl2pPr>
              <a:buClr>
                <a:srgbClr val="461D7C"/>
              </a:buClr>
              <a:defRPr sz="2000"/>
            </a:lvl2pPr>
            <a:lvl3pPr>
              <a:buClr>
                <a:srgbClr val="461D7C"/>
              </a:buClr>
              <a:defRPr sz="1800"/>
            </a:lvl3pPr>
            <a:lvl4pPr>
              <a:buClr>
                <a:srgbClr val="461D7C"/>
              </a:buClr>
              <a:defRPr sz="1600"/>
            </a:lvl4pPr>
            <a:lvl5pPr>
              <a:buClr>
                <a:srgbClr val="461D7C"/>
              </a:buCl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  <a:prstGeom prst="rect">
            <a:avLst/>
          </a:prstGeo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85" name="Straight Connector 84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7442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81" name="Straight Connector 80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579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9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rgbClr val="461D7C"/>
              </a:buClr>
              <a:defRPr sz="2400"/>
            </a:lvl1pPr>
            <a:lvl2pPr>
              <a:buClr>
                <a:srgbClr val="461D7C"/>
              </a:buClr>
              <a:defRPr sz="2000"/>
            </a:lvl2pPr>
            <a:lvl3pPr>
              <a:buClr>
                <a:srgbClr val="461D7C"/>
              </a:buClr>
              <a:defRPr sz="1800"/>
            </a:lvl3pPr>
            <a:lvl4pPr>
              <a:buClr>
                <a:srgbClr val="461D7C"/>
              </a:buClr>
              <a:defRPr sz="1600"/>
            </a:lvl4pPr>
            <a:lvl5pPr>
              <a:buClr>
                <a:srgbClr val="461D7C"/>
              </a:buCl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cxnSp>
        <p:nvCxnSpPr>
          <p:cNvPr id="311" name="Straight Connector 310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766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" name="frame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  <a:solidFill>
            <a:srgbClr val="461D7C">
              <a:alpha val="37000"/>
            </a:srgbClr>
          </a:solidFill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  <a:grpFill/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grpFill/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grpFill/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/>
          <a:lstStyle/>
          <a:p>
            <a:fld id="{9AFE8FB1-0A7A-443E-AAF7-31D4FA1AA312}" type="datetimeFigureOut">
              <a:rPr lang="en-US" smtClean="0"/>
              <a:t>5/8/2018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/>
          <a:lstStyle/>
          <a:p>
            <a:fld id="{25BA54BD-C84D-46CE-8B72-31BFB26ABA4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prstGeom prst="rect">
            <a:avLst/>
          </a:prstGeo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205495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80C8737-4A36-4162-870C-A412B61B7D9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2" name="Picture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1825" y="6013450"/>
            <a:ext cx="2857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638" y="6084888"/>
            <a:ext cx="24082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Connector 13"/>
          <p:cNvCxnSpPr/>
          <p:nvPr userDrawn="1"/>
        </p:nvCxnSpPr>
        <p:spPr>
          <a:xfrm>
            <a:off x="190500" y="5953125"/>
            <a:ext cx="11744325" cy="0"/>
          </a:xfrm>
          <a:prstGeom prst="line">
            <a:avLst/>
          </a:prstGeom>
          <a:ln w="28575">
            <a:solidFill>
              <a:srgbClr val="461D7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471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10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SzPct val="80000"/>
        <a:buFont typeface="Wingdings 3" panose="05040102010807070707" pitchFamily="18" charset="2"/>
        <a:buChar char="u"/>
        <a:defRPr sz="16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ssche2@lsuhsc.edu" TargetMode="External"/><Relationship Id="rId3" Type="http://schemas.openxmlformats.org/officeDocument/2006/relationships/hyperlink" Target="mailto:rzura@lsuhsc.edu" TargetMode="External"/><Relationship Id="rId7" Type="http://schemas.openxmlformats.org/officeDocument/2006/relationships/hyperlink" Target="mailto:hstarr@lsushc.edu" TargetMode="External"/><Relationship Id="rId2" Type="http://schemas.openxmlformats.org/officeDocument/2006/relationships/hyperlink" Target="mailto:vdasa@lsuhsc.edu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amy@abmedcom.com" TargetMode="External"/><Relationship Id="rId5" Type="http://schemas.openxmlformats.org/officeDocument/2006/relationships/hyperlink" Target="mailto:cleon1@lsuhsc.edu" TargetMode="External"/><Relationship Id="rId4" Type="http://schemas.openxmlformats.org/officeDocument/2006/relationships/hyperlink" Target="mailto:cjoh26@lsuhsc.edu" TargetMode="External"/><Relationship Id="rId9" Type="http://schemas.openxmlformats.org/officeDocument/2006/relationships/hyperlink" Target="mailto:jnear1@lsuhsc.ed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hschw1@lsuhsc.edu" TargetMode="External"/><Relationship Id="rId2" Type="http://schemas.openxmlformats.org/officeDocument/2006/relationships/hyperlink" Target="mailto:jnear1@lsuhsc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starr@lsushc.edu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094413" y="609600"/>
            <a:ext cx="4571999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90000"/>
              </a:lnSpc>
            </a:pPr>
            <a:r>
              <a:rPr lang="en-US" sz="2400" dirty="0">
                <a:solidFill>
                  <a:prstClr val="white"/>
                </a:solidFill>
              </a:rPr>
              <a:t>Your Name</a:t>
            </a:r>
          </a:p>
          <a:p>
            <a:pPr algn="r">
              <a:lnSpc>
                <a:spcPct val="90000"/>
              </a:lnSpc>
            </a:pPr>
            <a:r>
              <a:rPr lang="en-US" sz="2400" dirty="0">
                <a:solidFill>
                  <a:prstClr val="white"/>
                </a:solidFill>
              </a:rPr>
              <a:t>Class Name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2412" y="609600"/>
            <a:ext cx="4571999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prstClr val="white"/>
                </a:solidFill>
              </a:rPr>
              <a:t>Month day, year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103312" y="745766"/>
            <a:ext cx="9982198" cy="2133600"/>
          </a:xfrm>
        </p:spPr>
        <p:txBody>
          <a:bodyPr/>
          <a:lstStyle/>
          <a:p>
            <a:pPr algn="ctr"/>
            <a:r>
              <a:rPr lang="en-US" sz="6600" dirty="0" smtClean="0"/>
              <a:t>OSIG-Musculoskeletal Research Committee</a:t>
            </a:r>
            <a:br>
              <a:rPr lang="en-US" sz="6600" dirty="0" smtClean="0"/>
            </a:b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 smtClean="0"/>
              <a:t>*PLEASE SIGN IN, TAKE A SHEET, </a:t>
            </a:r>
            <a:br>
              <a:rPr lang="en-US" sz="4400" b="1" dirty="0" smtClean="0"/>
            </a:br>
            <a:r>
              <a:rPr lang="en-US" sz="4400" b="1" dirty="0" smtClean="0"/>
              <a:t>&amp; EAT UP*</a:t>
            </a:r>
            <a:endParaRPr lang="en-US" sz="4400" dirty="0"/>
          </a:p>
        </p:txBody>
      </p:sp>
      <p:sp>
        <p:nvSpPr>
          <p:cNvPr id="8" name="Subtitle 4"/>
          <p:cNvSpPr txBox="1">
            <a:spLocks/>
          </p:cNvSpPr>
          <p:nvPr/>
        </p:nvSpPr>
        <p:spPr>
          <a:xfrm>
            <a:off x="836612" y="4800600"/>
            <a:ext cx="10096498" cy="205740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100000"/>
              <a:buFont typeface="Wingdings 3" panose="050401020108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2"/>
              </a:buClr>
              <a:buSzPct val="80000"/>
              <a:buFont typeface="Wingdings 3" panose="050401020108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212745"/>
              </a:buClr>
            </a:pPr>
            <a:r>
              <a:rPr lang="en-US" dirty="0" smtClean="0">
                <a:solidFill>
                  <a:prstClr val="black"/>
                </a:solidFill>
              </a:rPr>
              <a:t>Hunter Starring</a:t>
            </a:r>
          </a:p>
          <a:p>
            <a:pPr algn="ctr">
              <a:buClr>
                <a:srgbClr val="212745"/>
              </a:buClr>
            </a:pPr>
            <a:r>
              <a:rPr lang="en-US" dirty="0" smtClean="0">
                <a:solidFill>
                  <a:prstClr val="black"/>
                </a:solidFill>
              </a:rPr>
              <a:t>L3 Chairman</a:t>
            </a:r>
          </a:p>
          <a:p>
            <a:pPr algn="ctr">
              <a:buClr>
                <a:srgbClr val="212745"/>
              </a:buClr>
            </a:pPr>
            <a:r>
              <a:rPr lang="en-US" dirty="0">
                <a:solidFill>
                  <a:prstClr val="black"/>
                </a:solidFill>
              </a:rPr>
              <a:t>5</a:t>
            </a:r>
            <a:r>
              <a:rPr lang="en-US" dirty="0" smtClean="0">
                <a:solidFill>
                  <a:prstClr val="black"/>
                </a:solidFill>
              </a:rPr>
              <a:t>.9.18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26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Committee Includes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1143000"/>
            <a:ext cx="11809412" cy="5181600"/>
          </a:xfrm>
        </p:spPr>
        <p:txBody>
          <a:bodyPr>
            <a:normAutofit/>
          </a:bodyPr>
          <a:lstStyle/>
          <a:p>
            <a:pPr lvl="1"/>
            <a:r>
              <a:rPr lang="en-US" sz="2800" dirty="0"/>
              <a:t>Faculty Leader = Dr. Vinod Dasa (</a:t>
            </a:r>
            <a:r>
              <a:rPr lang="en-US" sz="2800" u="sng" dirty="0">
                <a:hlinkClick r:id="rId2"/>
              </a:rPr>
              <a:t>vdasa@lsuhsc.edu</a:t>
            </a:r>
            <a:r>
              <a:rPr lang="en-US" sz="2800" dirty="0"/>
              <a:t>) </a:t>
            </a:r>
            <a:endParaRPr lang="en-US" sz="4000" dirty="0"/>
          </a:p>
          <a:p>
            <a:pPr lvl="1"/>
            <a:r>
              <a:rPr lang="en-US" sz="2800" dirty="0"/>
              <a:t>Faculty Leader = Dr. Robert </a:t>
            </a:r>
            <a:r>
              <a:rPr lang="en-US" sz="2800" dirty="0" err="1"/>
              <a:t>Zura</a:t>
            </a:r>
            <a:r>
              <a:rPr lang="en-US" sz="2800" dirty="0"/>
              <a:t> (</a:t>
            </a:r>
            <a:r>
              <a:rPr lang="en-US" sz="2800" u="sng" dirty="0">
                <a:hlinkClick r:id="rId3"/>
              </a:rPr>
              <a:t>rzura@lsuhsc.edu</a:t>
            </a:r>
            <a:r>
              <a:rPr lang="en-US" sz="2800" dirty="0"/>
              <a:t>) </a:t>
            </a:r>
            <a:endParaRPr lang="en-US" sz="4000" dirty="0"/>
          </a:p>
          <a:p>
            <a:pPr lvl="1"/>
            <a:r>
              <a:rPr lang="en-US" sz="2800" dirty="0"/>
              <a:t>Committee Director = </a:t>
            </a:r>
            <a:r>
              <a:rPr lang="en-US" sz="2800" dirty="0" smtClean="0"/>
              <a:t>Ms. Cara </a:t>
            </a:r>
            <a:r>
              <a:rPr lang="en-US" sz="2800" dirty="0"/>
              <a:t>Rowe (</a:t>
            </a:r>
            <a:r>
              <a:rPr lang="en-US" sz="2800" dirty="0" smtClean="0">
                <a:hlinkClick r:id="rId4"/>
              </a:rPr>
              <a:t>cjoh26@lsuhsc.edu</a:t>
            </a:r>
            <a:r>
              <a:rPr lang="en-US" sz="2800" dirty="0" smtClean="0"/>
              <a:t>)  </a:t>
            </a:r>
            <a:endParaRPr lang="en-US" sz="4000" dirty="0"/>
          </a:p>
          <a:p>
            <a:pPr lvl="1"/>
            <a:r>
              <a:rPr lang="en-US" sz="2800" dirty="0"/>
              <a:t>Statistician = </a:t>
            </a:r>
            <a:r>
              <a:rPr lang="en-US" sz="2800" dirty="0" smtClean="0"/>
              <a:t>Dr. </a:t>
            </a:r>
            <a:r>
              <a:rPr lang="en-US" sz="2800" dirty="0"/>
              <a:t>Claudia Leonardi (</a:t>
            </a:r>
            <a:r>
              <a:rPr lang="en-US" sz="2800" u="sng" dirty="0">
                <a:hlinkClick r:id="rId5"/>
              </a:rPr>
              <a:t>cleon1@lsuhsc.edu</a:t>
            </a:r>
            <a:r>
              <a:rPr lang="en-US" sz="2800" dirty="0" smtClean="0"/>
              <a:t>)</a:t>
            </a:r>
          </a:p>
          <a:p>
            <a:pPr lvl="1"/>
            <a:r>
              <a:rPr lang="en-US" sz="2800" dirty="0" smtClean="0"/>
              <a:t>Writing Director = Dr. Amy </a:t>
            </a:r>
            <a:r>
              <a:rPr lang="en-US" sz="2800" dirty="0" err="1" smtClean="0"/>
              <a:t>Bronstone</a:t>
            </a:r>
            <a:r>
              <a:rPr lang="en-US" sz="2800" dirty="0" smtClean="0"/>
              <a:t> (</a:t>
            </a:r>
            <a:r>
              <a:rPr lang="en-US" sz="2800" dirty="0" smtClean="0">
                <a:hlinkClick r:id="rId6"/>
              </a:rPr>
              <a:t>amy@abmedcom.com</a:t>
            </a:r>
            <a:r>
              <a:rPr lang="en-US" sz="2800" dirty="0"/>
              <a:t>)</a:t>
            </a:r>
            <a:endParaRPr lang="en-US" sz="4000" dirty="0"/>
          </a:p>
          <a:p>
            <a:pPr lvl="1"/>
            <a:r>
              <a:rPr lang="en-US" sz="2800" dirty="0"/>
              <a:t>Committee Chair = </a:t>
            </a:r>
            <a:r>
              <a:rPr lang="en-US" sz="2800" dirty="0" smtClean="0"/>
              <a:t>Hunter Starring (L3) (</a:t>
            </a:r>
            <a:r>
              <a:rPr lang="en-US" sz="2800" u="sng" dirty="0" smtClean="0">
                <a:hlinkClick r:id="rId7"/>
              </a:rPr>
              <a:t>hstarr@lsushc.edu</a:t>
            </a:r>
            <a:r>
              <a:rPr lang="en-US" sz="2800" dirty="0" smtClean="0"/>
              <a:t>) </a:t>
            </a:r>
            <a:endParaRPr lang="en-US" sz="4000" dirty="0"/>
          </a:p>
          <a:p>
            <a:pPr lvl="1"/>
            <a:r>
              <a:rPr lang="en-US" sz="2800" dirty="0"/>
              <a:t>Senior </a:t>
            </a:r>
            <a:r>
              <a:rPr lang="en-US" sz="2800" dirty="0" smtClean="0"/>
              <a:t>Advisor = Stuart </a:t>
            </a:r>
            <a:r>
              <a:rPr lang="en-US" sz="2800" dirty="0" err="1" smtClean="0"/>
              <a:t>Schexnayder</a:t>
            </a:r>
            <a:r>
              <a:rPr lang="en-US" sz="2800" dirty="0"/>
              <a:t> </a:t>
            </a:r>
            <a:r>
              <a:rPr lang="en-US" sz="2800" dirty="0" smtClean="0"/>
              <a:t>(L4)(</a:t>
            </a:r>
            <a:r>
              <a:rPr lang="en-US" sz="2800" u="sng" dirty="0" smtClean="0">
                <a:hlinkClick r:id="rId8"/>
              </a:rPr>
              <a:t>ssche2@lsuhsc.edu</a:t>
            </a:r>
            <a:r>
              <a:rPr lang="en-US" sz="2800" dirty="0" smtClean="0"/>
              <a:t>)</a:t>
            </a:r>
            <a:endParaRPr lang="en-US" sz="4000" dirty="0"/>
          </a:p>
          <a:p>
            <a:pPr lvl="1"/>
            <a:r>
              <a:rPr lang="en-US" sz="2800" dirty="0"/>
              <a:t>Chair Elect </a:t>
            </a:r>
            <a:r>
              <a:rPr lang="en-US" sz="2800" dirty="0" smtClean="0"/>
              <a:t>= Jacob </a:t>
            </a:r>
            <a:r>
              <a:rPr lang="en-US" sz="2800" dirty="0" err="1" smtClean="0"/>
              <a:t>Neary</a:t>
            </a:r>
            <a:r>
              <a:rPr lang="en-US" sz="2800" dirty="0" smtClean="0"/>
              <a:t> (L2)(</a:t>
            </a:r>
            <a:r>
              <a:rPr lang="en-US" sz="2800" u="sng" dirty="0" smtClean="0">
                <a:hlinkClick r:id="rId9"/>
              </a:rPr>
              <a:t>jnear1@lsuhsc.edu</a:t>
            </a:r>
            <a:r>
              <a:rPr lang="en-US" sz="2800" dirty="0" smtClean="0"/>
              <a:t>) </a:t>
            </a:r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964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293812" y="1447800"/>
            <a:ext cx="4416552" cy="3352801"/>
          </a:xfrm>
        </p:spPr>
        <p:txBody>
          <a:bodyPr/>
          <a:lstStyle/>
          <a:p>
            <a:r>
              <a:rPr lang="en-US" sz="3200" dirty="0"/>
              <a:t>Q1 -  Aug. – Oct. </a:t>
            </a:r>
          </a:p>
          <a:p>
            <a:r>
              <a:rPr lang="en-US" sz="3200" dirty="0"/>
              <a:t>Q2 -  Nov. – Jan. </a:t>
            </a:r>
          </a:p>
          <a:p>
            <a:r>
              <a:rPr lang="en-US" sz="3200" dirty="0"/>
              <a:t>Q3 -  Feb. – Apr.</a:t>
            </a:r>
          </a:p>
          <a:p>
            <a:r>
              <a:rPr lang="en-US" sz="3200" dirty="0"/>
              <a:t>Q4 -  May – July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Committee Meetings will be held quarterly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3966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310268"/>
            <a:ext cx="9372600" cy="388620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800" dirty="0" smtClean="0"/>
          </a:p>
          <a:p>
            <a:r>
              <a:rPr lang="en-US" sz="2800" dirty="0" err="1" smtClean="0"/>
              <a:t>REACHnet</a:t>
            </a:r>
            <a:r>
              <a:rPr lang="en-US" sz="2800" dirty="0" smtClean="0"/>
              <a:t> Introduction by Beth </a:t>
            </a:r>
            <a:r>
              <a:rPr lang="en-US" sz="2800" dirty="0" err="1" smtClean="0"/>
              <a:t>Nauman</a:t>
            </a:r>
            <a:r>
              <a:rPr lang="en-US" sz="2800" dirty="0" smtClean="0"/>
              <a:t>, PhD</a:t>
            </a:r>
          </a:p>
          <a:p>
            <a:r>
              <a:rPr lang="en-US" sz="2800" dirty="0" smtClean="0"/>
              <a:t>Q&amp;A with Newly Matched L4s</a:t>
            </a:r>
          </a:p>
          <a:p>
            <a:r>
              <a:rPr lang="en-US" sz="2800" dirty="0" smtClean="0"/>
              <a:t>Introduce </a:t>
            </a:r>
            <a:r>
              <a:rPr lang="en-US" sz="2800" dirty="0"/>
              <a:t>N</a:t>
            </a:r>
            <a:r>
              <a:rPr lang="en-US" sz="2800" dirty="0" smtClean="0"/>
              <a:t>ew </a:t>
            </a:r>
            <a:r>
              <a:rPr lang="en-US" sz="2800" dirty="0" smtClean="0"/>
              <a:t>O</a:t>
            </a:r>
            <a:r>
              <a:rPr lang="en-US" sz="2800" dirty="0" smtClean="0"/>
              <a:t>fficers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 smtClean="0"/>
              <a:t>Goals for Today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557930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8012" y="2362200"/>
            <a:ext cx="10895010" cy="2087562"/>
          </a:xfrm>
        </p:spPr>
        <p:txBody>
          <a:bodyPr/>
          <a:lstStyle/>
          <a:p>
            <a:pPr algn="ctr"/>
            <a:r>
              <a:rPr lang="en-US" sz="4800" b="1" u="sng" dirty="0" smtClean="0"/>
              <a:t>Topic Talk: </a:t>
            </a:r>
            <a:r>
              <a:rPr lang="en-US" sz="4800" b="1" u="sng" dirty="0" err="1" smtClean="0"/>
              <a:t>REACHnet</a:t>
            </a:r>
            <a:r>
              <a:rPr lang="en-US" sz="4800" b="1" u="sng" dirty="0" smtClean="0"/>
              <a:t/>
            </a:r>
            <a:br>
              <a:rPr lang="en-US" sz="4800" b="1" u="sng" dirty="0" smtClean="0"/>
            </a:b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>Beth </a:t>
            </a:r>
            <a:r>
              <a:rPr lang="en-US" sz="4800" b="1" dirty="0" err="1" smtClean="0"/>
              <a:t>Nauman</a:t>
            </a:r>
            <a:r>
              <a:rPr lang="en-US" sz="4800" b="1" dirty="0" smtClean="0"/>
              <a:t>, MPH, PhD</a:t>
            </a:r>
            <a:br>
              <a:rPr lang="en-US" sz="4800" b="1" dirty="0" smtClean="0"/>
            </a:br>
            <a:r>
              <a:rPr lang="en-US" b="1" dirty="0" smtClean="0"/>
              <a:t>Director, Health Services Research</a:t>
            </a:r>
            <a:br>
              <a:rPr lang="en-US" b="1" dirty="0" smtClean="0"/>
            </a:br>
            <a:r>
              <a:rPr lang="en-US" b="1" dirty="0" smtClean="0"/>
              <a:t>Louisiana Public Health Institute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75165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0412" y="274638"/>
            <a:ext cx="9906000" cy="1020762"/>
          </a:xfrm>
        </p:spPr>
        <p:txBody>
          <a:bodyPr/>
          <a:lstStyle/>
          <a:p>
            <a:r>
              <a:rPr lang="en-US" sz="4400" b="1" dirty="0" smtClean="0"/>
              <a:t>Q&amp;A from the newly matched L4s:</a:t>
            </a:r>
            <a:endParaRPr lang="en-US" sz="4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446212" y="2052364"/>
            <a:ext cx="4648200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200" dirty="0" smtClean="0"/>
              <a:t>Stuart </a:t>
            </a:r>
            <a:r>
              <a:rPr lang="en-US" sz="3200" dirty="0" err="1" smtClean="0"/>
              <a:t>Schexnayder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1960353" y="3589341"/>
            <a:ext cx="3429000" cy="6873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7008812" y="2052364"/>
            <a:ext cx="4648200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200" dirty="0" smtClean="0"/>
              <a:t>John Mitchell</a:t>
            </a:r>
            <a:endParaRPr lang="en-US" sz="32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8812" y="2587895"/>
            <a:ext cx="2817793" cy="281007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551" y="2587895"/>
            <a:ext cx="2810073" cy="2810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128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2414" y="1295400"/>
            <a:ext cx="9829798" cy="4876800"/>
          </a:xfrm>
        </p:spPr>
        <p:txBody>
          <a:bodyPr/>
          <a:lstStyle/>
          <a:p>
            <a:pPr lvl="1"/>
            <a:r>
              <a:rPr lang="en-US" sz="2800" dirty="0" smtClean="0"/>
              <a:t>Chairman </a:t>
            </a:r>
            <a:r>
              <a:rPr lang="en-US" sz="2800" dirty="0"/>
              <a:t>= </a:t>
            </a:r>
            <a:r>
              <a:rPr lang="en-US" sz="2800" dirty="0" smtClean="0"/>
              <a:t>Jacob </a:t>
            </a:r>
            <a:r>
              <a:rPr lang="en-US" sz="2800" dirty="0" err="1" smtClean="0"/>
              <a:t>Neary</a:t>
            </a:r>
            <a:r>
              <a:rPr lang="en-US" sz="2800" dirty="0" smtClean="0"/>
              <a:t> (</a:t>
            </a:r>
            <a:r>
              <a:rPr lang="en-US" sz="2800" u="sng" dirty="0" smtClean="0">
                <a:hlinkClick r:id="rId2"/>
              </a:rPr>
              <a:t>jnear1@lsuhsc.edu</a:t>
            </a:r>
            <a:r>
              <a:rPr lang="en-US" sz="2800" dirty="0" smtClean="0"/>
              <a:t>)</a:t>
            </a:r>
          </a:p>
          <a:p>
            <a:pPr marL="274320" lvl="1" indent="0">
              <a:buNone/>
            </a:pPr>
            <a:endParaRPr lang="en-US" sz="2800" dirty="0" smtClean="0"/>
          </a:p>
          <a:p>
            <a:pPr lvl="1"/>
            <a:r>
              <a:rPr lang="en-US" sz="2800" dirty="0" smtClean="0"/>
              <a:t>Chair </a:t>
            </a:r>
            <a:r>
              <a:rPr lang="en-US" sz="2800" dirty="0"/>
              <a:t>Elect </a:t>
            </a:r>
            <a:r>
              <a:rPr lang="en-US" sz="2800" dirty="0" smtClean="0"/>
              <a:t>= </a:t>
            </a:r>
            <a:r>
              <a:rPr lang="en-US" sz="2800" dirty="0" err="1" smtClean="0"/>
              <a:t>Harel</a:t>
            </a:r>
            <a:r>
              <a:rPr lang="en-US" sz="2800" dirty="0" smtClean="0"/>
              <a:t> “Harry” Schwartzberg (</a:t>
            </a:r>
            <a:r>
              <a:rPr lang="en-US" sz="2800" dirty="0" smtClean="0">
                <a:hlinkClick r:id="rId3"/>
              </a:rPr>
              <a:t>hschw1@lsuhsc.edu</a:t>
            </a:r>
            <a:r>
              <a:rPr lang="en-US" sz="2800" dirty="0" smtClean="0"/>
              <a:t>) </a:t>
            </a:r>
          </a:p>
          <a:p>
            <a:pPr marL="274320" lvl="1" indent="0">
              <a:buNone/>
            </a:pPr>
            <a:endParaRPr lang="en-US" sz="2800" dirty="0" smtClean="0"/>
          </a:p>
          <a:p>
            <a:pPr lvl="1"/>
            <a:r>
              <a:rPr lang="en-US" sz="2800" dirty="0" smtClean="0"/>
              <a:t>Senior </a:t>
            </a:r>
            <a:r>
              <a:rPr lang="en-US" sz="2800" dirty="0"/>
              <a:t>Advisor = Hunter Starring (</a:t>
            </a:r>
            <a:r>
              <a:rPr lang="en-US" sz="2800" u="sng" dirty="0">
                <a:hlinkClick r:id="rId4"/>
              </a:rPr>
              <a:t>hstarr@lsushc.edu</a:t>
            </a:r>
            <a:r>
              <a:rPr lang="en-US" sz="2800" dirty="0"/>
              <a:t>)</a:t>
            </a:r>
          </a:p>
          <a:p>
            <a:pPr lvl="1"/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z="4400" b="1" dirty="0" smtClean="0"/>
              <a:t>Welcome Your New Officers: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112436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American Academy of Orthopedic Surgeons (AAOS)</a:t>
            </a:r>
          </a:p>
          <a:p>
            <a:pPr lvl="1"/>
            <a:r>
              <a:rPr lang="en-US" dirty="0" smtClean="0"/>
              <a:t>Deadline </a:t>
            </a:r>
            <a:r>
              <a:rPr lang="en-US" sz="2800" b="1" dirty="0" smtClean="0"/>
              <a:t>June 1</a:t>
            </a:r>
            <a:r>
              <a:rPr lang="en-US" sz="2800" b="1" baseline="30000" dirty="0" smtClean="0"/>
              <a:t>st</a:t>
            </a:r>
            <a:r>
              <a:rPr lang="en-US" sz="2800" b="1" dirty="0" smtClean="0"/>
              <a:t> </a:t>
            </a:r>
            <a:r>
              <a:rPr lang="en-US" sz="1800" dirty="0" smtClean="0"/>
              <a:t>in</a:t>
            </a:r>
            <a:r>
              <a:rPr lang="en-US" sz="1800" b="1" dirty="0" smtClean="0"/>
              <a:t> </a:t>
            </a:r>
            <a:r>
              <a:rPr lang="en-US" sz="2800" b="1" dirty="0" smtClean="0"/>
              <a:t>Las Vegas </a:t>
            </a:r>
            <a:r>
              <a:rPr lang="en-US" sz="1800" dirty="0" smtClean="0"/>
              <a:t>on</a:t>
            </a:r>
            <a:r>
              <a:rPr lang="en-US" sz="1800" b="1" dirty="0" smtClean="0"/>
              <a:t> </a:t>
            </a:r>
            <a:r>
              <a:rPr lang="en-US" sz="2800" b="1" dirty="0" smtClean="0"/>
              <a:t>March 12-16, 2019</a:t>
            </a:r>
            <a:endParaRPr lang="en-US" sz="3200" b="1" dirty="0" smtClean="0"/>
          </a:p>
          <a:p>
            <a:pPr lvl="1"/>
            <a:r>
              <a:rPr lang="en-US" dirty="0" smtClean="0"/>
              <a:t>All orthopedic topics are encouraged to apply</a:t>
            </a:r>
          </a:p>
          <a:p>
            <a:pPr lvl="1"/>
            <a:endParaRPr lang="en-US" b="1" dirty="0"/>
          </a:p>
          <a:p>
            <a:r>
              <a:rPr lang="en-US" b="1" u="sng" dirty="0" smtClean="0"/>
              <a:t>American Academy of Hip and Knee Surgery (AAHKS)</a:t>
            </a:r>
          </a:p>
          <a:p>
            <a:pPr lvl="1"/>
            <a:r>
              <a:rPr lang="en-US" dirty="0" smtClean="0"/>
              <a:t>Deadline</a:t>
            </a:r>
            <a:r>
              <a:rPr lang="en-US" b="1" dirty="0" smtClean="0"/>
              <a:t> </a:t>
            </a:r>
            <a:r>
              <a:rPr lang="en-US" sz="2800" b="1" dirty="0" smtClean="0"/>
              <a:t>June 1</a:t>
            </a:r>
            <a:r>
              <a:rPr lang="en-US" sz="2800" b="1" baseline="30000" dirty="0" smtClean="0"/>
              <a:t>st</a:t>
            </a:r>
            <a:r>
              <a:rPr lang="en-US" sz="1800" b="1" baseline="30000" dirty="0"/>
              <a:t> </a:t>
            </a:r>
            <a:r>
              <a:rPr lang="en-US" sz="1800" b="1" dirty="0" smtClean="0"/>
              <a:t> </a:t>
            </a:r>
            <a:r>
              <a:rPr lang="en-US" sz="1800" dirty="0" smtClean="0"/>
              <a:t>in</a:t>
            </a:r>
            <a:r>
              <a:rPr lang="en-US" sz="1800" b="1" dirty="0" smtClean="0"/>
              <a:t> </a:t>
            </a:r>
            <a:r>
              <a:rPr lang="en-US" sz="2800" b="1" dirty="0" smtClean="0"/>
              <a:t>Dallas</a:t>
            </a:r>
            <a:r>
              <a:rPr lang="en-US" sz="1800" b="1" dirty="0" smtClean="0"/>
              <a:t> </a:t>
            </a:r>
            <a:r>
              <a:rPr lang="en-US" sz="1800" dirty="0" smtClean="0"/>
              <a:t>on</a:t>
            </a:r>
            <a:r>
              <a:rPr lang="en-US" sz="1800" b="1" dirty="0" smtClean="0"/>
              <a:t> </a:t>
            </a:r>
            <a:r>
              <a:rPr lang="en-US" sz="2800" b="1" dirty="0" smtClean="0"/>
              <a:t>November 1-4, 2018</a:t>
            </a:r>
            <a:endParaRPr lang="en-US" sz="3200" b="1" dirty="0" smtClean="0"/>
          </a:p>
          <a:p>
            <a:pPr lvl="1"/>
            <a:r>
              <a:rPr lang="en-US" dirty="0" smtClean="0"/>
              <a:t>Hip and Knee topics only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Upcoming Abstract Deadlines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19705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2" y="609600"/>
            <a:ext cx="9144000" cy="2667000"/>
          </a:xfrm>
        </p:spPr>
        <p:txBody>
          <a:bodyPr/>
          <a:lstStyle/>
          <a:p>
            <a:r>
              <a:rPr lang="en-US"/>
              <a:t>Questions &amp;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81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Student presentation" id="{61936DD2-5F1E-4CE5-AB4B-725D35FC9179}" vid="{60FEA300-D151-4B21-9955-901AC34D046A}"/>
    </a:ext>
  </a:extLst>
</a:theme>
</file>

<file path=ppt/theme/theme2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7Grunge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98950B5-7B6B-4C28-8458-CAB8EA4CB2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scientific report presentation</Template>
  <TotalTime>0</TotalTime>
  <Words>251</Words>
  <Application>Microsoft Office PowerPoint</Application>
  <PresentationFormat>Custom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Student presentation</vt:lpstr>
      <vt:lpstr>OSIG-Musculoskeletal Research Committee  *PLEASE SIGN IN, TAKE A SHEET,  &amp; EAT UP*</vt:lpstr>
      <vt:lpstr>Committee Includes</vt:lpstr>
      <vt:lpstr>Committee Meetings will be held quarterly </vt:lpstr>
      <vt:lpstr>Goals for Today</vt:lpstr>
      <vt:lpstr>Topic Talk: REACHnet  Beth Nauman, MPH, PhD Director, Health Services Research Louisiana Public Health Institute</vt:lpstr>
      <vt:lpstr>Q&amp;A from the newly matched L4s:</vt:lpstr>
      <vt:lpstr>Welcome Your New Officers:</vt:lpstr>
      <vt:lpstr>Upcoming Abstract Deadlines</vt:lpstr>
      <vt:lpstr>Questions &amp; Discussion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2015-07-02T14:22:04Z</dcterms:created>
  <dcterms:modified xsi:type="dcterms:W3CDTF">2018-05-09T18:09:06Z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TC034605859991</vt:lpwstr>
  </property>
</Properties>
</file>