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2" r:id="rId7"/>
    <p:sldId id="265" r:id="rId8"/>
    <p:sldId id="264" r:id="rId9"/>
    <p:sldId id="271" r:id="rId10"/>
    <p:sldId id="270" r:id="rId11"/>
    <p:sldId id="260" r:id="rId12"/>
    <p:sldId id="268" r:id="rId13"/>
    <p:sldId id="272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Average Analog Pain Scores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ACB</c:v>
                </c:pt>
                <c:pt idx="1">
                  <c:v>FNB</c:v>
                </c:pt>
                <c:pt idx="2">
                  <c:v>Exparel Only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2.5</c:v>
                </c:pt>
                <c:pt idx="1">
                  <c:v>5.3</c:v>
                </c:pt>
                <c:pt idx="2">
                  <c:v>5.5</c:v>
                </c:pt>
              </c:numCache>
            </c:numRef>
          </c:val>
        </c:ser>
        <c:dLbls/>
        <c:shape val="box"/>
        <c:axId val="86307584"/>
        <c:axId val="86309120"/>
        <c:axId val="0"/>
      </c:bar3DChart>
      <c:catAx>
        <c:axId val="86307584"/>
        <c:scaling>
          <c:orientation val="minMax"/>
        </c:scaling>
        <c:axPos val="b"/>
        <c:tickLblPos val="nextTo"/>
        <c:crossAx val="86309120"/>
        <c:crosses val="autoZero"/>
        <c:auto val="1"/>
        <c:lblAlgn val="ctr"/>
        <c:lblOffset val="100"/>
      </c:catAx>
      <c:valAx>
        <c:axId val="86309120"/>
        <c:scaling>
          <c:orientation val="minMax"/>
        </c:scaling>
        <c:axPos val="l"/>
        <c:majorGridlines/>
        <c:numFmt formatCode="General" sourceLinked="1"/>
        <c:tickLblPos val="nextTo"/>
        <c:crossAx val="863075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Length of Hospital Stay in Days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ACB</c:v>
                </c:pt>
                <c:pt idx="1">
                  <c:v>FNB</c:v>
                </c:pt>
                <c:pt idx="2">
                  <c:v>Exparel Only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2.5</c:v>
                </c:pt>
                <c:pt idx="2">
                  <c:v>2</c:v>
                </c:pt>
              </c:numCache>
            </c:numRef>
          </c:val>
        </c:ser>
        <c:dLbls/>
        <c:shape val="box"/>
        <c:axId val="85671936"/>
        <c:axId val="85673472"/>
        <c:axId val="0"/>
      </c:bar3DChart>
      <c:catAx>
        <c:axId val="85671936"/>
        <c:scaling>
          <c:orientation val="minMax"/>
        </c:scaling>
        <c:axPos val="b"/>
        <c:tickLblPos val="nextTo"/>
        <c:crossAx val="85673472"/>
        <c:crosses val="autoZero"/>
        <c:auto val="1"/>
        <c:lblAlgn val="ctr"/>
        <c:lblOffset val="100"/>
      </c:catAx>
      <c:valAx>
        <c:axId val="85673472"/>
        <c:scaling>
          <c:orientation val="minMax"/>
        </c:scaling>
        <c:axPos val="l"/>
        <c:majorGridlines/>
        <c:numFmt formatCode="General" sourceLinked="1"/>
        <c:tickLblPos val="nextTo"/>
        <c:crossAx val="856719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High ROM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ACB+Exp</c:v>
                </c:pt>
                <c:pt idx="1">
                  <c:v>FNB+Exp</c:v>
                </c:pt>
                <c:pt idx="2">
                  <c:v>Exp Only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32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ROM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ACB+Exp</c:v>
                </c:pt>
                <c:pt idx="1">
                  <c:v>FNB+Exp</c:v>
                </c:pt>
                <c:pt idx="2">
                  <c:v>Exp Only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24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ROM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ACB+Exp</c:v>
                </c:pt>
                <c:pt idx="1">
                  <c:v>FNB+Exp</c:v>
                </c:pt>
                <c:pt idx="2">
                  <c:v>Exp Only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</c:ser>
        <c:dLbls/>
        <c:shape val="box"/>
        <c:axId val="86185856"/>
        <c:axId val="86187392"/>
        <c:axId val="0"/>
      </c:bar3DChart>
      <c:catAx>
        <c:axId val="86185856"/>
        <c:scaling>
          <c:orientation val="minMax"/>
        </c:scaling>
        <c:axPos val="b"/>
        <c:tickLblPos val="nextTo"/>
        <c:crossAx val="86187392"/>
        <c:crosses val="autoZero"/>
        <c:auto val="1"/>
        <c:lblAlgn val="ctr"/>
        <c:lblOffset val="100"/>
      </c:catAx>
      <c:valAx>
        <c:axId val="86187392"/>
        <c:scaling>
          <c:orientation val="minMax"/>
        </c:scaling>
        <c:axPos val="l"/>
        <c:majorGridlines/>
        <c:numFmt formatCode="General" sourceLinked="1"/>
        <c:tickLblPos val="nextTo"/>
        <c:crossAx val="8618585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DA6DB8-5FDE-2245-B54B-FFCB8D7E22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43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0732B-97CC-0549-B167-68326BE1D89F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A6DB8-5FDE-2245-B54B-FFCB8D7E22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18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A6DB8-5FDE-2245-B54B-FFCB8D7E22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54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A6DB8-5FDE-2245-B54B-FFCB8D7E22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61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to</a:t>
            </a:r>
            <a:r>
              <a:rPr lang="en-US" baseline="0" dirty="0" smtClean="0"/>
              <a:t> “statistical significance”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A6DB8-5FDE-2245-B54B-FFCB8D7E22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14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A6DB8-5FDE-2245-B54B-FFCB8D7E22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56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LSUpp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458200" cy="12192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22098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819400" y="6248400"/>
            <a:ext cx="38862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A45F85-3DED-3141-B118-FF9E12E6A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DFB42-F7FA-954D-B6B6-99D484EA4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29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B9E48-A2C2-C74A-8DEE-F4F555DD9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74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8AA8D-0702-3447-8E2D-36B72D77B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84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0791-34F3-4345-90D5-671A685FF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59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3F756-DEF1-6E49-B4CA-B84E8E626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11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5B9E6-A13B-A149-9546-BBFC40DAD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3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29605-3B8A-EC42-9643-FB49E5F34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46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AF943-6EC3-3849-9316-8D0478777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8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C4B54-4953-BA4C-9A69-229CBB10D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85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5A3F-4DC9-3441-B2BE-B4E976FE5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9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SUpp5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6A21F5D-22C4-3144-A90F-C49EEF72B6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Comparison of Adductor Canal and Femoral Nerve Blocks in Primary TKA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8458200" cy="1219200"/>
          </a:xfrm>
        </p:spPr>
        <p:txBody>
          <a:bodyPr/>
          <a:lstStyle/>
          <a:p>
            <a:r>
              <a:rPr lang="en-US" dirty="0" smtClean="0"/>
              <a:t>James Kyle M.D. D.V.M.</a:t>
            </a:r>
          </a:p>
          <a:p>
            <a:r>
              <a:rPr lang="en-US" dirty="0" err="1" smtClean="0"/>
              <a:t>Vinod</a:t>
            </a:r>
            <a:r>
              <a:rPr lang="en-US" dirty="0" smtClean="0"/>
              <a:t> </a:t>
            </a:r>
            <a:r>
              <a:rPr lang="en-US" dirty="0" err="1" smtClean="0"/>
              <a:t>Dasa</a:t>
            </a:r>
            <a:r>
              <a:rPr lang="en-US" dirty="0" smtClean="0"/>
              <a:t> M.D.</a:t>
            </a:r>
          </a:p>
          <a:p>
            <a:r>
              <a:rPr lang="en-US" dirty="0" smtClean="0"/>
              <a:t>Philip Fontenot L4</a:t>
            </a:r>
          </a:p>
          <a:p>
            <a:r>
              <a:rPr lang="en-US" dirty="0" smtClean="0"/>
              <a:t>Matt Delarosa M.D.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did we find?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 comparison </a:t>
            </a:r>
            <a:r>
              <a:rPr lang="en-US" dirty="0"/>
              <a:t>of FNB w/ </a:t>
            </a:r>
            <a:r>
              <a:rPr lang="en-US" dirty="0" err="1"/>
              <a:t>Exparel</a:t>
            </a:r>
            <a:r>
              <a:rPr lang="en-US" dirty="0"/>
              <a:t> vs. ACB w/ </a:t>
            </a:r>
            <a:r>
              <a:rPr lang="en-US" dirty="0" err="1"/>
              <a:t>Exparel</a:t>
            </a:r>
            <a:r>
              <a:rPr lang="en-US" dirty="0"/>
              <a:t> vs. </a:t>
            </a:r>
            <a:r>
              <a:rPr lang="en-US" dirty="0" err="1"/>
              <a:t>Exparel</a:t>
            </a:r>
            <a:r>
              <a:rPr lang="en-US" dirty="0"/>
              <a:t> alone we found statistically significant:</a:t>
            </a:r>
          </a:p>
          <a:p>
            <a:pPr lvl="1"/>
            <a:r>
              <a:rPr lang="en-US" dirty="0"/>
              <a:t>Decrease in average pain scores up to 3 days post </a:t>
            </a:r>
            <a:r>
              <a:rPr lang="en-US" dirty="0" smtClean="0"/>
              <a:t>op in ACB group</a:t>
            </a:r>
            <a:endParaRPr lang="en-US" dirty="0"/>
          </a:p>
          <a:p>
            <a:pPr lvl="1"/>
            <a:r>
              <a:rPr lang="en-US" dirty="0"/>
              <a:t>Decrease in hospital </a:t>
            </a:r>
            <a:r>
              <a:rPr lang="en-US" dirty="0" smtClean="0"/>
              <a:t>stay in ACB group</a:t>
            </a:r>
            <a:endParaRPr lang="en-US" dirty="0"/>
          </a:p>
          <a:p>
            <a:r>
              <a:rPr lang="en-US" dirty="0" smtClean="0"/>
              <a:t>Trend to improved AROM and PROM in the ACB group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518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 smtClean="0"/>
              <a:t>Discussion: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Decrease </a:t>
            </a:r>
            <a:r>
              <a:rPr lang="en-US" sz="2400" dirty="0" smtClean="0"/>
              <a:t>in pain: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Block possibly includes:</a:t>
            </a:r>
          </a:p>
          <a:p>
            <a:pPr lvl="2"/>
            <a:r>
              <a:rPr lang="en-US" sz="1600" dirty="0" err="1" smtClean="0">
                <a:solidFill>
                  <a:schemeClr val="tx1"/>
                </a:solidFill>
              </a:rPr>
              <a:t>vastus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medialis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nerve</a:t>
            </a:r>
            <a:endParaRPr lang="en-US" sz="1600" dirty="0"/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medial </a:t>
            </a:r>
            <a:r>
              <a:rPr lang="en-US" sz="1600" dirty="0">
                <a:solidFill>
                  <a:schemeClr val="tx1"/>
                </a:solidFill>
              </a:rPr>
              <a:t>femoral cutaneous </a:t>
            </a:r>
            <a:r>
              <a:rPr lang="en-US" sz="1600" dirty="0" smtClean="0">
                <a:solidFill>
                  <a:schemeClr val="tx1"/>
                </a:solidFill>
              </a:rPr>
              <a:t>nerve</a:t>
            </a:r>
            <a:endParaRPr lang="en-US" sz="1600" dirty="0"/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articular </a:t>
            </a:r>
            <a:r>
              <a:rPr lang="en-US" sz="1600" dirty="0">
                <a:solidFill>
                  <a:schemeClr val="tx1"/>
                </a:solidFill>
              </a:rPr>
              <a:t>branches from the </a:t>
            </a:r>
            <a:r>
              <a:rPr lang="en-US" sz="1600" dirty="0" err="1">
                <a:solidFill>
                  <a:schemeClr val="tx1"/>
                </a:solidFill>
              </a:rPr>
              <a:t>obturator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nerve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medial </a:t>
            </a:r>
            <a:r>
              <a:rPr lang="en-US" sz="1600" dirty="0" err="1">
                <a:solidFill>
                  <a:schemeClr val="tx1"/>
                </a:solidFill>
              </a:rPr>
              <a:t>retinacular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nerve </a:t>
            </a:r>
            <a:r>
              <a:rPr lang="en-US" sz="1600" baseline="30000" dirty="0" smtClean="0">
                <a:solidFill>
                  <a:schemeClr val="tx1"/>
                </a:solidFill>
              </a:rPr>
              <a:t>(</a:t>
            </a:r>
            <a:r>
              <a:rPr lang="en-US" sz="1600" baseline="30000" dirty="0" smtClean="0"/>
              <a:t>5-7)</a:t>
            </a:r>
          </a:p>
          <a:p>
            <a:r>
              <a:rPr lang="en-US" sz="2400" dirty="0"/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ensory </a:t>
            </a:r>
            <a:r>
              <a:rPr lang="en-US" sz="2400" dirty="0">
                <a:solidFill>
                  <a:schemeClr val="tx1"/>
                </a:solidFill>
              </a:rPr>
              <a:t>changes are not limited to the distribution of the saphenous </a:t>
            </a:r>
            <a:r>
              <a:rPr lang="en-US" sz="2400" dirty="0" smtClean="0">
                <a:solidFill>
                  <a:schemeClr val="tx1"/>
                </a:solidFill>
              </a:rPr>
              <a:t>nerve</a:t>
            </a:r>
            <a:r>
              <a:rPr lang="en-US" sz="2400" baseline="30000" dirty="0" smtClean="0">
                <a:solidFill>
                  <a:schemeClr val="tx1"/>
                </a:solidFill>
              </a:rPr>
              <a:t>(</a:t>
            </a:r>
            <a:r>
              <a:rPr lang="en-US" sz="2400" baseline="30000" dirty="0" smtClean="0"/>
              <a:t>8)</a:t>
            </a:r>
            <a:endParaRPr lang="en-US" sz="2400" baseline="30000" dirty="0"/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includes </a:t>
            </a:r>
            <a:r>
              <a:rPr lang="en-US" sz="2000" dirty="0">
                <a:solidFill>
                  <a:schemeClr val="tx1"/>
                </a:solidFill>
              </a:rPr>
              <a:t>the medial and anterior aspects of the knee from the superior pole of the patella to the proximal </a:t>
            </a:r>
            <a:r>
              <a:rPr lang="en-US" sz="2000" dirty="0" smtClean="0">
                <a:solidFill>
                  <a:schemeClr val="tx1"/>
                </a:solidFill>
              </a:rPr>
              <a:t>tibia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324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3600" dirty="0" smtClean="0"/>
              <a:t>Discussion: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400" dirty="0"/>
              <a:t>Kim et al. study showed more quad strength via dynamometer with ACB vs. FNB post TKA</a:t>
            </a:r>
          </a:p>
          <a:p>
            <a:pPr lvl="1"/>
            <a:r>
              <a:rPr lang="en-US" sz="2000" dirty="0"/>
              <a:t>Extrapolate this to our study with improved ROM with ACB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Further Study:</a:t>
            </a:r>
          </a:p>
          <a:p>
            <a:r>
              <a:rPr lang="en-US" sz="2400" dirty="0" smtClean="0"/>
              <a:t>Is improved pain scores for ACB compared to FNB a </a:t>
            </a:r>
            <a:r>
              <a:rPr lang="en-US" sz="2400" dirty="0" err="1" smtClean="0"/>
              <a:t>sequela</a:t>
            </a:r>
            <a:r>
              <a:rPr lang="en-US" sz="2400" dirty="0" smtClean="0"/>
              <a:t> of  improved ROM?</a:t>
            </a:r>
          </a:p>
          <a:p>
            <a:pPr lvl="1"/>
            <a:r>
              <a:rPr lang="en-US" sz="2000" dirty="0" smtClean="0"/>
              <a:t>Does increase in ROM somehow help decrease pain?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987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is the first study to demonstrate ACB reduced pain scores and LOS compared to other forms of regional anesthesia</a:t>
            </a:r>
          </a:p>
        </p:txBody>
      </p:sp>
    </p:spTree>
    <p:extLst>
      <p:ext uri="{BB962C8B-B14F-4D97-AF65-F5344CB8AC3E}">
        <p14:creationId xmlns:p14="http://schemas.microsoft.com/office/powerpoint/2010/main" xmlns="" val="228806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Wang H, </a:t>
            </a:r>
            <a:r>
              <a:rPr lang="en-US" sz="1200" dirty="0" err="1" smtClean="0"/>
              <a:t>Boctor</a:t>
            </a:r>
            <a:r>
              <a:rPr lang="en-US" sz="1200" dirty="0" smtClean="0"/>
              <a:t> B, </a:t>
            </a:r>
            <a:r>
              <a:rPr lang="en-US" sz="1200" dirty="0" err="1" smtClean="0"/>
              <a:t>Verner</a:t>
            </a:r>
            <a:r>
              <a:rPr lang="en-US" sz="1200" dirty="0" smtClean="0"/>
              <a:t> J: The effect of single-injection femoral nerve block on rehabilitation and length of hospital stay after total knee replacement. Reg Anesth Pain Med. 2002 Mar-Apr;27(2):139-44.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err="1" smtClean="0"/>
              <a:t>Capdevila</a:t>
            </a:r>
            <a:r>
              <a:rPr lang="en-US" sz="1200" dirty="0" smtClean="0"/>
              <a:t> X, </a:t>
            </a:r>
            <a:r>
              <a:rPr lang="en-US" sz="1200" dirty="0" err="1" smtClean="0"/>
              <a:t>Barthelet</a:t>
            </a:r>
            <a:r>
              <a:rPr lang="en-US" sz="1200" dirty="0" smtClean="0"/>
              <a:t> Y, </a:t>
            </a:r>
            <a:r>
              <a:rPr lang="en-US" sz="1200" dirty="0" err="1" smtClean="0"/>
              <a:t>Biboulet</a:t>
            </a:r>
            <a:r>
              <a:rPr lang="en-US" sz="1200" dirty="0" smtClean="0"/>
              <a:t> P, </a:t>
            </a:r>
            <a:r>
              <a:rPr lang="en-US" sz="1200" dirty="0" err="1" smtClean="0"/>
              <a:t>Ryckwaert</a:t>
            </a:r>
            <a:r>
              <a:rPr lang="en-US" sz="1200" dirty="0" smtClean="0"/>
              <a:t> Y, </a:t>
            </a:r>
            <a:r>
              <a:rPr lang="en-US" sz="1200" dirty="0" err="1" smtClean="0"/>
              <a:t>Rubenovitch</a:t>
            </a:r>
            <a:r>
              <a:rPr lang="en-US" sz="1200" dirty="0" smtClean="0"/>
              <a:t> J, </a:t>
            </a:r>
            <a:r>
              <a:rPr lang="en-US" sz="1200" dirty="0" err="1" smtClean="0"/>
              <a:t>d’Athis</a:t>
            </a:r>
            <a:r>
              <a:rPr lang="en-US" sz="1200" dirty="0" smtClean="0"/>
              <a:t> F: Effects of perioperative analgesic technique on the surgical outcome and duration of rehabilitation after major knee surgery. A 1999; 91:8–15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err="1" smtClean="0"/>
              <a:t>Singelyn</a:t>
            </a:r>
            <a:r>
              <a:rPr lang="en-US" sz="1200" dirty="0" smtClean="0"/>
              <a:t> FJ1, </a:t>
            </a:r>
            <a:r>
              <a:rPr lang="en-US" sz="1200" dirty="0" err="1" smtClean="0"/>
              <a:t>Deyaert</a:t>
            </a:r>
            <a:r>
              <a:rPr lang="en-US" sz="1200" dirty="0" smtClean="0"/>
              <a:t> M, </a:t>
            </a:r>
            <a:r>
              <a:rPr lang="en-US" sz="1200" dirty="0" err="1" smtClean="0"/>
              <a:t>Joris</a:t>
            </a:r>
            <a:r>
              <a:rPr lang="en-US" sz="1200" dirty="0" smtClean="0"/>
              <a:t> D, </a:t>
            </a:r>
            <a:r>
              <a:rPr lang="en-US" sz="1200" dirty="0" err="1" smtClean="0"/>
              <a:t>Pendeville</a:t>
            </a:r>
            <a:r>
              <a:rPr lang="en-US" sz="1200" dirty="0" smtClean="0"/>
              <a:t> E, </a:t>
            </a:r>
            <a:r>
              <a:rPr lang="en-US" sz="1200" dirty="0" err="1" smtClean="0"/>
              <a:t>Gouverneur</a:t>
            </a:r>
            <a:r>
              <a:rPr lang="en-US" sz="1200" dirty="0" smtClean="0"/>
              <a:t> JM: Effects of intravenous patient-controlled analgesia with morphine, continuous epidural analgesia, and continuous three-in-one block on postoperative pain and knee rehabilitation after unilateral total knee arthroplasty. Anesth </a:t>
            </a:r>
            <a:r>
              <a:rPr lang="en-US" sz="1200" dirty="0" err="1" smtClean="0"/>
              <a:t>Analg</a:t>
            </a:r>
            <a:r>
              <a:rPr lang="en-US" sz="1200" dirty="0" smtClean="0"/>
              <a:t> 1998; 87:88–92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err="1" smtClean="0"/>
              <a:t>YaDeau</a:t>
            </a:r>
            <a:r>
              <a:rPr lang="en-US" sz="1200" dirty="0" smtClean="0"/>
              <a:t> JT1, Cahill JB, </a:t>
            </a:r>
            <a:r>
              <a:rPr lang="en-US" sz="1200" dirty="0" err="1" smtClean="0"/>
              <a:t>Zawadsky</a:t>
            </a:r>
            <a:r>
              <a:rPr lang="en-US" sz="1200" dirty="0" smtClean="0"/>
              <a:t> MW, </a:t>
            </a:r>
            <a:r>
              <a:rPr lang="en-US" sz="1200" dirty="0" err="1" smtClean="0"/>
              <a:t>Sharrock</a:t>
            </a:r>
            <a:r>
              <a:rPr lang="en-US" sz="1200" dirty="0" smtClean="0"/>
              <a:t> NE, </a:t>
            </a:r>
            <a:r>
              <a:rPr lang="en-US" sz="1200" dirty="0" err="1" smtClean="0"/>
              <a:t>Bottner</a:t>
            </a:r>
            <a:r>
              <a:rPr lang="en-US" sz="1200" dirty="0" smtClean="0"/>
              <a:t> F, </a:t>
            </a:r>
            <a:r>
              <a:rPr lang="en-US" sz="1200" dirty="0" err="1" smtClean="0"/>
              <a:t>Morelli</a:t>
            </a:r>
            <a:r>
              <a:rPr lang="en-US" sz="1200" dirty="0" smtClean="0"/>
              <a:t> CM, Kahn RL, </a:t>
            </a:r>
            <a:r>
              <a:rPr lang="en-US" sz="1200" dirty="0" err="1" smtClean="0"/>
              <a:t>Sculco</a:t>
            </a:r>
            <a:r>
              <a:rPr lang="en-US" sz="1200" dirty="0" smtClean="0"/>
              <a:t> TP. The effects of femoral nerve blockade in conjunction with epidural analgesia after total knee arthroplasty Anesth </a:t>
            </a:r>
            <a:r>
              <a:rPr lang="en-US" sz="1200" dirty="0" err="1" smtClean="0"/>
              <a:t>Analg</a:t>
            </a:r>
            <a:r>
              <a:rPr lang="en-US" sz="1200" dirty="0" smtClean="0"/>
              <a:t>. 2005 Sep;101(3):891-5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err="1" smtClean="0"/>
              <a:t>Manickam</a:t>
            </a:r>
            <a:r>
              <a:rPr lang="en-US" sz="1200" dirty="0" smtClean="0"/>
              <a:t> B, </a:t>
            </a:r>
            <a:r>
              <a:rPr lang="en-US" sz="1200" dirty="0" err="1" smtClean="0"/>
              <a:t>Perlas</a:t>
            </a:r>
            <a:r>
              <a:rPr lang="en-US" sz="1200" dirty="0" smtClean="0"/>
              <a:t> A, Duggan E, </a:t>
            </a:r>
            <a:r>
              <a:rPr lang="en-US" sz="1200" dirty="0" err="1" smtClean="0"/>
              <a:t>Brull</a:t>
            </a:r>
            <a:r>
              <a:rPr lang="en-US" sz="1200" dirty="0" smtClean="0"/>
              <a:t> R, Chan VW, </a:t>
            </a:r>
            <a:r>
              <a:rPr lang="en-US" sz="1200" dirty="0" err="1" smtClean="0"/>
              <a:t>Ramlogan</a:t>
            </a:r>
            <a:r>
              <a:rPr lang="en-US" sz="1200" dirty="0" smtClean="0"/>
              <a:t> R: Feasibility and efficacy of ultrasound-guided block of the saphenous nerve in the adductor canal. Reg Anesth Pain Med. 2009 Nov-Dec;34(6):578-80.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err="1" smtClean="0"/>
              <a:t>Akkaya</a:t>
            </a:r>
            <a:r>
              <a:rPr lang="en-US" sz="1200" dirty="0" smtClean="0"/>
              <a:t> T, </a:t>
            </a:r>
            <a:r>
              <a:rPr lang="en-US" sz="1200" dirty="0" err="1" smtClean="0"/>
              <a:t>Ersan</a:t>
            </a:r>
            <a:r>
              <a:rPr lang="en-US" sz="1200" dirty="0" smtClean="0"/>
              <a:t> O, </a:t>
            </a:r>
            <a:r>
              <a:rPr lang="en-US" sz="1200" dirty="0" err="1" smtClean="0"/>
              <a:t>Ozkan</a:t>
            </a:r>
            <a:r>
              <a:rPr lang="en-US" sz="1200" dirty="0" smtClean="0"/>
              <a:t> D, </a:t>
            </a:r>
            <a:r>
              <a:rPr lang="en-US" sz="1200" dirty="0" err="1" smtClean="0"/>
              <a:t>Sahiner</a:t>
            </a:r>
            <a:r>
              <a:rPr lang="en-US" sz="1200" dirty="0" smtClean="0"/>
              <a:t> Y, Akin M, </a:t>
            </a:r>
            <a:r>
              <a:rPr lang="en-US" sz="1200" dirty="0" err="1" smtClean="0"/>
              <a:t>Gümüş</a:t>
            </a:r>
            <a:r>
              <a:rPr lang="en-US" sz="1200" dirty="0" smtClean="0"/>
              <a:t> H, </a:t>
            </a:r>
            <a:r>
              <a:rPr lang="en-US" sz="1200" dirty="0" err="1" smtClean="0"/>
              <a:t>Ateş</a:t>
            </a:r>
            <a:r>
              <a:rPr lang="en-US" sz="1200" dirty="0" smtClean="0"/>
              <a:t> Y. Saphenous nerve block is an effective regional technique for post-</a:t>
            </a:r>
            <a:r>
              <a:rPr lang="en-US" sz="1200" dirty="0" err="1" smtClean="0"/>
              <a:t>menisectomy</a:t>
            </a:r>
            <a:r>
              <a:rPr lang="en-US" sz="1200" dirty="0" smtClean="0"/>
              <a:t> </a:t>
            </a:r>
            <a:r>
              <a:rPr lang="en-US" sz="1200" dirty="0" err="1" smtClean="0"/>
              <a:t>pain.Knee</a:t>
            </a:r>
            <a:r>
              <a:rPr lang="en-US" sz="1200" dirty="0" smtClean="0"/>
              <a:t> </a:t>
            </a:r>
            <a:r>
              <a:rPr lang="en-US" sz="1200" dirty="0" err="1" smtClean="0"/>
              <a:t>Surg</a:t>
            </a:r>
            <a:r>
              <a:rPr lang="en-US" sz="1200" dirty="0" smtClean="0"/>
              <a:t> Sports </a:t>
            </a:r>
            <a:r>
              <a:rPr lang="en-US" sz="1200" dirty="0" err="1" smtClean="0"/>
              <a:t>Traumatol</a:t>
            </a:r>
            <a:r>
              <a:rPr lang="en-US" sz="1200" dirty="0" smtClean="0"/>
              <a:t> </a:t>
            </a:r>
            <a:r>
              <a:rPr lang="en-US" sz="1200" dirty="0" err="1" smtClean="0"/>
              <a:t>Arthrosc</a:t>
            </a:r>
            <a:r>
              <a:rPr lang="en-US" sz="1200" dirty="0" smtClean="0"/>
              <a:t>. 2008 Sep;16(9):855-8.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Horn JL1, </a:t>
            </a:r>
            <a:r>
              <a:rPr lang="en-US" sz="1200" dirty="0" err="1" smtClean="0"/>
              <a:t>Pitsch</a:t>
            </a:r>
            <a:r>
              <a:rPr lang="en-US" sz="1200" dirty="0" smtClean="0"/>
              <a:t> T, Salinas F, </a:t>
            </a:r>
            <a:r>
              <a:rPr lang="en-US" sz="1200" dirty="0" err="1" smtClean="0"/>
              <a:t>Benninger</a:t>
            </a:r>
            <a:r>
              <a:rPr lang="en-US" sz="1200" dirty="0" smtClean="0"/>
              <a:t> B. Anatomic basis to the ultrasound-guided approach for </a:t>
            </a:r>
            <a:r>
              <a:rPr lang="en-US" sz="1200" dirty="0" err="1" smtClean="0"/>
              <a:t>sapheblock</a:t>
            </a:r>
            <a:r>
              <a:rPr lang="en-US" sz="1200" dirty="0" smtClean="0"/>
              <a:t> near the adductor canal. Reg Anesth Pain Med 2007.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Horn JL1, </a:t>
            </a:r>
            <a:r>
              <a:rPr lang="en-US" sz="1200" dirty="0" err="1" smtClean="0"/>
              <a:t>Pitsch</a:t>
            </a:r>
            <a:r>
              <a:rPr lang="en-US" sz="1200" dirty="0" smtClean="0"/>
              <a:t> T, Salinas F, </a:t>
            </a:r>
            <a:r>
              <a:rPr lang="en-US" sz="1200" dirty="0" err="1" smtClean="0"/>
              <a:t>Benninger</a:t>
            </a:r>
            <a:r>
              <a:rPr lang="en-US" sz="1200" dirty="0" smtClean="0"/>
              <a:t> B. </a:t>
            </a:r>
            <a:r>
              <a:rPr lang="en-US" sz="1200" dirty="0"/>
              <a:t>Anatomic basis to the ultrasound-guided approach for saphenous nerve </a:t>
            </a:r>
            <a:r>
              <a:rPr lang="en-US" sz="1200" dirty="0" smtClean="0"/>
              <a:t>blockade. Reg Anesth Pain Med. 2009 Sep-Oct;34(5):486-9.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13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743200" lvl="6" indent="0">
              <a:buNone/>
            </a:pPr>
            <a:r>
              <a:rPr lang="en-US" sz="3200" dirty="0" smtClean="0"/>
              <a:t>Thank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282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Background: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Pain relief is essential for functional recovery after TKA</a:t>
            </a:r>
          </a:p>
          <a:p>
            <a:r>
              <a:rPr lang="en-US" sz="2000" dirty="0" smtClean="0"/>
              <a:t>Femoral nerve blocks can decrease length of stay</a:t>
            </a:r>
            <a:r>
              <a:rPr lang="en-US" sz="2000" baseline="30000" dirty="0" smtClean="0"/>
              <a:t> (1)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FNB can improve pain control in </a:t>
            </a:r>
            <a:r>
              <a:rPr lang="en-US" sz="2000" dirty="0">
                <a:solidFill>
                  <a:schemeClr val="tx1"/>
                </a:solidFill>
              </a:rPr>
              <a:t>comparison with epidural or intravenous patient-controlled analgesia (PCA) </a:t>
            </a:r>
            <a:r>
              <a:rPr lang="en-US" sz="2000" dirty="0" smtClean="0">
                <a:solidFill>
                  <a:schemeClr val="tx1"/>
                </a:solidFill>
              </a:rPr>
              <a:t>alone </a:t>
            </a:r>
            <a:r>
              <a:rPr lang="en-US" sz="2000" baseline="30000" dirty="0" smtClean="0">
                <a:solidFill>
                  <a:schemeClr val="tx1"/>
                </a:solidFill>
              </a:rPr>
              <a:t>(</a:t>
            </a:r>
            <a:r>
              <a:rPr lang="en-US" sz="2000" baseline="30000" dirty="0" smtClean="0"/>
              <a:t>2</a:t>
            </a:r>
            <a:r>
              <a:rPr lang="en-US" sz="2000" baseline="30000" dirty="0" smtClean="0">
                <a:solidFill>
                  <a:schemeClr val="tx1"/>
                </a:solidFill>
              </a:rPr>
              <a:t>,3,4) </a:t>
            </a:r>
          </a:p>
          <a:p>
            <a:r>
              <a:rPr lang="en-US" sz="2000" dirty="0" smtClean="0"/>
              <a:t>FNB are however associated with a 2% increase risk of fall</a:t>
            </a:r>
          </a:p>
          <a:p>
            <a:r>
              <a:rPr lang="en-US" sz="2000" dirty="0" smtClean="0"/>
              <a:t>The perfect block would</a:t>
            </a:r>
          </a:p>
          <a:p>
            <a:pPr lvl="1"/>
            <a:r>
              <a:rPr lang="en-US" sz="1600" dirty="0" smtClean="0"/>
              <a:t>1) provide adequate pain relief</a:t>
            </a:r>
          </a:p>
          <a:p>
            <a:pPr lvl="1"/>
            <a:r>
              <a:rPr lang="en-US" sz="1600" dirty="0" smtClean="0"/>
              <a:t>2) decrease dependence on opioids</a:t>
            </a:r>
          </a:p>
          <a:p>
            <a:pPr lvl="1"/>
            <a:r>
              <a:rPr lang="en-US" sz="1600" dirty="0" smtClean="0"/>
              <a:t>3) maintain motor function (quad function)</a:t>
            </a:r>
          </a:p>
          <a:p>
            <a:r>
              <a:rPr lang="en-US" sz="2000" dirty="0" smtClean="0"/>
              <a:t>Currently no literature investigating the use of Exparel in conjunction with these blocks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842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Purpose: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2800" dirty="0" smtClean="0"/>
              <a:t>Conduct a prospective case controlled study to investigate the effects of FNB versus ACB both in conjunction with Exparel versus Exparel alone: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</a:rPr>
              <a:t>Pain Relief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ait distance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</a:rPr>
              <a:t>AROM</a:t>
            </a:r>
          </a:p>
          <a:p>
            <a:pPr lvl="1"/>
            <a:r>
              <a:rPr lang="en-US" sz="2400" dirty="0" smtClean="0"/>
              <a:t>PROM</a:t>
            </a:r>
            <a:endParaRPr lang="en-US" sz="2400" dirty="0"/>
          </a:p>
          <a:p>
            <a:pPr lvl="1"/>
            <a:r>
              <a:rPr lang="en-US" sz="2400" dirty="0"/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ength </a:t>
            </a:r>
            <a:r>
              <a:rPr lang="en-US" sz="2400" dirty="0">
                <a:solidFill>
                  <a:schemeClr val="tx1"/>
                </a:solidFill>
              </a:rPr>
              <a:t>of hospital stay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630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 smtClean="0"/>
              <a:t>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4114800"/>
          </a:xfrm>
        </p:spPr>
        <p:txBody>
          <a:bodyPr/>
          <a:lstStyle/>
          <a:p>
            <a:r>
              <a:rPr lang="en-US" sz="2000" dirty="0"/>
              <a:t>6</a:t>
            </a:r>
            <a:r>
              <a:rPr lang="en-US" sz="2000" dirty="0" smtClean="0"/>
              <a:t>5 pts undergoing TKA were assigned into one of three groups (change in practice)</a:t>
            </a:r>
          </a:p>
          <a:p>
            <a:pPr lvl="1"/>
            <a:r>
              <a:rPr lang="en-US" sz="1800" dirty="0" smtClean="0"/>
              <a:t>23 FNB</a:t>
            </a:r>
          </a:p>
          <a:p>
            <a:pPr lvl="1"/>
            <a:r>
              <a:rPr lang="en-US" sz="1800" dirty="0" smtClean="0"/>
              <a:t>35 ACB</a:t>
            </a:r>
          </a:p>
          <a:p>
            <a:pPr lvl="1"/>
            <a:r>
              <a:rPr lang="en-US" sz="1800" dirty="0"/>
              <a:t>7</a:t>
            </a:r>
            <a:r>
              <a:rPr lang="en-US" sz="1800" dirty="0" smtClean="0"/>
              <a:t> </a:t>
            </a:r>
            <a:r>
              <a:rPr lang="en-US" sz="1800" dirty="0" err="1" smtClean="0"/>
              <a:t>Exparel</a:t>
            </a:r>
            <a:r>
              <a:rPr lang="en-US" sz="1800" dirty="0" smtClean="0"/>
              <a:t> Only</a:t>
            </a:r>
            <a:endParaRPr lang="en-US" sz="1400" dirty="0" smtClean="0"/>
          </a:p>
          <a:p>
            <a:r>
              <a:rPr lang="en-US" sz="2000" dirty="0" smtClean="0"/>
              <a:t>Single shot blocks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dministered by an anesthesiologist</a:t>
            </a:r>
          </a:p>
          <a:p>
            <a:pPr lvl="2"/>
            <a:r>
              <a:rPr lang="en-US" sz="1400" dirty="0" err="1"/>
              <a:t>Ropivacaine</a:t>
            </a:r>
            <a:r>
              <a:rPr lang="en-US" sz="1400" dirty="0"/>
              <a:t> </a:t>
            </a:r>
            <a:r>
              <a:rPr lang="en-US" sz="1400" dirty="0" smtClean="0"/>
              <a:t>0.2% </a:t>
            </a:r>
            <a:r>
              <a:rPr lang="en-US" sz="1400" dirty="0"/>
              <a:t>20 </a:t>
            </a:r>
            <a:r>
              <a:rPr lang="en-US" sz="1400" dirty="0" smtClean="0"/>
              <a:t>ml</a:t>
            </a:r>
          </a:p>
          <a:p>
            <a:pPr lvl="2"/>
            <a:r>
              <a:rPr lang="en-US" sz="1400" dirty="0" err="1"/>
              <a:t>D</a:t>
            </a:r>
            <a:r>
              <a:rPr lang="en-US" sz="1400" dirty="0" err="1" smtClean="0"/>
              <a:t>ecadron</a:t>
            </a:r>
            <a:r>
              <a:rPr lang="en-US" sz="1400" dirty="0" smtClean="0"/>
              <a:t> 1 mg</a:t>
            </a:r>
          </a:p>
          <a:p>
            <a:pPr lvl="2"/>
            <a:r>
              <a:rPr lang="en-US" sz="1400" dirty="0"/>
              <a:t>C</a:t>
            </a:r>
            <a:r>
              <a:rPr lang="en-US" sz="1400" dirty="0" smtClean="0"/>
              <a:t>lonidine </a:t>
            </a:r>
            <a:r>
              <a:rPr lang="en-US" sz="1400" dirty="0"/>
              <a:t>25 </a:t>
            </a:r>
            <a:r>
              <a:rPr lang="en-US" sz="1400" dirty="0" smtClean="0"/>
              <a:t>mcg</a:t>
            </a:r>
          </a:p>
          <a:p>
            <a:pPr lvl="2"/>
            <a:r>
              <a:rPr lang="en-US" sz="1400" dirty="0" smtClean="0"/>
              <a:t>Epinephrine </a:t>
            </a:r>
            <a:r>
              <a:rPr lang="en-US" sz="1400" dirty="0"/>
              <a:t>1:</a:t>
            </a:r>
            <a:r>
              <a:rPr lang="en-US" sz="1400" dirty="0" smtClean="0"/>
              <a:t>200k </a:t>
            </a:r>
          </a:p>
          <a:p>
            <a:pPr lvl="1"/>
            <a:r>
              <a:rPr lang="en-US" sz="1800" dirty="0" smtClean="0"/>
              <a:t>30 min preoperatively</a:t>
            </a:r>
          </a:p>
          <a:p>
            <a:pPr lvl="1"/>
            <a:r>
              <a:rPr lang="en-US" sz="1800" dirty="0" smtClean="0"/>
              <a:t>In combination with spinal anesthesia</a:t>
            </a:r>
          </a:p>
        </p:txBody>
      </p:sp>
      <p:pic>
        <p:nvPicPr>
          <p:cNvPr id="4" name="Picture 3" descr="Screen Shot 2014-06-13 at 11.38.0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6" t="45968" r="46826" b="20701"/>
          <a:stretch/>
        </p:blipFill>
        <p:spPr>
          <a:xfrm>
            <a:off x="4648200" y="533400"/>
            <a:ext cx="3433342" cy="1904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2438400"/>
            <a:ext cx="2263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forums.studentdoctor.net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Screen Shot 2014-06-18 at 10.42.5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72" t="39361" r="57972" b="11493"/>
          <a:stretch/>
        </p:blipFill>
        <p:spPr>
          <a:xfrm>
            <a:off x="5410200" y="2819400"/>
            <a:ext cx="2133600" cy="37381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0200" y="6569646"/>
            <a:ext cx="21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www.vaultrasound.com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6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514"/>
            <a:ext cx="7772400" cy="1143000"/>
          </a:xfrm>
        </p:spPr>
        <p:txBody>
          <a:bodyPr/>
          <a:lstStyle/>
          <a:p>
            <a:r>
              <a:rPr lang="en-US" sz="3600" dirty="0" smtClean="0"/>
              <a:t>Methods: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41148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Periarticular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Exparel</a:t>
            </a:r>
            <a:r>
              <a:rPr lang="en-US" sz="2400" dirty="0" smtClean="0">
                <a:solidFill>
                  <a:schemeClr val="tx1"/>
                </a:solidFill>
              </a:rPr>
              <a:t> injection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intraoperatively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/>
              <a:t>Two 20cc syringes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25 </a:t>
            </a:r>
            <a:r>
              <a:rPr lang="en-US" sz="2000" dirty="0" err="1" smtClean="0">
                <a:solidFill>
                  <a:schemeClr val="tx1"/>
                </a:solidFill>
              </a:rPr>
              <a:t>ga</a:t>
            </a:r>
            <a:r>
              <a:rPr lang="en-US" sz="2000" dirty="0" smtClean="0">
                <a:solidFill>
                  <a:schemeClr val="tx1"/>
                </a:solidFill>
              </a:rPr>
              <a:t> needle</a:t>
            </a:r>
          </a:p>
          <a:p>
            <a:pPr lvl="1"/>
            <a:r>
              <a:rPr lang="en-US" sz="2000" dirty="0" smtClean="0"/>
              <a:t>After all bony cuts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Tourniquet only during cementing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Pts were measured POD 1, 2, and 3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visual analog pain scale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gait distance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AROM</a:t>
            </a:r>
          </a:p>
          <a:p>
            <a:pPr lvl="1"/>
            <a:r>
              <a:rPr lang="en-US" sz="2000" dirty="0" smtClean="0"/>
              <a:t>PROM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length of hospital stay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6-13 at 2.06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4" t="47356" r="47477" b="18966"/>
          <a:stretch/>
        </p:blipFill>
        <p:spPr>
          <a:xfrm>
            <a:off x="4648200" y="2438400"/>
            <a:ext cx="3774651" cy="21998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4648200"/>
            <a:ext cx="1781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article.wn.com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020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8"/>
            <a:ext cx="7772400" cy="1143000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ACB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had a statistically significant decreased pain score </a:t>
            </a:r>
            <a:r>
              <a:rPr lang="en-US" sz="1800" dirty="0" smtClean="0">
                <a:solidFill>
                  <a:schemeClr val="tx1"/>
                </a:solidFill>
              </a:rPr>
              <a:t>(2.5) </a:t>
            </a:r>
            <a:r>
              <a:rPr lang="en-US" sz="1800" dirty="0">
                <a:solidFill>
                  <a:schemeClr val="tx1"/>
                </a:solidFill>
              </a:rPr>
              <a:t>compared with </a:t>
            </a:r>
            <a:r>
              <a:rPr lang="en-US" sz="1800" dirty="0" err="1">
                <a:solidFill>
                  <a:schemeClr val="tx1"/>
                </a:solidFill>
              </a:rPr>
              <a:t>fermoral</a:t>
            </a:r>
            <a:r>
              <a:rPr lang="en-US" sz="1800" dirty="0">
                <a:solidFill>
                  <a:schemeClr val="tx1"/>
                </a:solidFill>
              </a:rPr>
              <a:t> nerve block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smtClean="0"/>
              <a:t>5.3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>
                <a:solidFill>
                  <a:schemeClr val="tx1"/>
                </a:solidFill>
              </a:rPr>
              <a:t>and Exparel only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smtClean="0"/>
              <a:t>5.5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400" dirty="0" smtClean="0"/>
              <a:t>ACB vs. FNB p-value &lt; 0.0001</a:t>
            </a:r>
          </a:p>
          <a:p>
            <a:pPr lvl="1"/>
            <a:r>
              <a:rPr lang="en-US" sz="1400" dirty="0" smtClean="0"/>
              <a:t>ACB vs. </a:t>
            </a:r>
            <a:r>
              <a:rPr lang="en-US" sz="1400" dirty="0" err="1" smtClean="0"/>
              <a:t>Exp</a:t>
            </a:r>
            <a:r>
              <a:rPr lang="en-US" sz="1400" dirty="0" smtClean="0"/>
              <a:t> only p-value &lt; 0.0008</a:t>
            </a:r>
          </a:p>
          <a:p>
            <a:pPr lvl="1"/>
            <a:r>
              <a:rPr lang="en-US" sz="1400" dirty="0" smtClean="0"/>
              <a:t>FNB vs. </a:t>
            </a:r>
            <a:r>
              <a:rPr lang="en-US" sz="1400" dirty="0" err="1" smtClean="0"/>
              <a:t>Exp</a:t>
            </a:r>
            <a:r>
              <a:rPr lang="en-US" sz="1400" dirty="0" smtClean="0"/>
              <a:t> only p-value = 0.77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206075581"/>
              </p:ext>
            </p:extLst>
          </p:nvPr>
        </p:nvGraphicFramePr>
        <p:xfrm>
          <a:off x="1828800" y="304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5-Point Star 4"/>
          <p:cNvSpPr/>
          <p:nvPr/>
        </p:nvSpPr>
        <p:spPr bwMode="auto">
          <a:xfrm>
            <a:off x="2743200" y="1981200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0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1600" dirty="0" smtClean="0">
                <a:solidFill>
                  <a:schemeClr val="tx1"/>
                </a:solidFill>
              </a:rPr>
              <a:t>Adductor </a:t>
            </a:r>
            <a:r>
              <a:rPr lang="en-US" sz="1600" dirty="0">
                <a:solidFill>
                  <a:schemeClr val="tx1"/>
                </a:solidFill>
              </a:rPr>
              <a:t>nerve block also had a statistically significant decreased length of hospital stay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smtClean="0"/>
              <a:t>1.0 day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versus femoral nerve block (</a:t>
            </a:r>
            <a:r>
              <a:rPr lang="en-US" sz="1600" dirty="0" smtClean="0">
                <a:solidFill>
                  <a:schemeClr val="tx1"/>
                </a:solidFill>
              </a:rPr>
              <a:t>2.5 days)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/>
              <a:t>Exparel </a:t>
            </a:r>
            <a:r>
              <a:rPr lang="en-US" sz="1600" dirty="0" smtClean="0">
                <a:solidFill>
                  <a:schemeClr val="tx1"/>
                </a:solidFill>
              </a:rPr>
              <a:t>only (</a:t>
            </a:r>
            <a:r>
              <a:rPr lang="en-US" sz="1600" dirty="0" smtClean="0"/>
              <a:t>2.0</a:t>
            </a:r>
            <a:r>
              <a:rPr lang="en-US" sz="1600" dirty="0" smtClean="0">
                <a:solidFill>
                  <a:schemeClr val="tx1"/>
                </a:solidFill>
              </a:rPr>
              <a:t> days)  </a:t>
            </a:r>
          </a:p>
          <a:p>
            <a:pPr lvl="1"/>
            <a:r>
              <a:rPr lang="en-US" sz="1400" dirty="0" smtClean="0"/>
              <a:t>FNB vs. </a:t>
            </a:r>
            <a:r>
              <a:rPr lang="en-US" sz="1400" dirty="0" err="1" smtClean="0"/>
              <a:t>Exparel</a:t>
            </a:r>
            <a:r>
              <a:rPr lang="en-US" sz="1400" dirty="0" smtClean="0"/>
              <a:t> p-value = 0.08</a:t>
            </a:r>
          </a:p>
          <a:p>
            <a:pPr lvl="1"/>
            <a:r>
              <a:rPr lang="en-US" sz="1400" dirty="0" smtClean="0"/>
              <a:t>ACB vs. </a:t>
            </a:r>
            <a:r>
              <a:rPr lang="en-US" sz="1400" dirty="0" err="1" smtClean="0"/>
              <a:t>Exparel</a:t>
            </a:r>
            <a:r>
              <a:rPr lang="en-US" sz="1400" dirty="0" smtClean="0"/>
              <a:t> p-value = 0.0039</a:t>
            </a:r>
          </a:p>
          <a:p>
            <a:pPr lvl="1"/>
            <a:r>
              <a:rPr lang="en-US" sz="1400" dirty="0" smtClean="0"/>
              <a:t>ACB vs. FNB p-value &lt; 0.0001</a:t>
            </a:r>
            <a:endParaRPr lang="en-US" sz="1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47098"/>
              </p:ext>
            </p:extLst>
          </p:nvPr>
        </p:nvGraphicFramePr>
        <p:xfrm>
          <a:off x="914400" y="304800"/>
          <a:ext cx="7467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5-Point Star 4"/>
          <p:cNvSpPr/>
          <p:nvPr/>
        </p:nvSpPr>
        <p:spPr bwMode="auto">
          <a:xfrm>
            <a:off x="2286000" y="1981200"/>
            <a:ext cx="304800" cy="3810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2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 </a:t>
            </a:r>
            <a:r>
              <a:rPr lang="en-US" sz="3600" dirty="0" err="1" smtClean="0"/>
              <a:t>Cont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there is no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 significance, ACB also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AROM</a:t>
            </a:r>
          </a:p>
          <a:p>
            <a:pPr lvl="1"/>
            <a:r>
              <a:rPr lang="en-US" dirty="0" smtClean="0">
                <a:cs typeface="+mn-cs"/>
              </a:rPr>
              <a:t>PROM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183406" cy="31335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http://</a:t>
            </a:r>
            <a:r>
              <a:rPr lang="en-US" sz="1800" dirty="0" err="1" smtClean="0"/>
              <a:t>www.ukessays.com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9433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ROM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5348799"/>
              </p:ext>
            </p:extLst>
          </p:nvPr>
        </p:nvGraphicFramePr>
        <p:xfrm>
          <a:off x="685800" y="1676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93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461D7C"/>
      </a:dk1>
      <a:lt1>
        <a:srgbClr val="FFFFFF"/>
      </a:lt1>
      <a:dk2>
        <a:srgbClr val="461D7C"/>
      </a:dk2>
      <a:lt2>
        <a:srgbClr val="B5AFA3"/>
      </a:lt2>
      <a:accent1>
        <a:srgbClr val="80729D"/>
      </a:accent1>
      <a:accent2>
        <a:srgbClr val="CC9966"/>
      </a:accent2>
      <a:accent3>
        <a:srgbClr val="FFFFFF"/>
      </a:accent3>
      <a:accent4>
        <a:srgbClr val="3A1769"/>
      </a:accent4>
      <a:accent5>
        <a:srgbClr val="C0BCCC"/>
      </a:accent5>
      <a:accent6>
        <a:srgbClr val="B98A5C"/>
      </a:accent6>
      <a:hlink>
        <a:srgbClr val="AC3F4D"/>
      </a:hlink>
      <a:folHlink>
        <a:srgbClr val="E9B2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917</Words>
  <Application>Microsoft Office PowerPoint</Application>
  <PresentationFormat>On-screen Show (4:3)</PresentationFormat>
  <Paragraphs>130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Comparison of Adductor Canal and Femoral Nerve Blocks in Primary TKA</vt:lpstr>
      <vt:lpstr>Background:</vt:lpstr>
      <vt:lpstr>Purpose:</vt:lpstr>
      <vt:lpstr>Methods</vt:lpstr>
      <vt:lpstr>Methods:</vt:lpstr>
      <vt:lpstr>Slide 6</vt:lpstr>
      <vt:lpstr>Slide 7</vt:lpstr>
      <vt:lpstr>Results Cont:</vt:lpstr>
      <vt:lpstr>Active ROM</vt:lpstr>
      <vt:lpstr>What did we find?</vt:lpstr>
      <vt:lpstr>Discussion:</vt:lpstr>
      <vt:lpstr>Discussion:</vt:lpstr>
      <vt:lpstr>Slide 13</vt:lpstr>
      <vt:lpstr>References:</vt:lpstr>
      <vt:lpstr>Slide 15</vt:lpstr>
    </vt:vector>
  </TitlesOfParts>
  <Company>Jewel 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Jewel Hampton</dc:creator>
  <cp:lastModifiedBy>ejack9</cp:lastModifiedBy>
  <cp:revision>63</cp:revision>
  <dcterms:created xsi:type="dcterms:W3CDTF">2006-02-12T08:55:04Z</dcterms:created>
  <dcterms:modified xsi:type="dcterms:W3CDTF">2014-07-08T16:44:52Z</dcterms:modified>
</cp:coreProperties>
</file>