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2"/>
  </p:sldMasterIdLst>
  <p:notesMasterIdLst>
    <p:notesMasterId r:id="rId4"/>
  </p:notesMasterIdLst>
  <p:handoutMasterIdLst>
    <p:handoutMasterId r:id="rId5"/>
  </p:handoutMasterIdLst>
  <p:sldIdLst>
    <p:sldId id="256" r:id="rId3"/>
  </p:sldIdLst>
  <p:sldSz cx="43891200" cy="32918400"/>
  <p:notesSz cx="6858000" cy="9144000"/>
  <p:defaultTextStyle>
    <a:defPPr>
      <a:defRPr lang="en-US"/>
    </a:defPPr>
    <a:lvl1pPr marL="0" algn="l" defTabSz="3686861" rtl="0" eaLnBrk="1" latinLnBrk="0" hangingPunct="1">
      <a:defRPr sz="7258" kern="1200">
        <a:solidFill>
          <a:schemeClr val="tx1"/>
        </a:solidFill>
        <a:latin typeface="+mn-lt"/>
        <a:ea typeface="+mn-ea"/>
        <a:cs typeface="+mn-cs"/>
      </a:defRPr>
    </a:lvl1pPr>
    <a:lvl2pPr marL="1843430" algn="l" defTabSz="3686861" rtl="0" eaLnBrk="1" latinLnBrk="0" hangingPunct="1">
      <a:defRPr sz="7258" kern="1200">
        <a:solidFill>
          <a:schemeClr val="tx1"/>
        </a:solidFill>
        <a:latin typeface="+mn-lt"/>
        <a:ea typeface="+mn-ea"/>
        <a:cs typeface="+mn-cs"/>
      </a:defRPr>
    </a:lvl2pPr>
    <a:lvl3pPr marL="3686861" algn="l" defTabSz="3686861" rtl="0" eaLnBrk="1" latinLnBrk="0" hangingPunct="1">
      <a:defRPr sz="7258" kern="1200">
        <a:solidFill>
          <a:schemeClr val="tx1"/>
        </a:solidFill>
        <a:latin typeface="+mn-lt"/>
        <a:ea typeface="+mn-ea"/>
        <a:cs typeface="+mn-cs"/>
      </a:defRPr>
    </a:lvl3pPr>
    <a:lvl4pPr marL="5530291" algn="l" defTabSz="3686861" rtl="0" eaLnBrk="1" latinLnBrk="0" hangingPunct="1">
      <a:defRPr sz="7258" kern="1200">
        <a:solidFill>
          <a:schemeClr val="tx1"/>
        </a:solidFill>
        <a:latin typeface="+mn-lt"/>
        <a:ea typeface="+mn-ea"/>
        <a:cs typeface="+mn-cs"/>
      </a:defRPr>
    </a:lvl4pPr>
    <a:lvl5pPr marL="7373722" algn="l" defTabSz="3686861" rtl="0" eaLnBrk="1" latinLnBrk="0" hangingPunct="1">
      <a:defRPr sz="7258" kern="1200">
        <a:solidFill>
          <a:schemeClr val="tx1"/>
        </a:solidFill>
        <a:latin typeface="+mn-lt"/>
        <a:ea typeface="+mn-ea"/>
        <a:cs typeface="+mn-cs"/>
      </a:defRPr>
    </a:lvl5pPr>
    <a:lvl6pPr marL="9217152" algn="l" defTabSz="3686861" rtl="0" eaLnBrk="1" latinLnBrk="0" hangingPunct="1">
      <a:defRPr sz="7258" kern="1200">
        <a:solidFill>
          <a:schemeClr val="tx1"/>
        </a:solidFill>
        <a:latin typeface="+mn-lt"/>
        <a:ea typeface="+mn-ea"/>
        <a:cs typeface="+mn-cs"/>
      </a:defRPr>
    </a:lvl6pPr>
    <a:lvl7pPr marL="11060582" algn="l" defTabSz="3686861" rtl="0" eaLnBrk="1" latinLnBrk="0" hangingPunct="1">
      <a:defRPr sz="7258" kern="1200">
        <a:solidFill>
          <a:schemeClr val="tx1"/>
        </a:solidFill>
        <a:latin typeface="+mn-lt"/>
        <a:ea typeface="+mn-ea"/>
        <a:cs typeface="+mn-cs"/>
      </a:defRPr>
    </a:lvl7pPr>
    <a:lvl8pPr marL="12904013" algn="l" defTabSz="3686861" rtl="0" eaLnBrk="1" latinLnBrk="0" hangingPunct="1">
      <a:defRPr sz="7258" kern="1200">
        <a:solidFill>
          <a:schemeClr val="tx1"/>
        </a:solidFill>
        <a:latin typeface="+mn-lt"/>
        <a:ea typeface="+mn-ea"/>
        <a:cs typeface="+mn-cs"/>
      </a:defRPr>
    </a:lvl8pPr>
    <a:lvl9pPr marL="14747443" algn="l" defTabSz="3686861" rtl="0" eaLnBrk="1" latinLnBrk="0" hangingPunct="1">
      <a:defRPr sz="7258" kern="1200">
        <a:solidFill>
          <a:schemeClr val="tx1"/>
        </a:solidFill>
        <a:latin typeface="+mn-lt"/>
        <a:ea typeface="+mn-ea"/>
        <a:cs typeface="+mn-cs"/>
      </a:defRPr>
    </a:lvl9pPr>
  </p:defaultTextStyle>
  <p:extLst>
    <p:ext uri="{EFAFB233-063F-42B5-8137-9DF3F51BA10A}">
      <p15:sldGuideLst xmlns="" xmlns:p15="http://schemas.microsoft.com/office/powerpoint/2012/main"/>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0C728"/>
    <a:srgbClr val="481E80"/>
    <a:srgbClr val="595C6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294" autoAdjust="0"/>
    <p:restoredTop sz="94660"/>
  </p:normalViewPr>
  <p:slideViewPr>
    <p:cSldViewPr snapToGrid="0">
      <p:cViewPr>
        <p:scale>
          <a:sx n="29" d="100"/>
          <a:sy n="29" d="100"/>
        </p:scale>
        <p:origin x="-72" y="-72"/>
      </p:cViewPr>
      <p:guideLst>
        <p:guide orient="horz" pos="10368"/>
        <p:guide pos="13824"/>
      </p:guideLst>
    </p:cSldViewPr>
  </p:slideViewPr>
  <p:notesTextViewPr>
    <p:cViewPr>
      <p:scale>
        <a:sx n="1" d="1"/>
        <a:sy n="1" d="1"/>
      </p:scale>
      <p:origin x="0" y="0"/>
    </p:cViewPr>
  </p:notesTextViewPr>
  <p:notesViewPr>
    <p:cSldViewPr snapToGrid="0" showGuides="1">
      <p:cViewPr varScale="1">
        <p:scale>
          <a:sx n="65" d="100"/>
          <a:sy n="65" d="100"/>
        </p:scale>
        <p:origin x="2796"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1C0B079-A316-4C9B-B165-DF9EA8325D2C}" type="datetimeFigureOut">
              <a:rPr lang="en-US" smtClean="0"/>
              <a:t>2/8/2016</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BA0EAE6-B4B6-49B7-9049-B371250BE0F4}" type="slidenum">
              <a:rPr lang="en-US" smtClean="0"/>
              <a:t>‹#›</a:t>
            </a:fld>
            <a:endParaRPr lang="en-US"/>
          </a:p>
        </p:txBody>
      </p:sp>
    </p:spTree>
    <p:extLst>
      <p:ext uri="{BB962C8B-B14F-4D97-AF65-F5344CB8AC3E}">
        <p14:creationId xmlns:p14="http://schemas.microsoft.com/office/powerpoint/2010/main" val="14724663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F28AB8-57D1-494F-9851-055AD867E790}" type="datetimeFigureOut">
              <a:rPr lang="en-US" smtClean="0"/>
              <a:t>2/8/2016</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C7F044-5458-4B2E-BFA0-52AAA1C529D4}" type="slidenum">
              <a:rPr lang="en-US" smtClean="0"/>
              <a:t>‹#›</a:t>
            </a:fld>
            <a:endParaRPr lang="en-US"/>
          </a:p>
        </p:txBody>
      </p:sp>
    </p:spTree>
    <p:extLst>
      <p:ext uri="{BB962C8B-B14F-4D97-AF65-F5344CB8AC3E}">
        <p14:creationId xmlns:p14="http://schemas.microsoft.com/office/powerpoint/2010/main" val="16248086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oster">
    <p:spTree>
      <p:nvGrpSpPr>
        <p:cNvPr id="1" name=""/>
        <p:cNvGrpSpPr/>
        <p:nvPr/>
      </p:nvGrpSpPr>
      <p:grpSpPr>
        <a:xfrm>
          <a:off x="0" y="0"/>
          <a:ext cx="0" cy="0"/>
          <a:chOff x="0" y="0"/>
          <a:chExt cx="0" cy="0"/>
        </a:xfrm>
      </p:grpSpPr>
      <p:sp>
        <p:nvSpPr>
          <p:cNvPr id="2" name="Title 1"/>
          <p:cNvSpPr>
            <a:spLocks noGrp="1"/>
          </p:cNvSpPr>
          <p:nvPr>
            <p:ph type="title"/>
          </p:nvPr>
        </p:nvSpPr>
        <p:spPr>
          <a:xfrm>
            <a:off x="6400800" y="990600"/>
            <a:ext cx="31089600" cy="2514540"/>
          </a:xfrm>
        </p:spPr>
        <p:txBody>
          <a:bodyPr/>
          <a:lstStyle/>
          <a:p>
            <a:r>
              <a:rPr lang="en-US" smtClean="0"/>
              <a:t>Click to edit Master title style</a:t>
            </a:r>
            <a:endParaRPr lang="en-US"/>
          </a:p>
        </p:txBody>
      </p:sp>
      <p:sp>
        <p:nvSpPr>
          <p:cNvPr id="31" name="Text Placeholder 6"/>
          <p:cNvSpPr>
            <a:spLocks noGrp="1"/>
          </p:cNvSpPr>
          <p:nvPr>
            <p:ph type="body" sz="quarter" idx="36"/>
          </p:nvPr>
        </p:nvSpPr>
        <p:spPr bwMode="auto">
          <a:xfrm>
            <a:off x="6400800" y="3588603"/>
            <a:ext cx="31089600" cy="830997"/>
          </a:xfrm>
        </p:spPr>
        <p:txBody>
          <a:bodyPr>
            <a:noAutofit/>
          </a:bodyPr>
          <a:lstStyle>
            <a:lvl1pPr marL="0" indent="0">
              <a:spcBef>
                <a:spcPts val="0"/>
              </a:spcBef>
              <a:buNone/>
              <a:defRPr sz="2400">
                <a:solidFill>
                  <a:schemeClr val="bg1"/>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ECAA57DF-1C19-4726-AB84-014692BAD8F5}" type="datetimeFigureOut">
              <a:rPr lang="en-US" smtClean="0"/>
              <a:t>2/8/2016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1B4C631-C489-4C11-812F-2172FBEAE82B}" type="slidenum">
              <a:rPr lang="en-US" smtClean="0"/>
              <a:t>‹#›</a:t>
            </a:fld>
            <a:endParaRPr lang="en-US"/>
          </a:p>
        </p:txBody>
      </p:sp>
      <p:sp>
        <p:nvSpPr>
          <p:cNvPr id="7" name="Text Placeholder 6"/>
          <p:cNvSpPr>
            <a:spLocks noGrp="1"/>
          </p:cNvSpPr>
          <p:nvPr>
            <p:ph type="body" sz="quarter" idx="13" hasCustomPrompt="1"/>
          </p:nvPr>
        </p:nvSpPr>
        <p:spPr>
          <a:xfrm>
            <a:off x="1143000" y="5852160"/>
            <a:ext cx="12801600" cy="1219200"/>
          </a:xfrm>
          <a:prstGeom prst="round1Rect">
            <a:avLst/>
          </a:prstGeom>
          <a:solidFill>
            <a:schemeClr val="accent2"/>
          </a:solidFill>
        </p:spPr>
        <p:txBody>
          <a:bodyPr lIns="365760" anchor="ctr">
            <a:noAutofit/>
          </a:bodyPr>
          <a:lstStyle>
            <a:lvl1pPr marL="0" indent="0">
              <a:spcBef>
                <a:spcPts val="0"/>
              </a:spcBef>
              <a:buNone/>
              <a:defRPr sz="6000" cap="all"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smtClean="0"/>
              <a:t>Heading</a:t>
            </a:r>
            <a:endParaRPr lang="en-US" dirty="0"/>
          </a:p>
        </p:txBody>
      </p:sp>
      <p:sp>
        <p:nvSpPr>
          <p:cNvPr id="19" name="Content Placeholder 17"/>
          <p:cNvSpPr>
            <a:spLocks noGrp="1"/>
          </p:cNvSpPr>
          <p:nvPr>
            <p:ph sz="quarter" idx="24" hasCustomPrompt="1"/>
          </p:nvPr>
        </p:nvSpPr>
        <p:spPr>
          <a:xfrm>
            <a:off x="1143000" y="7071360"/>
            <a:ext cx="12801600" cy="6858000"/>
          </a:xfrm>
        </p:spPr>
        <p:txBody>
          <a:bodyPr lIns="365760" tIns="182880"/>
          <a:lstStyle>
            <a:lvl1pPr>
              <a:defRPr baseline="0"/>
            </a:lvl1pPr>
            <a:lvl5pPr>
              <a:defRPr/>
            </a:lvl5pPr>
            <a:lvl6pPr>
              <a:defRPr/>
            </a:lvl6pPr>
            <a:lvl7pPr>
              <a:defRPr/>
            </a:lvl7pPr>
            <a:lvl8pPr>
              <a:defRPr/>
            </a:lvl8pPr>
            <a:lvl9pPr>
              <a:defRPr/>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a:t>
            </a:r>
          </a:p>
          <a:p>
            <a:pPr lvl="6"/>
            <a:r>
              <a:rPr lang="en-US" dirty="0" smtClean="0"/>
              <a:t>Seven</a:t>
            </a:r>
          </a:p>
          <a:p>
            <a:pPr lvl="7"/>
            <a:r>
              <a:rPr lang="en-US" dirty="0" smtClean="0"/>
              <a:t>Eight</a:t>
            </a:r>
          </a:p>
          <a:p>
            <a:pPr lvl="8"/>
            <a:r>
              <a:rPr lang="en-US" dirty="0" smtClean="0"/>
              <a:t>Nine</a:t>
            </a:r>
            <a:endParaRPr lang="en-US" dirty="0"/>
          </a:p>
        </p:txBody>
      </p:sp>
      <p:sp>
        <p:nvSpPr>
          <p:cNvPr id="11" name="Text Placeholder 6"/>
          <p:cNvSpPr>
            <a:spLocks noGrp="1"/>
          </p:cNvSpPr>
          <p:nvPr>
            <p:ph type="body" sz="quarter" idx="17" hasCustomPrompt="1"/>
          </p:nvPr>
        </p:nvSpPr>
        <p:spPr>
          <a:xfrm>
            <a:off x="1143000" y="15032736"/>
            <a:ext cx="12801600" cy="1219200"/>
          </a:xfrm>
          <a:prstGeom prst="round1Rect">
            <a:avLst/>
          </a:prstGeom>
          <a:solidFill>
            <a:schemeClr val="accent3"/>
          </a:solidFill>
        </p:spPr>
        <p:txBody>
          <a:bodyPr lIns="365760" anchor="ctr">
            <a:noAutofit/>
          </a:bodyPr>
          <a:lstStyle>
            <a:lvl1pPr marL="0" indent="0">
              <a:spcBef>
                <a:spcPts val="0"/>
              </a:spcBef>
              <a:buNone/>
              <a:defRPr sz="6000" cap="all"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smtClean="0"/>
              <a:t>Heading</a:t>
            </a:r>
            <a:endParaRPr lang="en-US" dirty="0"/>
          </a:p>
        </p:txBody>
      </p:sp>
      <p:sp>
        <p:nvSpPr>
          <p:cNvPr id="20" name="Content Placeholder 17"/>
          <p:cNvSpPr>
            <a:spLocks noGrp="1"/>
          </p:cNvSpPr>
          <p:nvPr>
            <p:ph sz="quarter" idx="25" hasCustomPrompt="1"/>
          </p:nvPr>
        </p:nvSpPr>
        <p:spPr>
          <a:xfrm>
            <a:off x="1143000" y="16251936"/>
            <a:ext cx="12801600" cy="9088165"/>
          </a:xfrm>
        </p:spPr>
        <p:txBody>
          <a:bodyPr lIns="365760" tIns="182880"/>
          <a:lstStyle>
            <a:lvl1pPr>
              <a:defRPr baseline="0"/>
            </a:lvl1pPr>
            <a:lvl5pPr>
              <a:defRPr/>
            </a:lvl5pPr>
            <a:lvl6pPr>
              <a:defRPr/>
            </a:lvl6pPr>
            <a:lvl7pPr>
              <a:defRPr/>
            </a:lvl7pPr>
            <a:lvl8pPr>
              <a:defRPr/>
            </a:lvl8pPr>
            <a:lvl9pPr>
              <a:defRPr/>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a:t>
            </a:r>
          </a:p>
          <a:p>
            <a:pPr lvl="6"/>
            <a:r>
              <a:rPr lang="en-US" dirty="0" smtClean="0"/>
              <a:t>Seven</a:t>
            </a:r>
          </a:p>
          <a:p>
            <a:pPr lvl="7"/>
            <a:r>
              <a:rPr lang="en-US" dirty="0" smtClean="0"/>
              <a:t>Eight</a:t>
            </a:r>
          </a:p>
          <a:p>
            <a:pPr lvl="8"/>
            <a:r>
              <a:rPr lang="en-US" dirty="0" smtClean="0"/>
              <a:t>Nine</a:t>
            </a:r>
            <a:endParaRPr lang="en-US" dirty="0"/>
          </a:p>
        </p:txBody>
      </p:sp>
      <p:sp>
        <p:nvSpPr>
          <p:cNvPr id="13" name="Text Placeholder 6"/>
          <p:cNvSpPr>
            <a:spLocks noGrp="1"/>
          </p:cNvSpPr>
          <p:nvPr>
            <p:ph type="body" sz="quarter" idx="19" hasCustomPrompt="1"/>
          </p:nvPr>
        </p:nvSpPr>
        <p:spPr>
          <a:xfrm>
            <a:off x="1143000" y="25831800"/>
            <a:ext cx="12801600" cy="1219200"/>
          </a:xfrm>
          <a:prstGeom prst="round1Rect">
            <a:avLst/>
          </a:prstGeom>
          <a:solidFill>
            <a:schemeClr val="accent4"/>
          </a:solidFill>
        </p:spPr>
        <p:txBody>
          <a:bodyPr lIns="365760" anchor="ctr">
            <a:noAutofit/>
          </a:bodyPr>
          <a:lstStyle>
            <a:lvl1pPr marL="0" indent="0">
              <a:spcBef>
                <a:spcPts val="0"/>
              </a:spcBef>
              <a:buNone/>
              <a:defRPr sz="6000" cap="all"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smtClean="0"/>
              <a:t>Heading</a:t>
            </a:r>
            <a:endParaRPr lang="en-US" dirty="0"/>
          </a:p>
        </p:txBody>
      </p:sp>
      <p:sp>
        <p:nvSpPr>
          <p:cNvPr id="21" name="Content Placeholder 17"/>
          <p:cNvSpPr>
            <a:spLocks noGrp="1"/>
          </p:cNvSpPr>
          <p:nvPr>
            <p:ph sz="quarter" idx="26" hasCustomPrompt="1"/>
          </p:nvPr>
        </p:nvSpPr>
        <p:spPr>
          <a:xfrm>
            <a:off x="1143000" y="27057096"/>
            <a:ext cx="12801600" cy="4572000"/>
          </a:xfrm>
        </p:spPr>
        <p:txBody>
          <a:bodyPr lIns="365760" tIns="182880"/>
          <a:lstStyle>
            <a:lvl1pPr>
              <a:defRPr baseline="0"/>
            </a:lvl1pPr>
            <a:lvl5pPr>
              <a:defRPr/>
            </a:lvl5pPr>
            <a:lvl6pPr>
              <a:defRPr/>
            </a:lvl6pPr>
            <a:lvl7pPr>
              <a:defRPr/>
            </a:lvl7pPr>
            <a:lvl8pPr>
              <a:defRPr/>
            </a:lvl8pPr>
            <a:lvl9pPr>
              <a:defRPr/>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a:t>
            </a:r>
          </a:p>
          <a:p>
            <a:pPr lvl="6"/>
            <a:r>
              <a:rPr lang="en-US" dirty="0" smtClean="0"/>
              <a:t>Seven</a:t>
            </a:r>
          </a:p>
          <a:p>
            <a:pPr lvl="7"/>
            <a:r>
              <a:rPr lang="en-US" dirty="0" smtClean="0"/>
              <a:t>Eight</a:t>
            </a:r>
          </a:p>
          <a:p>
            <a:pPr lvl="8"/>
            <a:r>
              <a:rPr lang="en-US" dirty="0" smtClean="0"/>
              <a:t>Nine</a:t>
            </a:r>
            <a:endParaRPr lang="en-US" dirty="0"/>
          </a:p>
        </p:txBody>
      </p:sp>
      <p:sp>
        <p:nvSpPr>
          <p:cNvPr id="15" name="Text Placeholder 6"/>
          <p:cNvSpPr>
            <a:spLocks noGrp="1"/>
          </p:cNvSpPr>
          <p:nvPr>
            <p:ph type="body" sz="quarter" idx="21" hasCustomPrompt="1"/>
          </p:nvPr>
        </p:nvSpPr>
        <p:spPr>
          <a:xfrm>
            <a:off x="15544800" y="5852160"/>
            <a:ext cx="12801600" cy="1219200"/>
          </a:xfrm>
          <a:prstGeom prst="round1Rect">
            <a:avLst/>
          </a:prstGeom>
          <a:solidFill>
            <a:schemeClr val="accent5"/>
          </a:solidFill>
        </p:spPr>
        <p:txBody>
          <a:bodyPr lIns="365760" anchor="ctr">
            <a:noAutofit/>
          </a:bodyPr>
          <a:lstStyle>
            <a:lvl1pPr marL="0" indent="0">
              <a:spcBef>
                <a:spcPts val="0"/>
              </a:spcBef>
              <a:buNone/>
              <a:defRPr sz="6000" cap="all"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smtClean="0"/>
              <a:t>Heading</a:t>
            </a:r>
            <a:endParaRPr lang="en-US" dirty="0"/>
          </a:p>
        </p:txBody>
      </p:sp>
      <p:sp>
        <p:nvSpPr>
          <p:cNvPr id="22" name="Content Placeholder 17"/>
          <p:cNvSpPr>
            <a:spLocks noGrp="1"/>
          </p:cNvSpPr>
          <p:nvPr>
            <p:ph sz="quarter" idx="27" hasCustomPrompt="1"/>
          </p:nvPr>
        </p:nvSpPr>
        <p:spPr>
          <a:xfrm>
            <a:off x="15544800" y="7071360"/>
            <a:ext cx="12801600" cy="4572000"/>
          </a:xfrm>
        </p:spPr>
        <p:txBody>
          <a:bodyPr lIns="365760" tIns="182880"/>
          <a:lstStyle>
            <a:lvl1pPr>
              <a:defRPr baseline="0"/>
            </a:lvl1pPr>
            <a:lvl5pPr>
              <a:defRPr/>
            </a:lvl5pPr>
            <a:lvl6pPr>
              <a:defRPr/>
            </a:lvl6pPr>
            <a:lvl7pPr>
              <a:defRPr/>
            </a:lvl7pPr>
            <a:lvl8pPr>
              <a:defRPr/>
            </a:lvl8pPr>
            <a:lvl9pPr>
              <a:defRPr/>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a:t>
            </a:r>
          </a:p>
          <a:p>
            <a:pPr lvl="6"/>
            <a:r>
              <a:rPr lang="en-US" dirty="0" smtClean="0"/>
              <a:t>Seven</a:t>
            </a:r>
          </a:p>
          <a:p>
            <a:pPr lvl="7"/>
            <a:r>
              <a:rPr lang="en-US" dirty="0" smtClean="0"/>
              <a:t>Eight</a:t>
            </a:r>
          </a:p>
          <a:p>
            <a:pPr lvl="8"/>
            <a:r>
              <a:rPr lang="en-US" dirty="0" smtClean="0"/>
              <a:t>Nine</a:t>
            </a:r>
            <a:endParaRPr lang="en-US" dirty="0"/>
          </a:p>
        </p:txBody>
      </p:sp>
      <p:sp>
        <p:nvSpPr>
          <p:cNvPr id="18" name="Content Placeholder 17"/>
          <p:cNvSpPr>
            <a:spLocks noGrp="1"/>
          </p:cNvSpPr>
          <p:nvPr>
            <p:ph sz="quarter" idx="23" hasCustomPrompt="1"/>
          </p:nvPr>
        </p:nvSpPr>
        <p:spPr>
          <a:xfrm>
            <a:off x="15544800" y="11948160"/>
            <a:ext cx="12801600" cy="6172200"/>
          </a:xfrm>
        </p:spPr>
        <p:txBody>
          <a:bodyPr lIns="365760" tIns="182880"/>
          <a:lstStyle>
            <a:lvl1pPr>
              <a:defRPr baseline="0"/>
            </a:lvl1pPr>
            <a:lvl5pPr>
              <a:defRPr/>
            </a:lvl5pPr>
            <a:lvl6pPr>
              <a:defRPr/>
            </a:lvl6pPr>
            <a:lvl7pPr>
              <a:defRPr/>
            </a:lvl7pPr>
            <a:lvl8pPr>
              <a:defRPr/>
            </a:lvl8pPr>
            <a:lvl9pPr>
              <a:defRPr/>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a:t>
            </a:r>
          </a:p>
          <a:p>
            <a:pPr lvl="6"/>
            <a:r>
              <a:rPr lang="en-US" dirty="0" smtClean="0"/>
              <a:t>Seven</a:t>
            </a:r>
          </a:p>
          <a:p>
            <a:pPr lvl="7"/>
            <a:r>
              <a:rPr lang="en-US" dirty="0" smtClean="0"/>
              <a:t>Eight</a:t>
            </a:r>
          </a:p>
          <a:p>
            <a:pPr lvl="8"/>
            <a:r>
              <a:rPr lang="en-US" dirty="0" smtClean="0"/>
              <a:t>Nine</a:t>
            </a:r>
            <a:endParaRPr lang="en-US" dirty="0"/>
          </a:p>
        </p:txBody>
      </p:sp>
      <p:sp>
        <p:nvSpPr>
          <p:cNvPr id="23" name="Content Placeholder 17"/>
          <p:cNvSpPr>
            <a:spLocks noGrp="1"/>
          </p:cNvSpPr>
          <p:nvPr>
            <p:ph sz="quarter" idx="28" hasCustomPrompt="1"/>
          </p:nvPr>
        </p:nvSpPr>
        <p:spPr>
          <a:xfrm>
            <a:off x="15544800" y="23469600"/>
            <a:ext cx="12801600" cy="1752600"/>
          </a:xfrm>
        </p:spPr>
        <p:txBody>
          <a:bodyPr tIns="182880"/>
          <a:lstStyle>
            <a:lvl1pPr>
              <a:defRPr baseline="0"/>
            </a:lvl1pPr>
            <a:lvl5pPr>
              <a:defRPr/>
            </a:lvl5pPr>
            <a:lvl6pPr>
              <a:defRPr/>
            </a:lvl6pPr>
            <a:lvl7pPr>
              <a:defRPr/>
            </a:lvl7pPr>
            <a:lvl8pPr>
              <a:defRPr/>
            </a:lvl8pPr>
            <a:lvl9pPr>
              <a:defRPr/>
            </a:lvl9pPr>
          </a:lstStyle>
          <a:p>
            <a:pPr lvl="0"/>
            <a:r>
              <a:rPr lang="en-US" dirty="0" smtClean="0"/>
              <a:t>Use this placeholder to add text or other content</a:t>
            </a:r>
          </a:p>
          <a:p>
            <a:pPr lvl="1"/>
            <a:r>
              <a:rPr lang="en-US" dirty="0" smtClean="0"/>
              <a:t>Second level</a:t>
            </a:r>
          </a:p>
        </p:txBody>
      </p:sp>
      <p:sp>
        <p:nvSpPr>
          <p:cNvPr id="24" name="Text Placeholder 6"/>
          <p:cNvSpPr>
            <a:spLocks noGrp="1"/>
          </p:cNvSpPr>
          <p:nvPr>
            <p:ph type="body" sz="quarter" idx="29" hasCustomPrompt="1"/>
          </p:nvPr>
        </p:nvSpPr>
        <p:spPr>
          <a:xfrm>
            <a:off x="15544800" y="25831800"/>
            <a:ext cx="12801600" cy="1219200"/>
          </a:xfrm>
          <a:prstGeom prst="round1Rect">
            <a:avLst/>
          </a:prstGeom>
          <a:solidFill>
            <a:schemeClr val="accent6"/>
          </a:solidFill>
        </p:spPr>
        <p:txBody>
          <a:bodyPr lIns="365760" anchor="ctr">
            <a:noAutofit/>
          </a:bodyPr>
          <a:lstStyle>
            <a:lvl1pPr marL="0" indent="0">
              <a:spcBef>
                <a:spcPts val="0"/>
              </a:spcBef>
              <a:buNone/>
              <a:defRPr sz="6000" cap="all"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smtClean="0"/>
              <a:t>Heading</a:t>
            </a:r>
            <a:endParaRPr lang="en-US" dirty="0"/>
          </a:p>
        </p:txBody>
      </p:sp>
      <p:sp>
        <p:nvSpPr>
          <p:cNvPr id="25" name="Content Placeholder 17"/>
          <p:cNvSpPr>
            <a:spLocks noGrp="1"/>
          </p:cNvSpPr>
          <p:nvPr>
            <p:ph sz="quarter" idx="30" hasCustomPrompt="1"/>
          </p:nvPr>
        </p:nvSpPr>
        <p:spPr>
          <a:xfrm>
            <a:off x="15544800" y="27057096"/>
            <a:ext cx="12801600" cy="4572000"/>
          </a:xfrm>
        </p:spPr>
        <p:txBody>
          <a:bodyPr lIns="365760" tIns="182880"/>
          <a:lstStyle>
            <a:lvl1pPr>
              <a:defRPr baseline="0"/>
            </a:lvl1pPr>
            <a:lvl5pPr>
              <a:defRPr/>
            </a:lvl5pPr>
            <a:lvl6pPr>
              <a:defRPr/>
            </a:lvl6pPr>
            <a:lvl7pPr>
              <a:defRPr/>
            </a:lvl7pPr>
            <a:lvl8pPr>
              <a:defRPr/>
            </a:lvl8pPr>
            <a:lvl9pPr>
              <a:defRPr/>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a:t>
            </a:r>
          </a:p>
          <a:p>
            <a:pPr lvl="6"/>
            <a:r>
              <a:rPr lang="en-US" dirty="0" smtClean="0"/>
              <a:t>Seven</a:t>
            </a:r>
          </a:p>
          <a:p>
            <a:pPr lvl="7"/>
            <a:r>
              <a:rPr lang="en-US" dirty="0" smtClean="0"/>
              <a:t>Eight</a:t>
            </a:r>
          </a:p>
          <a:p>
            <a:pPr lvl="8"/>
            <a:r>
              <a:rPr lang="en-US" dirty="0" smtClean="0"/>
              <a:t>Nine</a:t>
            </a:r>
            <a:endParaRPr lang="en-US" dirty="0"/>
          </a:p>
        </p:txBody>
      </p:sp>
      <p:sp>
        <p:nvSpPr>
          <p:cNvPr id="26" name="Text Placeholder 6"/>
          <p:cNvSpPr>
            <a:spLocks noGrp="1"/>
          </p:cNvSpPr>
          <p:nvPr>
            <p:ph type="body" sz="quarter" idx="31" hasCustomPrompt="1"/>
          </p:nvPr>
        </p:nvSpPr>
        <p:spPr>
          <a:xfrm>
            <a:off x="29900880" y="5852160"/>
            <a:ext cx="12801600" cy="1219200"/>
          </a:xfrm>
          <a:prstGeom prst="round1Rect">
            <a:avLst/>
          </a:prstGeom>
          <a:solidFill>
            <a:schemeClr val="accent6"/>
          </a:solidFill>
        </p:spPr>
        <p:txBody>
          <a:bodyPr lIns="365760" anchor="ctr">
            <a:noAutofit/>
          </a:bodyPr>
          <a:lstStyle>
            <a:lvl1pPr marL="0" indent="0">
              <a:spcBef>
                <a:spcPts val="0"/>
              </a:spcBef>
              <a:buNone/>
              <a:defRPr sz="6000" cap="all"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smtClean="0"/>
              <a:t>Heading</a:t>
            </a:r>
            <a:endParaRPr lang="en-US" dirty="0"/>
          </a:p>
        </p:txBody>
      </p:sp>
      <p:sp>
        <p:nvSpPr>
          <p:cNvPr id="27" name="Content Placeholder 17"/>
          <p:cNvSpPr>
            <a:spLocks noGrp="1"/>
          </p:cNvSpPr>
          <p:nvPr>
            <p:ph sz="quarter" idx="32" hasCustomPrompt="1"/>
          </p:nvPr>
        </p:nvSpPr>
        <p:spPr>
          <a:xfrm>
            <a:off x="29900880" y="7071360"/>
            <a:ext cx="12801600" cy="7315200"/>
          </a:xfrm>
        </p:spPr>
        <p:txBody>
          <a:bodyPr lIns="365760" tIns="182880"/>
          <a:lstStyle>
            <a:lvl1pPr>
              <a:defRPr baseline="0"/>
            </a:lvl1pPr>
            <a:lvl5pPr>
              <a:defRPr/>
            </a:lvl5pPr>
            <a:lvl6pPr>
              <a:defRPr/>
            </a:lvl6pPr>
            <a:lvl7pPr>
              <a:defRPr/>
            </a:lvl7pPr>
            <a:lvl8pPr>
              <a:defRPr/>
            </a:lvl8pPr>
            <a:lvl9pPr>
              <a:defRPr/>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a:t>
            </a:r>
          </a:p>
          <a:p>
            <a:pPr lvl="6"/>
            <a:r>
              <a:rPr lang="en-US" dirty="0" smtClean="0"/>
              <a:t>Seven</a:t>
            </a:r>
          </a:p>
          <a:p>
            <a:pPr lvl="7"/>
            <a:r>
              <a:rPr lang="en-US" dirty="0" smtClean="0"/>
              <a:t>Eight</a:t>
            </a:r>
          </a:p>
          <a:p>
            <a:pPr lvl="8"/>
            <a:r>
              <a:rPr lang="en-US" dirty="0" smtClean="0"/>
              <a:t>Nine</a:t>
            </a:r>
            <a:endParaRPr lang="en-US" dirty="0"/>
          </a:p>
        </p:txBody>
      </p:sp>
      <p:sp>
        <p:nvSpPr>
          <p:cNvPr id="28" name="Content Placeholder 17"/>
          <p:cNvSpPr>
            <a:spLocks noGrp="1"/>
          </p:cNvSpPr>
          <p:nvPr>
            <p:ph sz="quarter" idx="33" hasCustomPrompt="1"/>
          </p:nvPr>
        </p:nvSpPr>
        <p:spPr>
          <a:xfrm>
            <a:off x="29900880" y="15837408"/>
            <a:ext cx="12801600" cy="7315200"/>
          </a:xfrm>
        </p:spPr>
        <p:txBody>
          <a:bodyPr lIns="365760" tIns="182880"/>
          <a:lstStyle>
            <a:lvl1pPr>
              <a:defRPr baseline="0"/>
            </a:lvl1pPr>
            <a:lvl5pPr>
              <a:defRPr/>
            </a:lvl5pPr>
            <a:lvl6pPr>
              <a:defRPr/>
            </a:lvl6pPr>
            <a:lvl7pPr>
              <a:defRPr/>
            </a:lvl7pPr>
            <a:lvl8pPr>
              <a:defRPr/>
            </a:lvl8pPr>
            <a:lvl9pPr>
              <a:defRPr/>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a:t>
            </a:r>
          </a:p>
          <a:p>
            <a:pPr lvl="6"/>
            <a:r>
              <a:rPr lang="en-US" dirty="0" smtClean="0"/>
              <a:t>Seven</a:t>
            </a:r>
          </a:p>
          <a:p>
            <a:pPr lvl="7"/>
            <a:r>
              <a:rPr lang="en-US" dirty="0" smtClean="0"/>
              <a:t>Eight</a:t>
            </a:r>
          </a:p>
          <a:p>
            <a:pPr lvl="8"/>
            <a:r>
              <a:rPr lang="en-US" dirty="0" smtClean="0"/>
              <a:t>Nine</a:t>
            </a:r>
            <a:endParaRPr lang="en-US" dirty="0"/>
          </a:p>
        </p:txBody>
      </p:sp>
      <p:sp>
        <p:nvSpPr>
          <p:cNvPr id="29" name="Text Placeholder 6"/>
          <p:cNvSpPr>
            <a:spLocks noGrp="1"/>
          </p:cNvSpPr>
          <p:nvPr>
            <p:ph type="body" sz="quarter" idx="34" hasCustomPrompt="1"/>
          </p:nvPr>
        </p:nvSpPr>
        <p:spPr>
          <a:xfrm>
            <a:off x="29900880" y="25831800"/>
            <a:ext cx="12801600" cy="1219200"/>
          </a:xfrm>
          <a:prstGeom prst="round1Rect">
            <a:avLst/>
          </a:prstGeom>
          <a:solidFill>
            <a:schemeClr val="accent1"/>
          </a:solidFill>
        </p:spPr>
        <p:txBody>
          <a:bodyPr lIns="365760" anchor="ctr">
            <a:noAutofit/>
          </a:bodyPr>
          <a:lstStyle>
            <a:lvl1pPr marL="0" indent="0">
              <a:spcBef>
                <a:spcPts val="0"/>
              </a:spcBef>
              <a:buNone/>
              <a:defRPr sz="6000" cap="all"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smtClean="0"/>
              <a:t>Heading</a:t>
            </a:r>
            <a:endParaRPr lang="en-US" dirty="0"/>
          </a:p>
        </p:txBody>
      </p:sp>
      <p:sp>
        <p:nvSpPr>
          <p:cNvPr id="30" name="Content Placeholder 17"/>
          <p:cNvSpPr>
            <a:spLocks noGrp="1"/>
          </p:cNvSpPr>
          <p:nvPr>
            <p:ph sz="quarter" idx="35" hasCustomPrompt="1"/>
          </p:nvPr>
        </p:nvSpPr>
        <p:spPr>
          <a:xfrm>
            <a:off x="29900880" y="27057096"/>
            <a:ext cx="12801600" cy="4572000"/>
          </a:xfrm>
        </p:spPr>
        <p:txBody>
          <a:bodyPr lIns="365760" tIns="182880"/>
          <a:lstStyle>
            <a:lvl1pPr>
              <a:defRPr baseline="0"/>
            </a:lvl1pPr>
            <a:lvl5pPr>
              <a:defRPr/>
            </a:lvl5pPr>
            <a:lvl6pPr>
              <a:defRPr/>
            </a:lvl6pPr>
            <a:lvl7pPr>
              <a:defRPr/>
            </a:lvl7pPr>
            <a:lvl8pPr>
              <a:defRPr/>
            </a:lvl8pPr>
            <a:lvl9pPr>
              <a:defRPr/>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a:t>
            </a:r>
          </a:p>
          <a:p>
            <a:pPr lvl="6"/>
            <a:r>
              <a:rPr lang="en-US" dirty="0" smtClean="0"/>
              <a:t>Seven</a:t>
            </a:r>
          </a:p>
          <a:p>
            <a:pPr lvl="7"/>
            <a:r>
              <a:rPr lang="en-US" dirty="0" smtClean="0"/>
              <a:t>Eight</a:t>
            </a:r>
          </a:p>
          <a:p>
            <a:pPr lvl="8"/>
            <a:r>
              <a:rPr lang="en-US" dirty="0" smtClean="0"/>
              <a:t>Nine</a:t>
            </a:r>
            <a:endParaRPr lang="en-US" dirty="0"/>
          </a:p>
        </p:txBody>
      </p:sp>
      <p:sp>
        <p:nvSpPr>
          <p:cNvPr id="32" name="Instructions"/>
          <p:cNvSpPr/>
          <p:nvPr userDrawn="1"/>
        </p:nvSpPr>
        <p:spPr>
          <a:xfrm>
            <a:off x="43891200" y="2552699"/>
            <a:ext cx="12447270" cy="329184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74320" rIns="274320" rtlCol="0" anchor="t"/>
          <a:lstStyle/>
          <a:p>
            <a:pPr lvl="0">
              <a:spcBef>
                <a:spcPts val="1200"/>
              </a:spcBef>
            </a:pPr>
            <a:r>
              <a:rPr sz="9600" dirty="0">
                <a:solidFill>
                  <a:prstClr val="white">
                    <a:lumMod val="50000"/>
                  </a:prstClr>
                </a:solidFill>
                <a:latin typeface="Calibri Light" panose="020F0302020204030204" pitchFamily="34" charset="0"/>
                <a:cs typeface="Calibri" panose="020F0502020204030204" pitchFamily="34" charset="0"/>
              </a:rPr>
              <a:t>Printing:</a:t>
            </a:r>
          </a:p>
          <a:p>
            <a:pPr lvl="0">
              <a:spcBef>
                <a:spcPts val="1200"/>
              </a:spcBef>
            </a:pPr>
            <a:r>
              <a:rPr lang="en-US" sz="6600" dirty="0" smtClean="0">
                <a:solidFill>
                  <a:prstClr val="white">
                    <a:lumMod val="50000"/>
                  </a:prstClr>
                </a:solidFill>
                <a:latin typeface="Calibri Light" panose="020F0302020204030204" pitchFamily="34" charset="0"/>
                <a:cs typeface="Calibri" panose="020F0502020204030204" pitchFamily="34" charset="0"/>
              </a:rPr>
              <a:t>This poster is 48” wide by 36” high. It’s designed to be printed on a large-format printer.</a:t>
            </a:r>
          </a:p>
          <a:p>
            <a:pPr lvl="0">
              <a:spcBef>
                <a:spcPts val="300"/>
              </a:spcBef>
            </a:pPr>
            <a:endParaRPr sz="6000" dirty="0">
              <a:solidFill>
                <a:prstClr val="white">
                  <a:lumMod val="50000"/>
                </a:prstClr>
              </a:solidFill>
              <a:latin typeface="Calibri Light" panose="020F0302020204030204" pitchFamily="34" charset="0"/>
              <a:cs typeface="Calibri" panose="020F0502020204030204" pitchFamily="34" charset="0"/>
            </a:endParaRPr>
          </a:p>
          <a:p>
            <a:pPr lvl="0">
              <a:spcBef>
                <a:spcPts val="1200"/>
              </a:spcBef>
            </a:pPr>
            <a:r>
              <a:rPr sz="8800" dirty="0">
                <a:solidFill>
                  <a:prstClr val="white">
                    <a:lumMod val="50000"/>
                  </a:prstClr>
                </a:solidFill>
                <a:latin typeface="Calibri Light" panose="020F0302020204030204" pitchFamily="34" charset="0"/>
                <a:cs typeface="Calibri" panose="020F0502020204030204" pitchFamily="34" charset="0"/>
              </a:rPr>
              <a:t>Customizing the Content:</a:t>
            </a:r>
          </a:p>
          <a:p>
            <a:pPr lvl="0">
              <a:spcBef>
                <a:spcPts val="1200"/>
              </a:spcBef>
            </a:pPr>
            <a:r>
              <a:rPr sz="6600" dirty="0">
                <a:solidFill>
                  <a:prstClr val="white">
                    <a:lumMod val="50000"/>
                  </a:prstClr>
                </a:solidFill>
                <a:latin typeface="Calibri Light" panose="020F0302020204030204" pitchFamily="34" charset="0"/>
                <a:cs typeface="Calibri" panose="020F0502020204030204" pitchFamily="34" charset="0"/>
              </a:rPr>
              <a:t>The placeholders in this </a:t>
            </a:r>
            <a:r>
              <a:rPr lang="en-US" sz="6600" dirty="0" smtClean="0">
                <a:solidFill>
                  <a:prstClr val="white">
                    <a:lumMod val="50000"/>
                  </a:prstClr>
                </a:solidFill>
                <a:latin typeface="Calibri Light" panose="020F0302020204030204" pitchFamily="34" charset="0"/>
                <a:cs typeface="Calibri" panose="020F0502020204030204" pitchFamily="34" charset="0"/>
              </a:rPr>
              <a:t>poster </a:t>
            </a:r>
            <a:r>
              <a:rPr sz="6600" dirty="0" smtClean="0">
                <a:solidFill>
                  <a:prstClr val="white">
                    <a:lumMod val="50000"/>
                  </a:prstClr>
                </a:solidFill>
                <a:latin typeface="Calibri Light" panose="020F0302020204030204" pitchFamily="34" charset="0"/>
                <a:cs typeface="Calibri" panose="020F0502020204030204" pitchFamily="34" charset="0"/>
              </a:rPr>
              <a:t>are </a:t>
            </a:r>
            <a:r>
              <a:rPr sz="6600" dirty="0">
                <a:solidFill>
                  <a:prstClr val="white">
                    <a:lumMod val="50000"/>
                  </a:prstClr>
                </a:solidFill>
                <a:latin typeface="Calibri Light" panose="020F0302020204030204" pitchFamily="34" charset="0"/>
                <a:cs typeface="Calibri" panose="020F0502020204030204" pitchFamily="34" charset="0"/>
              </a:rPr>
              <a:t>formatted for you. </a:t>
            </a:r>
            <a:r>
              <a:rPr lang="en-US" sz="6600" dirty="0" smtClean="0">
                <a:solidFill>
                  <a:prstClr val="white">
                    <a:lumMod val="50000"/>
                  </a:prstClr>
                </a:solidFill>
                <a:latin typeface="Calibri Light" panose="020F0302020204030204" pitchFamily="34" charset="0"/>
                <a:cs typeface="Calibri" panose="020F0502020204030204" pitchFamily="34" charset="0"/>
              </a:rPr>
              <a:t>Type</a:t>
            </a:r>
            <a:r>
              <a:rPr lang="en-US" sz="6600" baseline="0" dirty="0" smtClean="0">
                <a:solidFill>
                  <a:prstClr val="white">
                    <a:lumMod val="50000"/>
                  </a:prstClr>
                </a:solidFill>
                <a:latin typeface="Calibri Light" panose="020F0302020204030204" pitchFamily="34" charset="0"/>
                <a:cs typeface="Calibri" panose="020F0502020204030204" pitchFamily="34" charset="0"/>
              </a:rPr>
              <a:t> in the placeholders </a:t>
            </a:r>
            <a:r>
              <a:rPr lang="en-US" sz="6600" dirty="0" smtClean="0">
                <a:solidFill>
                  <a:prstClr val="white">
                    <a:lumMod val="50000"/>
                  </a:prstClr>
                </a:solidFill>
                <a:latin typeface="Calibri Light" panose="020F0302020204030204" pitchFamily="34" charset="0"/>
                <a:cs typeface="Calibri" panose="020F0502020204030204" pitchFamily="34" charset="0"/>
              </a:rPr>
              <a:t>to add text, or c</a:t>
            </a:r>
            <a:r>
              <a:rPr lang="en-US" sz="6600" baseline="0" dirty="0" smtClean="0">
                <a:solidFill>
                  <a:prstClr val="white">
                    <a:lumMod val="50000"/>
                  </a:prstClr>
                </a:solidFill>
                <a:latin typeface="Calibri Light" panose="020F0302020204030204" pitchFamily="34" charset="0"/>
                <a:cs typeface="Calibri" panose="020F0502020204030204" pitchFamily="34" charset="0"/>
              </a:rPr>
              <a:t>lick an icon to add a table, chart, SmartArt graphic, picture or multimedia file.</a:t>
            </a:r>
          </a:p>
          <a:p>
            <a:pPr lvl="0">
              <a:spcBef>
                <a:spcPts val="2400"/>
              </a:spcBef>
            </a:pPr>
            <a:r>
              <a:rPr lang="en-US" sz="6600" dirty="0" smtClean="0">
                <a:solidFill>
                  <a:prstClr val="white">
                    <a:lumMod val="50000"/>
                  </a:prstClr>
                </a:solidFill>
                <a:latin typeface="Calibri Light" panose="020F0302020204030204" pitchFamily="34" charset="0"/>
                <a:cs typeface="Calibri" panose="020F0502020204030204" pitchFamily="34" charset="0"/>
              </a:rPr>
              <a:t>T</a:t>
            </a:r>
            <a:r>
              <a:rPr sz="6600" dirty="0" smtClean="0">
                <a:solidFill>
                  <a:prstClr val="white">
                    <a:lumMod val="50000"/>
                  </a:prstClr>
                </a:solidFill>
                <a:latin typeface="Calibri Light" panose="020F0302020204030204" pitchFamily="34" charset="0"/>
                <a:cs typeface="Calibri" panose="020F0502020204030204" pitchFamily="34" charset="0"/>
              </a:rPr>
              <a:t>o </a:t>
            </a:r>
            <a:r>
              <a:rPr sz="6600" dirty="0">
                <a:solidFill>
                  <a:prstClr val="white">
                    <a:lumMod val="50000"/>
                  </a:prstClr>
                </a:solidFill>
                <a:latin typeface="Calibri Light" panose="020F0302020204030204" pitchFamily="34" charset="0"/>
                <a:cs typeface="Calibri" panose="020F0502020204030204" pitchFamily="34" charset="0"/>
              </a:rPr>
              <a:t>add or remove bullet points from text, just click the Bullets button on the Home tab.</a:t>
            </a:r>
          </a:p>
          <a:p>
            <a:pPr lvl="0">
              <a:spcBef>
                <a:spcPts val="2400"/>
              </a:spcBef>
            </a:pPr>
            <a:r>
              <a:rPr sz="6600" dirty="0">
                <a:solidFill>
                  <a:prstClr val="white">
                    <a:lumMod val="50000"/>
                  </a:prstClr>
                </a:solidFill>
                <a:latin typeface="Calibri Light" panose="020F0302020204030204" pitchFamily="34" charset="0"/>
                <a:cs typeface="Calibri" panose="020F0502020204030204" pitchFamily="34" charset="0"/>
              </a:rPr>
              <a:t>If you need more placeholders for titles, </a:t>
            </a:r>
            <a:r>
              <a:rPr lang="en-US" sz="6600" dirty="0" smtClean="0">
                <a:solidFill>
                  <a:prstClr val="white">
                    <a:lumMod val="50000"/>
                  </a:prstClr>
                </a:solidFill>
                <a:latin typeface="Calibri Light" panose="020F0302020204030204" pitchFamily="34" charset="0"/>
                <a:cs typeface="Calibri" panose="020F0502020204030204" pitchFamily="34" charset="0"/>
              </a:rPr>
              <a:t>content</a:t>
            </a:r>
            <a:r>
              <a:rPr sz="6600" dirty="0" smtClean="0">
                <a:solidFill>
                  <a:prstClr val="white">
                    <a:lumMod val="50000"/>
                  </a:prstClr>
                </a:solidFill>
                <a:latin typeface="Calibri Light" panose="020F0302020204030204" pitchFamily="34" charset="0"/>
                <a:cs typeface="Calibri" panose="020F0502020204030204" pitchFamily="34" charset="0"/>
              </a:rPr>
              <a:t> </a:t>
            </a:r>
            <a:r>
              <a:rPr sz="6600" dirty="0">
                <a:solidFill>
                  <a:prstClr val="white">
                    <a:lumMod val="50000"/>
                  </a:prstClr>
                </a:solidFill>
                <a:latin typeface="Calibri Light" panose="020F0302020204030204" pitchFamily="34" charset="0"/>
                <a:cs typeface="Calibri" panose="020F0502020204030204" pitchFamily="34" charset="0"/>
              </a:rPr>
              <a:t>or body text, just make a copy of what you need and drag it into place. PowerPoint’s Smart Guides will help you align it with everything else.</a:t>
            </a:r>
          </a:p>
          <a:p>
            <a:pPr lvl="0">
              <a:spcBef>
                <a:spcPts val="2400"/>
              </a:spcBef>
            </a:pPr>
            <a:r>
              <a:rPr sz="6600" dirty="0">
                <a:solidFill>
                  <a:prstClr val="white">
                    <a:lumMod val="50000"/>
                  </a:prstClr>
                </a:solidFill>
                <a:latin typeface="Calibri Light" panose="020F0302020204030204" pitchFamily="34" charset="0"/>
                <a:cs typeface="Calibri" panose="020F0502020204030204" pitchFamily="34" charset="0"/>
              </a:rPr>
              <a:t>Want to use your own pictures instead of ours? No problem! Just </a:t>
            </a:r>
            <a:r>
              <a:rPr lang="en-US" sz="6600" dirty="0" smtClean="0">
                <a:solidFill>
                  <a:prstClr val="white">
                    <a:lumMod val="50000"/>
                  </a:prstClr>
                </a:solidFill>
                <a:latin typeface="Calibri Light" panose="020F0302020204030204" pitchFamily="34" charset="0"/>
                <a:cs typeface="Calibri" panose="020F0502020204030204" pitchFamily="34" charset="0"/>
              </a:rPr>
              <a:t>right-</a:t>
            </a:r>
            <a:r>
              <a:rPr sz="6600" dirty="0" smtClean="0">
                <a:solidFill>
                  <a:prstClr val="white">
                    <a:lumMod val="50000"/>
                  </a:prstClr>
                </a:solidFill>
                <a:latin typeface="Calibri Light" panose="020F0302020204030204" pitchFamily="34" charset="0"/>
                <a:cs typeface="Calibri" panose="020F0502020204030204" pitchFamily="34" charset="0"/>
              </a:rPr>
              <a:t>click </a:t>
            </a:r>
            <a:r>
              <a:rPr sz="6600" dirty="0">
                <a:solidFill>
                  <a:prstClr val="white">
                    <a:lumMod val="50000"/>
                  </a:prstClr>
                </a:solidFill>
                <a:latin typeface="Calibri Light" panose="020F0302020204030204" pitchFamily="34" charset="0"/>
                <a:cs typeface="Calibri" panose="020F0502020204030204" pitchFamily="34" charset="0"/>
              </a:rPr>
              <a:t>a </a:t>
            </a:r>
            <a:r>
              <a:rPr sz="6600" dirty="0" smtClean="0">
                <a:solidFill>
                  <a:prstClr val="white">
                    <a:lumMod val="50000"/>
                  </a:prstClr>
                </a:solidFill>
                <a:latin typeface="Calibri Light" panose="020F0302020204030204" pitchFamily="34" charset="0"/>
                <a:cs typeface="Calibri" panose="020F0502020204030204" pitchFamily="34" charset="0"/>
              </a:rPr>
              <a:t>picture</a:t>
            </a:r>
            <a:r>
              <a:rPr lang="en-US" sz="6600" dirty="0" smtClean="0">
                <a:solidFill>
                  <a:prstClr val="white">
                    <a:lumMod val="50000"/>
                  </a:prstClr>
                </a:solidFill>
                <a:latin typeface="Calibri Light" panose="020F0302020204030204" pitchFamily="34" charset="0"/>
                <a:cs typeface="Calibri" panose="020F0502020204030204" pitchFamily="34" charset="0"/>
              </a:rPr>
              <a:t> and choose Change Picture. Maintain the</a:t>
            </a:r>
            <a:r>
              <a:rPr lang="en-US" sz="6600" baseline="0" dirty="0" smtClean="0">
                <a:solidFill>
                  <a:prstClr val="white">
                    <a:lumMod val="50000"/>
                  </a:prstClr>
                </a:solidFill>
                <a:latin typeface="Calibri Light" panose="020F0302020204030204" pitchFamily="34" charset="0"/>
                <a:cs typeface="Calibri" panose="020F0502020204030204" pitchFamily="34" charset="0"/>
              </a:rPr>
              <a:t> proportion of pictures as you r</a:t>
            </a:r>
            <a:r>
              <a:rPr lang="en-US" sz="6600" dirty="0" smtClean="0">
                <a:solidFill>
                  <a:prstClr val="white">
                    <a:lumMod val="50000"/>
                  </a:prstClr>
                </a:solidFill>
                <a:latin typeface="Calibri Light" panose="020F0302020204030204" pitchFamily="34" charset="0"/>
                <a:cs typeface="Calibri" panose="020F0502020204030204" pitchFamily="34" charset="0"/>
              </a:rPr>
              <a:t>esize</a:t>
            </a:r>
            <a:r>
              <a:rPr lang="en-US" sz="6600" baseline="0" dirty="0" smtClean="0">
                <a:solidFill>
                  <a:prstClr val="white">
                    <a:lumMod val="50000"/>
                  </a:prstClr>
                </a:solidFill>
                <a:latin typeface="Calibri Light" panose="020F0302020204030204" pitchFamily="34" charset="0"/>
                <a:cs typeface="Calibri" panose="020F0502020204030204" pitchFamily="34" charset="0"/>
              </a:rPr>
              <a:t> by dragging a corner.</a:t>
            </a:r>
            <a:endParaRPr sz="6600" dirty="0">
              <a:solidFill>
                <a:prstClr val="white">
                  <a:lumMod val="50000"/>
                </a:prstClr>
              </a:solidFill>
              <a:latin typeface="Calibri Light" panose="020F0302020204030204" pitchFamily="34" charset="0"/>
              <a:cs typeface="Calibri" panose="020F0502020204030204" pitchFamily="34" charset="0"/>
            </a:endParaRPr>
          </a:p>
        </p:txBody>
      </p:sp>
    </p:spTree>
    <p:extLst>
      <p:ext uri="{BB962C8B-B14F-4D97-AF65-F5344CB8AC3E}">
        <p14:creationId xmlns:p14="http://schemas.microsoft.com/office/powerpoint/2010/main" val="145907722"/>
      </p:ext>
    </p:extLst>
  </p:cSld>
  <p:clrMapOvr>
    <a:masterClrMapping/>
  </p:clrMapOvr>
  <p:extLst mod="1">
    <p:ext uri="{DCECCB84-F9BA-43D5-87BE-67443E8EF086}">
      <p15:sldGuideLst xmlns="" xmlns:p15="http://schemas.microsoft.com/office/powerpoint/2012/main">
        <p15:guide id="1" pos="9168">
          <p15:clr>
            <a:srgbClr val="A4A3A4"/>
          </p15:clr>
        </p15:guide>
        <p15:guide id="2" pos="18480">
          <p15:clr>
            <a:srgbClr val="A4A3A4"/>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bwMode="invGray">
          <a:xfrm>
            <a:off x="0" y="0"/>
            <a:ext cx="43891200" cy="50292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bwMode="auto">
          <a:xfrm>
            <a:off x="6400800" y="990600"/>
            <a:ext cx="31089600" cy="251454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400800" y="6019800"/>
            <a:ext cx="31089600" cy="2362962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143000" y="32114698"/>
            <a:ext cx="9875520" cy="457200"/>
          </a:xfrm>
          <a:prstGeom prst="rect">
            <a:avLst/>
          </a:prstGeom>
        </p:spPr>
        <p:txBody>
          <a:bodyPr vert="horz" lIns="91440" tIns="45720" rIns="91440" bIns="45720" rtlCol="0" anchor="ctr"/>
          <a:lstStyle>
            <a:lvl1pPr algn="l">
              <a:defRPr sz="1600">
                <a:solidFill>
                  <a:schemeClr val="tx1">
                    <a:tint val="75000"/>
                  </a:schemeClr>
                </a:solidFill>
              </a:defRPr>
            </a:lvl1pPr>
          </a:lstStyle>
          <a:p>
            <a:fld id="{ECAA57DF-1C19-4726-AB84-014692BAD8F5}" type="datetimeFigureOut">
              <a:rPr lang="en-US" smtClean="0"/>
              <a:pPr/>
              <a:t>2/8/2016</a:t>
            </a:fld>
            <a:endParaRPr lang="en-US"/>
          </a:p>
        </p:txBody>
      </p:sp>
      <p:sp>
        <p:nvSpPr>
          <p:cNvPr id="5" name="Footer Placeholder 4"/>
          <p:cNvSpPr>
            <a:spLocks noGrp="1"/>
          </p:cNvSpPr>
          <p:nvPr>
            <p:ph type="ftr" sz="quarter" idx="3"/>
          </p:nvPr>
        </p:nvSpPr>
        <p:spPr>
          <a:xfrm>
            <a:off x="11018520" y="32114698"/>
            <a:ext cx="21854160" cy="457200"/>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32872680" y="32114698"/>
            <a:ext cx="9875520" cy="457200"/>
          </a:xfrm>
          <a:prstGeom prst="rect">
            <a:avLst/>
          </a:prstGeom>
        </p:spPr>
        <p:txBody>
          <a:bodyPr vert="horz" lIns="91440" tIns="45720" rIns="91440" bIns="45720" rtlCol="0" anchor="ctr"/>
          <a:lstStyle>
            <a:lvl1pPr algn="r">
              <a:defRPr sz="1600">
                <a:solidFill>
                  <a:schemeClr val="tx1">
                    <a:tint val="75000"/>
                  </a:schemeClr>
                </a:solidFill>
              </a:defRPr>
            </a:lvl1pPr>
          </a:lstStyle>
          <a:p>
            <a:fld id="{91B4C631-C489-4C11-812F-2172FBEAE82B}" type="slidenum">
              <a:rPr lang="en-US" smtClean="0"/>
              <a:pPr/>
              <a:t>‹#›</a:t>
            </a:fld>
            <a:endParaRPr lang="en-US"/>
          </a:p>
        </p:txBody>
      </p:sp>
    </p:spTree>
    <p:extLst>
      <p:ext uri="{BB962C8B-B14F-4D97-AF65-F5344CB8AC3E}">
        <p14:creationId xmlns:p14="http://schemas.microsoft.com/office/powerpoint/2010/main" val="2508807471"/>
      </p:ext>
    </p:extLst>
  </p:cSld>
  <p:clrMap bg1="lt1" tx1="dk1" bg2="lt2" tx2="dk2" accent1="accent1" accent2="accent2" accent3="accent3" accent4="accent4" accent5="accent5" accent6="accent6" hlink="hlink" folHlink="folHlink"/>
  <p:sldLayoutIdLst>
    <p:sldLayoutId id="2147483672" r:id="rId1"/>
  </p:sldLayoutIdLst>
  <p:txStyles>
    <p:titleStyle>
      <a:lvl1pPr algn="l" defTabSz="4389120" rtl="0" eaLnBrk="1" latinLnBrk="0" hangingPunct="1">
        <a:lnSpc>
          <a:spcPct val="90000"/>
        </a:lnSpc>
        <a:spcBef>
          <a:spcPct val="0"/>
        </a:spcBef>
        <a:buNone/>
        <a:defRPr sz="8800" b="1" kern="1200">
          <a:solidFill>
            <a:schemeClr val="bg1"/>
          </a:solidFill>
          <a:latin typeface="+mj-lt"/>
          <a:ea typeface="+mj-ea"/>
          <a:cs typeface="+mj-cs"/>
        </a:defRPr>
      </a:lvl1pPr>
    </p:titleStyle>
    <p:bodyStyle>
      <a:lvl1pPr marL="457200" indent="-457200" algn="l" defTabSz="4389120" rtl="0" eaLnBrk="1" latinLnBrk="0" hangingPunct="1">
        <a:lnSpc>
          <a:spcPct val="100000"/>
        </a:lnSpc>
        <a:spcBef>
          <a:spcPts val="1200"/>
        </a:spcBef>
        <a:buClr>
          <a:schemeClr val="accent2"/>
        </a:buClr>
        <a:buFont typeface="Arial" panose="020B0604020202020204" pitchFamily="34" charset="0"/>
        <a:buChar char="•"/>
        <a:defRPr sz="2800" kern="1200">
          <a:solidFill>
            <a:schemeClr val="tx1"/>
          </a:solidFill>
          <a:latin typeface="+mn-lt"/>
          <a:ea typeface="+mn-ea"/>
          <a:cs typeface="+mn-cs"/>
        </a:defRPr>
      </a:lvl1pPr>
      <a:lvl2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2pPr>
      <a:lvl3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3pPr>
      <a:lvl4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4pPr>
      <a:lvl5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5pPr>
      <a:lvl6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6pPr>
      <a:lvl7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7pPr>
      <a:lvl8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8pPr>
      <a:lvl9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extLst mod="1">
    <p:ext uri="{27BBF7A9-308A-43DC-89C8-2F10F3537804}">
      <p15:sldGuideLst xmlns="" xmlns:p15="http://schemas.microsoft.com/office/powerpoint/2012/main">
        <p15:guide id="1" orient="horz" pos="10368">
          <p15:clr>
            <a:srgbClr val="A4A3A4"/>
          </p15:clr>
        </p15:guide>
        <p15:guide id="2" pos="720">
          <p15:clr>
            <a:srgbClr val="A4A3A4"/>
          </p15:clr>
        </p15:guide>
        <p15:guide id="3" pos="26928">
          <p15:clr>
            <a:srgbClr val="A4A3A4"/>
          </p15:clr>
        </p15:guide>
        <p15:guide id="4" pos="13824">
          <p15:clr>
            <a:srgbClr val="A4A3A4"/>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smtClean="0">
                <a:solidFill>
                  <a:srgbClr val="481E80"/>
                </a:solidFill>
              </a:rPr>
              <a:t>Peripheral Artery Disease in </a:t>
            </a:r>
            <a:r>
              <a:rPr lang="en-US" dirty="0" err="1" smtClean="0">
                <a:solidFill>
                  <a:srgbClr val="481E80"/>
                </a:solidFill>
              </a:rPr>
              <a:t>Orthopaedic</a:t>
            </a:r>
            <a:r>
              <a:rPr lang="en-US" dirty="0" smtClean="0">
                <a:solidFill>
                  <a:srgbClr val="481E80"/>
                </a:solidFill>
              </a:rPr>
              <a:t> Patients with Asymptomatic Popliteal Artery Calcification on Plain X-ray</a:t>
            </a:r>
            <a:endParaRPr lang="en-US" dirty="0">
              <a:solidFill>
                <a:srgbClr val="481E80"/>
              </a:solidFill>
            </a:endParaRPr>
          </a:p>
        </p:txBody>
      </p:sp>
      <p:sp>
        <p:nvSpPr>
          <p:cNvPr id="23" name="Text Placeholder 22"/>
          <p:cNvSpPr>
            <a:spLocks noGrp="1"/>
          </p:cNvSpPr>
          <p:nvPr>
            <p:ph type="body" sz="quarter" idx="36"/>
          </p:nvPr>
        </p:nvSpPr>
        <p:spPr/>
        <p:txBody>
          <a:bodyPr/>
          <a:lstStyle/>
          <a:p>
            <a:r>
              <a:rPr lang="en-US" dirty="0" smtClean="0">
                <a:solidFill>
                  <a:srgbClr val="002060"/>
                </a:solidFill>
              </a:rPr>
              <a:t>Adam Podet, MS; Julia </a:t>
            </a:r>
            <a:r>
              <a:rPr lang="en-US" dirty="0" err="1" smtClean="0">
                <a:solidFill>
                  <a:srgbClr val="002060"/>
                </a:solidFill>
              </a:rPr>
              <a:t>Volaufova</a:t>
            </a:r>
            <a:r>
              <a:rPr lang="en-US" dirty="0" smtClean="0">
                <a:solidFill>
                  <a:srgbClr val="002060"/>
                </a:solidFill>
              </a:rPr>
              <a:t>, </a:t>
            </a:r>
            <a:r>
              <a:rPr lang="en-US" dirty="0" err="1" smtClean="0">
                <a:solidFill>
                  <a:srgbClr val="002060"/>
                </a:solidFill>
              </a:rPr>
              <a:t>phD</a:t>
            </a:r>
            <a:r>
              <a:rPr lang="en-US" dirty="0" smtClean="0">
                <a:solidFill>
                  <a:srgbClr val="002060"/>
                </a:solidFill>
              </a:rPr>
              <a:t>,; Vinod </a:t>
            </a:r>
            <a:r>
              <a:rPr lang="en-US" dirty="0" err="1" smtClean="0">
                <a:solidFill>
                  <a:srgbClr val="002060"/>
                </a:solidFill>
              </a:rPr>
              <a:t>Dasa</a:t>
            </a:r>
            <a:r>
              <a:rPr lang="en-US" dirty="0" smtClean="0">
                <a:solidFill>
                  <a:srgbClr val="002060"/>
                </a:solidFill>
              </a:rPr>
              <a:t>, MD</a:t>
            </a:r>
          </a:p>
          <a:p>
            <a:endParaRPr lang="en-US" dirty="0">
              <a:solidFill>
                <a:srgbClr val="002060"/>
              </a:solidFill>
            </a:endParaRPr>
          </a:p>
        </p:txBody>
      </p:sp>
      <p:sp>
        <p:nvSpPr>
          <p:cNvPr id="5" name="Text Placeholder 4"/>
          <p:cNvSpPr>
            <a:spLocks noGrp="1"/>
          </p:cNvSpPr>
          <p:nvPr>
            <p:ph type="body" sz="quarter" idx="13"/>
          </p:nvPr>
        </p:nvSpPr>
        <p:spPr/>
        <p:txBody>
          <a:bodyPr/>
          <a:lstStyle/>
          <a:p>
            <a:r>
              <a:rPr lang="en-US" dirty="0" smtClean="0"/>
              <a:t>abstract</a:t>
            </a:r>
            <a:endParaRPr lang="en-US" dirty="0"/>
          </a:p>
        </p:txBody>
      </p:sp>
      <p:sp>
        <p:nvSpPr>
          <p:cNvPr id="11" name="Content Placeholder 10"/>
          <p:cNvSpPr>
            <a:spLocks noGrp="1"/>
          </p:cNvSpPr>
          <p:nvPr>
            <p:ph sz="quarter" idx="24"/>
          </p:nvPr>
        </p:nvSpPr>
        <p:spPr>
          <a:xfrm>
            <a:off x="1143000" y="7071359"/>
            <a:ext cx="12801600" cy="7820297"/>
          </a:xfrm>
        </p:spPr>
        <p:txBody>
          <a:bodyPr>
            <a:normAutofit fontScale="85000" lnSpcReduction="20000"/>
          </a:bodyPr>
          <a:lstStyle/>
          <a:p>
            <a:r>
              <a:rPr lang="en-US" dirty="0"/>
              <a:t>Peripheral artery disease (PAD) is known to exist in various arterial beds throughout the circulatory system.  Its presence is strongly associated with myocardial infarction, stroke, and cardiovascular death, with approximately 10% of all major adverse cardiovascular and cerebrovascular events (MACCE) being attributed to the direct progression of PAD.  In the </a:t>
            </a:r>
            <a:r>
              <a:rPr lang="en-US" dirty="0" err="1"/>
              <a:t>orthopaedic</a:t>
            </a:r>
            <a:r>
              <a:rPr lang="en-US" dirty="0"/>
              <a:t> setting, it is common to encounter asymptomatic calcification of the popliteal artery by plain x-ray imaging for unassociated lower extremity complaints such as arthritis.  However, it is unknown whether these findings are a reliable predictor of future sequelae of PAD.  The aim of this study was to determine the incidence of asymptomatic PAD in a total joint patient population, and to investigate whether there was an association between asymptomatic PAD and MACCE.</a:t>
            </a:r>
          </a:p>
          <a:p>
            <a:r>
              <a:rPr lang="en-US" dirty="0"/>
              <a:t> Medical records were reviewed from a single clinical practice site for patients ≥ 50 years of age with no history of symptomatic lower extremity PAD who received a lower extremity lateral view x ray for general </a:t>
            </a:r>
            <a:r>
              <a:rPr lang="en-US" dirty="0" err="1"/>
              <a:t>orthopaedic</a:t>
            </a:r>
            <a:r>
              <a:rPr lang="en-US" dirty="0"/>
              <a:t> complaints. X rays were reviewed blinded to all patient identifiers, and PAD scores were designated as absent, mild, or severe.  MACCE were recorded and categorized with respect to known atherosclerotic risk factors such as age, BMI, and smoking history.</a:t>
            </a:r>
          </a:p>
          <a:p>
            <a:r>
              <a:rPr lang="en-US" dirty="0"/>
              <a:t>A total of 138 consecutive patients were included in the study.  Popliteal artery calcification was visualized in 37 patients (26.81%), with 29 receiving a score of mild PAD (21.0%) and 8 receiving a score of severe PAD (5.8%).  MACCE occurred in 34 (24.64%) patients, with 16 (11.59%) in the absent PAD group, 12 (8.7%) in the mild PAD group, and 6 (4.35%) in the severe PAD group.   Severity of calcification was associated with a greater probability of MACCE (p&lt;0.01), with an odds ratio of 2.9 (95% CI, 1.1 to 7.5) for mild vs. absent PAD, and an odds ratio of 10.9 (95% CI, 1.8 to 65.4) for severe vs. absent PAD, adjusted for additive effect of age, BMI, gender, and smoking history.  Age was an independent risk factor for PAD severity (p=.06).  </a:t>
            </a:r>
          </a:p>
        </p:txBody>
      </p:sp>
      <p:sp>
        <p:nvSpPr>
          <p:cNvPr id="7" name="Text Placeholder 6"/>
          <p:cNvSpPr>
            <a:spLocks noGrp="1"/>
          </p:cNvSpPr>
          <p:nvPr>
            <p:ph type="body" sz="quarter" idx="17"/>
          </p:nvPr>
        </p:nvSpPr>
        <p:spPr>
          <a:solidFill>
            <a:srgbClr val="481E80">
              <a:alpha val="63000"/>
            </a:srgbClr>
          </a:solidFill>
        </p:spPr>
        <p:txBody>
          <a:bodyPr/>
          <a:lstStyle/>
          <a:p>
            <a:r>
              <a:rPr lang="en-US" dirty="0" smtClean="0"/>
              <a:t>background</a:t>
            </a:r>
            <a:endParaRPr lang="en-US" dirty="0"/>
          </a:p>
        </p:txBody>
      </p:sp>
      <p:sp>
        <p:nvSpPr>
          <p:cNvPr id="12" name="Content Placeholder 11"/>
          <p:cNvSpPr>
            <a:spLocks noGrp="1"/>
          </p:cNvSpPr>
          <p:nvPr>
            <p:ph sz="quarter" idx="25"/>
          </p:nvPr>
        </p:nvSpPr>
        <p:spPr>
          <a:xfrm>
            <a:off x="1143000" y="16251936"/>
            <a:ext cx="12801600" cy="9939093"/>
          </a:xfrm>
        </p:spPr>
        <p:txBody>
          <a:bodyPr>
            <a:normAutofit fontScale="92500" lnSpcReduction="20000"/>
          </a:bodyPr>
          <a:lstStyle/>
          <a:p>
            <a:r>
              <a:rPr lang="en-US" dirty="0"/>
              <a:t>Peripheral artery disease (PAD) is known to exist in various arterial beds throughout the circulatory system.  Its presence is strongly associated with myocardial infarction, stroke, and cardiovascular death, with approximately 10% of all cardiovascular and cerebrovascular ischemic events being attributed to the direct progression of PAD (</a:t>
            </a:r>
            <a:r>
              <a:rPr lang="en-US" dirty="0" err="1"/>
              <a:t>Criqui</a:t>
            </a:r>
            <a:r>
              <a:rPr lang="en-US" dirty="0"/>
              <a:t> et. al 1992).  Recent epidemiological studies have recorded the prevalence of PAD to be 14.5% among individuals aged ≥ 70 years (</a:t>
            </a:r>
            <a:r>
              <a:rPr lang="en-US" dirty="0" err="1"/>
              <a:t>Criqui</a:t>
            </a:r>
            <a:r>
              <a:rPr lang="en-US" dirty="0"/>
              <a:t> et. al 1985; </a:t>
            </a:r>
            <a:r>
              <a:rPr lang="en-US" dirty="0" err="1"/>
              <a:t>Selvin</a:t>
            </a:r>
            <a:r>
              <a:rPr lang="en-US" dirty="0"/>
              <a:t> and </a:t>
            </a:r>
            <a:r>
              <a:rPr lang="en-US" dirty="0" err="1"/>
              <a:t>Erlinger</a:t>
            </a:r>
            <a:r>
              <a:rPr lang="en-US" dirty="0"/>
              <a:t> 2004). Atherosclerosis, which accounts for 90% of PAD, is the greatest cause of morbidity and mortality of adults in the United States (American Heart Association 2004).</a:t>
            </a:r>
          </a:p>
          <a:p>
            <a:r>
              <a:rPr lang="en-US" dirty="0"/>
              <a:t>In the orthopedic setting, it is common to encounter asymptomatic calcification of the popliteal artery by plain x-ray imaging for unassociated lower extremity complaints such as arthritis.  However, it is unknown whether these findings are a reliable predictor of future </a:t>
            </a:r>
            <a:r>
              <a:rPr lang="en-US" dirty="0" err="1"/>
              <a:t>sequlae</a:t>
            </a:r>
            <a:r>
              <a:rPr lang="en-US" dirty="0"/>
              <a:t> of PAD.  Epidemiological studies using the ankle-brachial index to diagnose PAD report the prevalence of asymptomatic PAD to be 8.0% of the population aged 54 to 74 years (</a:t>
            </a:r>
            <a:r>
              <a:rPr lang="en-US" dirty="0" err="1"/>
              <a:t>Fowkes</a:t>
            </a:r>
            <a:r>
              <a:rPr lang="en-US" dirty="0"/>
              <a:t> et al. 1991).  This is underscored by subsequent studies which have shown that asymptomatic PAD, identified by the ankle-brachial index, increases risk of death due to coronary artery disease three to six fold compared to the normal population (</a:t>
            </a:r>
            <a:r>
              <a:rPr lang="en-US" dirty="0" err="1"/>
              <a:t>Criqui</a:t>
            </a:r>
            <a:r>
              <a:rPr lang="en-US" dirty="0"/>
              <a:t> et al. 1992; </a:t>
            </a:r>
            <a:r>
              <a:rPr lang="en-US" dirty="0" err="1"/>
              <a:t>Fowkes</a:t>
            </a:r>
            <a:r>
              <a:rPr lang="en-US" dirty="0"/>
              <a:t> et al. 1991). PAD identified as severe by ankle-brachial index was reported to be a consistent indicator of malignant prognosis, with a 64% death rate by six years follow up (Howell et al. 1989).  These findings suggest the significance of determining whether popliteal artery calcification on x-ray may be used as a predictor of </a:t>
            </a:r>
            <a:r>
              <a:rPr lang="en-US" dirty="0" smtClean="0"/>
              <a:t>major adverse </a:t>
            </a:r>
            <a:r>
              <a:rPr lang="en-US" dirty="0"/>
              <a:t>cardiovascular </a:t>
            </a:r>
            <a:r>
              <a:rPr lang="en-US" dirty="0" smtClean="0"/>
              <a:t>and cerebrovascular events (MACCE) </a:t>
            </a:r>
            <a:r>
              <a:rPr lang="en-US" dirty="0"/>
              <a:t>related to </a:t>
            </a:r>
            <a:r>
              <a:rPr lang="en-US" dirty="0" smtClean="0"/>
              <a:t>atherosclerosis.</a:t>
            </a:r>
            <a:endParaRPr lang="en-US" dirty="0"/>
          </a:p>
          <a:p>
            <a:r>
              <a:rPr lang="en-US" dirty="0"/>
              <a:t>There are currently no studies examining the risk of </a:t>
            </a:r>
            <a:r>
              <a:rPr lang="en-US" dirty="0" smtClean="0"/>
              <a:t>MACCE </a:t>
            </a:r>
            <a:r>
              <a:rPr lang="en-US" dirty="0"/>
              <a:t>in asymptomatic orthopedic patients identified by arterial calcification on x-ray, and treatment recommendations for this population have not been established.  Our study aims to determine the incidence of asymptomatic PAD in a total joint patient population and whether there </a:t>
            </a:r>
            <a:r>
              <a:rPr lang="en-US" dirty="0" smtClean="0"/>
              <a:t>was an association between asymptomatic PAD and MACCE.</a:t>
            </a:r>
            <a:endParaRPr lang="en-US" dirty="0"/>
          </a:p>
          <a:p>
            <a:pPr marL="0" indent="0">
              <a:buNone/>
            </a:pPr>
            <a:endParaRPr lang="en-US" dirty="0"/>
          </a:p>
        </p:txBody>
      </p:sp>
      <p:sp>
        <p:nvSpPr>
          <p:cNvPr id="8" name="Text Placeholder 7"/>
          <p:cNvSpPr>
            <a:spLocks noGrp="1"/>
          </p:cNvSpPr>
          <p:nvPr>
            <p:ph type="body" sz="quarter" idx="19"/>
          </p:nvPr>
        </p:nvSpPr>
        <p:spPr>
          <a:solidFill>
            <a:srgbClr val="595C67"/>
          </a:solidFill>
        </p:spPr>
        <p:txBody>
          <a:bodyPr/>
          <a:lstStyle/>
          <a:p>
            <a:r>
              <a:rPr lang="en-US" dirty="0" smtClean="0"/>
              <a:t>objectives</a:t>
            </a:r>
            <a:endParaRPr lang="en-US" dirty="0"/>
          </a:p>
        </p:txBody>
      </p:sp>
      <p:sp>
        <p:nvSpPr>
          <p:cNvPr id="13" name="Content Placeholder 12"/>
          <p:cNvSpPr>
            <a:spLocks noGrp="1"/>
          </p:cNvSpPr>
          <p:nvPr>
            <p:ph sz="quarter" idx="26"/>
          </p:nvPr>
        </p:nvSpPr>
        <p:spPr/>
        <p:txBody>
          <a:bodyPr/>
          <a:lstStyle/>
          <a:p>
            <a:r>
              <a:rPr lang="en-US" dirty="0"/>
              <a:t>D</a:t>
            </a:r>
            <a:r>
              <a:rPr lang="en-US" dirty="0" smtClean="0"/>
              <a:t>etermine the incidence of asymptomatic PAD in a total joint patient population</a:t>
            </a:r>
          </a:p>
          <a:p>
            <a:r>
              <a:rPr lang="en-US" dirty="0" smtClean="0"/>
              <a:t>Objectively classify PAD severity using plain X-ray</a:t>
            </a:r>
          </a:p>
          <a:p>
            <a:r>
              <a:rPr lang="en-US" dirty="0" smtClean="0"/>
              <a:t>Identify an association between asymptomatic PAD and major adverse cardiovascular and cerebrovascular events</a:t>
            </a:r>
          </a:p>
        </p:txBody>
      </p:sp>
      <p:sp>
        <p:nvSpPr>
          <p:cNvPr id="9" name="Text Placeholder 8"/>
          <p:cNvSpPr>
            <a:spLocks noGrp="1"/>
          </p:cNvSpPr>
          <p:nvPr>
            <p:ph type="body" sz="quarter" idx="21"/>
          </p:nvPr>
        </p:nvSpPr>
        <p:spPr>
          <a:solidFill>
            <a:srgbClr val="481E80"/>
          </a:solidFill>
        </p:spPr>
        <p:txBody>
          <a:bodyPr/>
          <a:lstStyle/>
          <a:p>
            <a:r>
              <a:rPr lang="en-US" dirty="0" smtClean="0"/>
              <a:t>methods</a:t>
            </a:r>
            <a:endParaRPr lang="en-US" dirty="0"/>
          </a:p>
        </p:txBody>
      </p:sp>
      <p:sp>
        <p:nvSpPr>
          <p:cNvPr id="14" name="Content Placeholder 13"/>
          <p:cNvSpPr>
            <a:spLocks noGrp="1"/>
          </p:cNvSpPr>
          <p:nvPr>
            <p:ph sz="quarter" idx="27"/>
          </p:nvPr>
        </p:nvSpPr>
        <p:spPr/>
        <p:txBody>
          <a:bodyPr>
            <a:normAutofit lnSpcReduction="10000"/>
          </a:bodyPr>
          <a:lstStyle/>
          <a:p>
            <a:r>
              <a:rPr lang="en-US" dirty="0" smtClean="0"/>
              <a:t>138 medical </a:t>
            </a:r>
            <a:r>
              <a:rPr lang="en-US" dirty="0"/>
              <a:t>records were reviewed from a single clinical practice site for patients ≥ 50 years of age with no history of symptomatic lower extremity PAD who received a lower extremity lateral view x ray for general </a:t>
            </a:r>
            <a:r>
              <a:rPr lang="en-US" dirty="0" err="1"/>
              <a:t>orthopaedic</a:t>
            </a:r>
            <a:r>
              <a:rPr lang="en-US" dirty="0"/>
              <a:t> </a:t>
            </a:r>
            <a:r>
              <a:rPr lang="en-US" dirty="0" smtClean="0"/>
              <a:t>complaints.</a:t>
            </a:r>
            <a:endParaRPr lang="en-US" dirty="0"/>
          </a:p>
          <a:p>
            <a:r>
              <a:rPr lang="en-US" dirty="0" smtClean="0"/>
              <a:t>X </a:t>
            </a:r>
            <a:r>
              <a:rPr lang="en-US" dirty="0"/>
              <a:t>rays were reviewed blinded to all patient identifiers, and PAD scores were designated as absent, mild, or </a:t>
            </a:r>
            <a:r>
              <a:rPr lang="en-US" dirty="0" smtClean="0"/>
              <a:t>severe</a:t>
            </a:r>
          </a:p>
          <a:p>
            <a:r>
              <a:rPr lang="en-US" dirty="0" smtClean="0"/>
              <a:t>MACCE were defined as  myocardial infarct, stroke,  transient ischemic attack, aortic dissection, abdominal aortic aneurysm, CABG surgery, valve replacement, percutaneous coronary angioplasty, or a diagnosis of congestive heart failure</a:t>
            </a:r>
          </a:p>
          <a:p>
            <a:r>
              <a:rPr lang="en-US" dirty="0"/>
              <a:t>MACCE were recorded and categorized with respect to known atherosclerotic risk factors such as age, BMI, and smoking history.</a:t>
            </a:r>
            <a:endParaRPr lang="en-US" dirty="0">
              <a:effectLst/>
            </a:endParaRPr>
          </a:p>
        </p:txBody>
      </p:sp>
      <p:graphicFrame>
        <p:nvGraphicFramePr>
          <p:cNvPr id="25" name="Content Placeholder 24" descr="Sample table with 4 columns, 7 rows." title="Sample table"/>
          <p:cNvGraphicFramePr>
            <a:graphicFrameLocks noGrp="1"/>
          </p:cNvGraphicFramePr>
          <p:nvPr>
            <p:ph sz="quarter" idx="23"/>
            <p:extLst>
              <p:ext uri="{D42A27DB-BD31-4B8C-83A1-F6EECF244321}">
                <p14:modId xmlns:p14="http://schemas.microsoft.com/office/powerpoint/2010/main" val="1858928010"/>
              </p:ext>
            </p:extLst>
          </p:nvPr>
        </p:nvGraphicFramePr>
        <p:xfrm>
          <a:off x="31323020" y="14723382"/>
          <a:ext cx="10482943" cy="6118266"/>
        </p:xfrm>
        <a:graphic>
          <a:graphicData uri="http://schemas.openxmlformats.org/drawingml/2006/table">
            <a:tbl>
              <a:tblPr firstRow="1" bandRow="1">
                <a:tableStyleId>{3B4B98B0-60AC-42C2-AFA5-B58CD77FA1E5}</a:tableStyleId>
              </a:tblPr>
              <a:tblGrid>
                <a:gridCol w="3200400"/>
                <a:gridCol w="3200400"/>
                <a:gridCol w="3200400"/>
                <a:gridCol w="881743"/>
              </a:tblGrid>
              <a:tr h="862231">
                <a:tc>
                  <a:txBody>
                    <a:bodyPr/>
                    <a:lstStyle/>
                    <a:p>
                      <a:r>
                        <a:rPr lang="en-US" sz="2800" dirty="0" smtClean="0"/>
                        <a:t>Co-</a:t>
                      </a:r>
                      <a:r>
                        <a:rPr lang="en-US" sz="2800" dirty="0" err="1" smtClean="0"/>
                        <a:t>variates</a:t>
                      </a:r>
                      <a:endParaRPr lang="en-US" sz="2800" dirty="0"/>
                    </a:p>
                  </a:txBody>
                  <a:tcPr anchor="ctr"/>
                </a:tc>
                <a:tc>
                  <a:txBody>
                    <a:bodyPr/>
                    <a:lstStyle/>
                    <a:p>
                      <a:pPr algn="ctr"/>
                      <a:r>
                        <a:rPr lang="en-US" sz="2800" dirty="0" smtClean="0"/>
                        <a:t>Odds Ratio of MACCE</a:t>
                      </a:r>
                      <a:endParaRPr lang="en-US" sz="2800" dirty="0"/>
                    </a:p>
                  </a:txBody>
                  <a:tcPr anchor="ctr"/>
                </a:tc>
                <a:tc>
                  <a:txBody>
                    <a:bodyPr/>
                    <a:lstStyle/>
                    <a:p>
                      <a:pPr algn="ctr"/>
                      <a:r>
                        <a:rPr lang="en-US" sz="2800" dirty="0" smtClean="0"/>
                        <a:t>Confidence Interval</a:t>
                      </a:r>
                      <a:endParaRPr lang="en-US" sz="2800" dirty="0"/>
                    </a:p>
                  </a:txBody>
                  <a:tcPr anchor="ctr"/>
                </a:tc>
                <a:tc>
                  <a:txBody>
                    <a:bodyPr/>
                    <a:lstStyle/>
                    <a:p>
                      <a:pPr algn="ctr"/>
                      <a:endParaRPr lang="en-US" sz="2800" dirty="0"/>
                    </a:p>
                  </a:txBody>
                  <a:tcPr anchor="ctr"/>
                </a:tc>
              </a:tr>
              <a:tr h="862231">
                <a:tc>
                  <a:txBody>
                    <a:bodyPr/>
                    <a:lstStyle/>
                    <a:p>
                      <a:r>
                        <a:rPr lang="en-US" sz="2800" dirty="0" smtClean="0"/>
                        <a:t>Age</a:t>
                      </a:r>
                      <a:endParaRPr lang="en-US" sz="2800" dirty="0"/>
                    </a:p>
                  </a:txBody>
                  <a:tcPr anchor="ctr"/>
                </a:tc>
                <a:tc>
                  <a:txBody>
                    <a:bodyPr/>
                    <a:lstStyle/>
                    <a:p>
                      <a:pPr algn="ctr"/>
                      <a:r>
                        <a:rPr lang="en-US" sz="2800" dirty="0" smtClean="0"/>
                        <a:t>1.051</a:t>
                      </a:r>
                      <a:endParaRPr lang="en-US" sz="2800" dirty="0"/>
                    </a:p>
                  </a:txBody>
                  <a:tcPr anchor="ctr"/>
                </a:tc>
                <a:tc>
                  <a:txBody>
                    <a:bodyPr/>
                    <a:lstStyle/>
                    <a:p>
                      <a:pPr algn="ctr"/>
                      <a:r>
                        <a:rPr lang="en-US" sz="2800" dirty="0" smtClean="0"/>
                        <a:t>0.997-1.107</a:t>
                      </a:r>
                      <a:endParaRPr lang="en-US" sz="2800" dirty="0"/>
                    </a:p>
                  </a:txBody>
                  <a:tcPr anchor="ctr"/>
                </a:tc>
                <a:tc>
                  <a:txBody>
                    <a:bodyPr/>
                    <a:lstStyle/>
                    <a:p>
                      <a:pPr algn="ctr"/>
                      <a:endParaRPr lang="en-US" sz="2800" dirty="0"/>
                    </a:p>
                  </a:txBody>
                  <a:tcPr anchor="ctr"/>
                </a:tc>
              </a:tr>
              <a:tr h="862231">
                <a:tc>
                  <a:txBody>
                    <a:bodyPr/>
                    <a:lstStyle/>
                    <a:p>
                      <a:r>
                        <a:rPr lang="en-US" sz="2800" dirty="0" smtClean="0"/>
                        <a:t>BMI</a:t>
                      </a:r>
                      <a:endParaRPr lang="en-US" sz="2800" dirty="0"/>
                    </a:p>
                  </a:txBody>
                  <a:tcPr anchor="ctr"/>
                </a:tc>
                <a:tc>
                  <a:txBody>
                    <a:bodyPr/>
                    <a:lstStyle/>
                    <a:p>
                      <a:pPr algn="ctr"/>
                      <a:r>
                        <a:rPr lang="en-US" sz="2800" dirty="0" smtClean="0"/>
                        <a:t>1.103</a:t>
                      </a:r>
                      <a:endParaRPr lang="en-US" sz="2800" dirty="0"/>
                    </a:p>
                  </a:txBody>
                  <a:tcPr anchor="ctr"/>
                </a:tc>
                <a:tc>
                  <a:txBody>
                    <a:bodyPr/>
                    <a:lstStyle/>
                    <a:p>
                      <a:pPr algn="ctr"/>
                      <a:r>
                        <a:rPr lang="en-US" sz="2800" dirty="0" smtClean="0"/>
                        <a:t>0.960-1.070</a:t>
                      </a:r>
                      <a:endParaRPr lang="en-US" sz="2800" dirty="0"/>
                    </a:p>
                  </a:txBody>
                  <a:tcPr anchor="ctr"/>
                </a:tc>
                <a:tc>
                  <a:txBody>
                    <a:bodyPr/>
                    <a:lstStyle/>
                    <a:p>
                      <a:pPr algn="ctr"/>
                      <a:endParaRPr lang="en-US" sz="2800" dirty="0"/>
                    </a:p>
                  </a:txBody>
                  <a:tcPr anchor="ctr"/>
                </a:tc>
              </a:tr>
              <a:tr h="862231">
                <a:tc>
                  <a:txBody>
                    <a:bodyPr/>
                    <a:lstStyle/>
                    <a:p>
                      <a:r>
                        <a:rPr lang="en-US" sz="2800" b="1" dirty="0" smtClean="0">
                          <a:solidFill>
                            <a:srgbClr val="FF0000"/>
                          </a:solidFill>
                        </a:rPr>
                        <a:t>Mild PAD</a:t>
                      </a:r>
                      <a:endParaRPr lang="en-US" sz="2800" b="1" dirty="0">
                        <a:solidFill>
                          <a:srgbClr val="FF0000"/>
                        </a:solidFill>
                      </a:endParaRPr>
                    </a:p>
                  </a:txBody>
                  <a:tcPr anchor="ctr"/>
                </a:tc>
                <a:tc>
                  <a:txBody>
                    <a:bodyPr/>
                    <a:lstStyle/>
                    <a:p>
                      <a:pPr algn="ctr"/>
                      <a:r>
                        <a:rPr lang="en-US" sz="2800" b="1" dirty="0" smtClean="0">
                          <a:solidFill>
                            <a:srgbClr val="FF0000"/>
                          </a:solidFill>
                        </a:rPr>
                        <a:t>2.852</a:t>
                      </a:r>
                      <a:endParaRPr lang="en-US" sz="2800" b="1" dirty="0">
                        <a:solidFill>
                          <a:srgbClr val="FF0000"/>
                        </a:solidFill>
                      </a:endParaRPr>
                    </a:p>
                  </a:txBody>
                  <a:tcPr anchor="ctr"/>
                </a:tc>
                <a:tc>
                  <a:txBody>
                    <a:bodyPr/>
                    <a:lstStyle/>
                    <a:p>
                      <a:pPr algn="ctr"/>
                      <a:r>
                        <a:rPr lang="en-US" sz="2800" b="1" dirty="0" smtClean="0">
                          <a:solidFill>
                            <a:srgbClr val="FF0000"/>
                          </a:solidFill>
                        </a:rPr>
                        <a:t>1.084-7.504</a:t>
                      </a:r>
                      <a:endParaRPr lang="en-US" sz="2800" b="1" dirty="0">
                        <a:solidFill>
                          <a:srgbClr val="FF0000"/>
                        </a:solidFill>
                      </a:endParaRPr>
                    </a:p>
                  </a:txBody>
                  <a:tcPr anchor="ctr"/>
                </a:tc>
                <a:tc>
                  <a:txBody>
                    <a:bodyPr/>
                    <a:lstStyle/>
                    <a:p>
                      <a:pPr algn="ctr"/>
                      <a:endParaRPr lang="en-US" sz="2800" dirty="0"/>
                    </a:p>
                  </a:txBody>
                  <a:tcPr anchor="ctr"/>
                </a:tc>
              </a:tr>
              <a:tr h="862231">
                <a:tc>
                  <a:txBody>
                    <a:bodyPr/>
                    <a:lstStyle/>
                    <a:p>
                      <a:r>
                        <a:rPr lang="en-US" sz="2800" b="1" dirty="0" smtClean="0">
                          <a:solidFill>
                            <a:srgbClr val="FF0000"/>
                          </a:solidFill>
                        </a:rPr>
                        <a:t>Moderate PAD</a:t>
                      </a:r>
                      <a:endParaRPr lang="en-US" sz="2800" b="1" dirty="0">
                        <a:solidFill>
                          <a:srgbClr val="FF0000"/>
                        </a:solidFill>
                      </a:endParaRPr>
                    </a:p>
                  </a:txBody>
                  <a:tcPr anchor="ctr"/>
                </a:tc>
                <a:tc>
                  <a:txBody>
                    <a:bodyPr/>
                    <a:lstStyle/>
                    <a:p>
                      <a:pPr algn="ctr"/>
                      <a:r>
                        <a:rPr lang="en-US" sz="2800" b="1" dirty="0" smtClean="0">
                          <a:solidFill>
                            <a:srgbClr val="FF0000"/>
                          </a:solidFill>
                        </a:rPr>
                        <a:t>10.856</a:t>
                      </a:r>
                      <a:endParaRPr lang="en-US" sz="2800" b="1" dirty="0">
                        <a:solidFill>
                          <a:srgbClr val="FF0000"/>
                        </a:solidFill>
                      </a:endParaRPr>
                    </a:p>
                  </a:txBody>
                  <a:tcPr anchor="ctr"/>
                </a:tc>
                <a:tc>
                  <a:txBody>
                    <a:bodyPr/>
                    <a:lstStyle/>
                    <a:p>
                      <a:pPr algn="ctr"/>
                      <a:r>
                        <a:rPr lang="en-US" sz="2800" b="1" dirty="0" smtClean="0">
                          <a:solidFill>
                            <a:srgbClr val="FF0000"/>
                          </a:solidFill>
                        </a:rPr>
                        <a:t>1.803-65.356</a:t>
                      </a:r>
                      <a:endParaRPr lang="en-US" sz="2800" b="1" dirty="0">
                        <a:solidFill>
                          <a:srgbClr val="FF0000"/>
                        </a:solidFill>
                      </a:endParaRPr>
                    </a:p>
                  </a:txBody>
                  <a:tcPr anchor="ctr"/>
                </a:tc>
                <a:tc>
                  <a:txBody>
                    <a:bodyPr/>
                    <a:lstStyle/>
                    <a:p>
                      <a:pPr algn="ctr"/>
                      <a:endParaRPr lang="en-US" sz="2800" dirty="0"/>
                    </a:p>
                  </a:txBody>
                  <a:tcPr anchor="ctr"/>
                </a:tc>
              </a:tr>
              <a:tr h="862231">
                <a:tc>
                  <a:txBody>
                    <a:bodyPr/>
                    <a:lstStyle/>
                    <a:p>
                      <a:r>
                        <a:rPr lang="en-US" sz="2800" dirty="0" smtClean="0"/>
                        <a:t>Female Gender</a:t>
                      </a:r>
                      <a:endParaRPr lang="en-US" sz="2800" dirty="0"/>
                    </a:p>
                  </a:txBody>
                  <a:tcPr anchor="ctr"/>
                </a:tc>
                <a:tc>
                  <a:txBody>
                    <a:bodyPr/>
                    <a:lstStyle/>
                    <a:p>
                      <a:pPr algn="ctr"/>
                      <a:r>
                        <a:rPr lang="en-US" sz="2800" dirty="0" smtClean="0"/>
                        <a:t>0.618</a:t>
                      </a:r>
                      <a:endParaRPr lang="en-US" sz="2800" dirty="0"/>
                    </a:p>
                  </a:txBody>
                  <a:tcPr anchor="ctr"/>
                </a:tc>
                <a:tc>
                  <a:txBody>
                    <a:bodyPr/>
                    <a:lstStyle/>
                    <a:p>
                      <a:pPr algn="ctr"/>
                      <a:r>
                        <a:rPr lang="en-US" sz="2800" dirty="0" smtClean="0"/>
                        <a:t>0.213-1.791</a:t>
                      </a:r>
                      <a:endParaRPr lang="en-US" sz="2800" dirty="0"/>
                    </a:p>
                  </a:txBody>
                  <a:tcPr anchor="ctr"/>
                </a:tc>
                <a:tc>
                  <a:txBody>
                    <a:bodyPr/>
                    <a:lstStyle/>
                    <a:p>
                      <a:pPr algn="ctr"/>
                      <a:endParaRPr lang="en-US" sz="2800" dirty="0"/>
                    </a:p>
                  </a:txBody>
                  <a:tcPr anchor="ctr"/>
                </a:tc>
              </a:tr>
              <a:tr h="862231">
                <a:tc>
                  <a:txBody>
                    <a:bodyPr/>
                    <a:lstStyle/>
                    <a:p>
                      <a:r>
                        <a:rPr lang="en-US" sz="2800" dirty="0" smtClean="0"/>
                        <a:t>Smoking</a:t>
                      </a:r>
                      <a:endParaRPr lang="en-US" sz="2800" dirty="0"/>
                    </a:p>
                  </a:txBody>
                  <a:tcPr anchor="ctr"/>
                </a:tc>
                <a:tc>
                  <a:txBody>
                    <a:bodyPr/>
                    <a:lstStyle/>
                    <a:p>
                      <a:pPr algn="ctr"/>
                      <a:r>
                        <a:rPr lang="en-US" sz="2800" dirty="0" smtClean="0"/>
                        <a:t>1.778</a:t>
                      </a:r>
                      <a:endParaRPr lang="en-US" sz="2800" dirty="0"/>
                    </a:p>
                  </a:txBody>
                  <a:tcPr anchor="ctr"/>
                </a:tc>
                <a:tc>
                  <a:txBody>
                    <a:bodyPr/>
                    <a:lstStyle/>
                    <a:p>
                      <a:pPr algn="ctr"/>
                      <a:r>
                        <a:rPr lang="en-US" sz="2800" dirty="0" smtClean="0"/>
                        <a:t>0.741-4.268</a:t>
                      </a:r>
                      <a:endParaRPr lang="en-US" sz="2800" dirty="0"/>
                    </a:p>
                  </a:txBody>
                  <a:tcPr anchor="ctr"/>
                </a:tc>
                <a:tc>
                  <a:txBody>
                    <a:bodyPr/>
                    <a:lstStyle/>
                    <a:p>
                      <a:pPr algn="ctr"/>
                      <a:endParaRPr lang="en-US" sz="2800" dirty="0"/>
                    </a:p>
                  </a:txBody>
                  <a:tcPr anchor="ctr"/>
                </a:tc>
              </a:tr>
            </a:tbl>
          </a:graphicData>
        </a:graphic>
      </p:graphicFrame>
      <p:sp>
        <p:nvSpPr>
          <p:cNvPr id="18" name="Text Placeholder 17"/>
          <p:cNvSpPr>
            <a:spLocks noGrp="1"/>
          </p:cNvSpPr>
          <p:nvPr>
            <p:ph type="body" sz="quarter" idx="31"/>
          </p:nvPr>
        </p:nvSpPr>
        <p:spPr>
          <a:solidFill>
            <a:srgbClr val="F0C728"/>
          </a:solidFill>
        </p:spPr>
        <p:txBody>
          <a:bodyPr/>
          <a:lstStyle/>
          <a:p>
            <a:r>
              <a:rPr lang="en-US" dirty="0" smtClean="0"/>
              <a:t>results</a:t>
            </a:r>
            <a:endParaRPr lang="en-US" dirty="0"/>
          </a:p>
        </p:txBody>
      </p:sp>
      <p:sp>
        <p:nvSpPr>
          <p:cNvPr id="21" name="Text Placeholder 20"/>
          <p:cNvSpPr>
            <a:spLocks noGrp="1"/>
          </p:cNvSpPr>
          <p:nvPr>
            <p:ph type="body" sz="quarter" idx="34"/>
          </p:nvPr>
        </p:nvSpPr>
        <p:spPr>
          <a:xfrm>
            <a:off x="30469114" y="26555396"/>
            <a:ext cx="12801600" cy="1219200"/>
          </a:xfrm>
          <a:solidFill>
            <a:srgbClr val="481E80">
              <a:alpha val="51000"/>
            </a:srgbClr>
          </a:solidFill>
        </p:spPr>
        <p:txBody>
          <a:bodyPr/>
          <a:lstStyle/>
          <a:p>
            <a:r>
              <a:rPr lang="en-US" dirty="0" smtClean="0"/>
              <a:t>conclusions</a:t>
            </a:r>
            <a:endParaRPr lang="en-US" dirty="0"/>
          </a:p>
        </p:txBody>
      </p:sp>
      <p:sp>
        <p:nvSpPr>
          <p:cNvPr id="22" name="Content Placeholder 21"/>
          <p:cNvSpPr>
            <a:spLocks noGrp="1"/>
          </p:cNvSpPr>
          <p:nvPr>
            <p:ph sz="quarter" idx="35"/>
          </p:nvPr>
        </p:nvSpPr>
        <p:spPr>
          <a:xfrm>
            <a:off x="30469114" y="27623402"/>
            <a:ext cx="12801600" cy="4572000"/>
          </a:xfrm>
        </p:spPr>
        <p:txBody>
          <a:bodyPr/>
          <a:lstStyle/>
          <a:p>
            <a:r>
              <a:rPr lang="en-US" dirty="0" smtClean="0"/>
              <a:t>Radiographic evidence of asymptomatic popliteal artery calcification in </a:t>
            </a:r>
            <a:r>
              <a:rPr lang="en-US" dirty="0" err="1" smtClean="0"/>
              <a:t>orthopaedic</a:t>
            </a:r>
            <a:r>
              <a:rPr lang="en-US" dirty="0" smtClean="0"/>
              <a:t> patients was associated with a greater risk of MACCE.</a:t>
            </a:r>
          </a:p>
          <a:p>
            <a:r>
              <a:rPr lang="en-US" dirty="0" smtClean="0"/>
              <a:t>This may warrant vascular surgery evaluation when recognized</a:t>
            </a:r>
          </a:p>
          <a:p>
            <a:r>
              <a:rPr lang="en-US" dirty="0" smtClean="0"/>
              <a:t>Further study is needed to prospectively determine whether asymptomatic popliteal artery calcifications may represent a greater systemic disease burden than is currently appreciated</a:t>
            </a:r>
            <a:endParaRPr lang="en-US" dirty="0"/>
          </a:p>
        </p:txBody>
      </p:sp>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217208" y="2156043"/>
            <a:ext cx="6216792" cy="1512193"/>
          </a:xfrm>
          <a:prstGeom prst="rect">
            <a:avLst/>
          </a:prstGeom>
        </p:spPr>
      </p:pic>
      <p:pic>
        <p:nvPicPr>
          <p:cNvPr id="19" name="Picture 1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56907" y="2023809"/>
            <a:ext cx="3657607" cy="1481331"/>
          </a:xfrm>
          <a:prstGeom prst="rect">
            <a:avLst/>
          </a:prstGeom>
        </p:spPr>
      </p:pic>
      <p:sp>
        <p:nvSpPr>
          <p:cNvPr id="30" name="Content Placeholder 14"/>
          <p:cNvSpPr>
            <a:spLocks noGrp="1"/>
          </p:cNvSpPr>
          <p:nvPr>
            <p:ph sz="quarter" idx="28"/>
          </p:nvPr>
        </p:nvSpPr>
        <p:spPr>
          <a:xfrm>
            <a:off x="22290440" y="23471577"/>
            <a:ext cx="7623504" cy="6670965"/>
          </a:xfrm>
        </p:spPr>
        <p:txBody>
          <a:bodyPr>
            <a:normAutofit/>
          </a:bodyPr>
          <a:lstStyle/>
          <a:p>
            <a:pPr marL="0" indent="0">
              <a:buNone/>
            </a:pPr>
            <a:r>
              <a:rPr lang="en-US" dirty="0" smtClean="0"/>
              <a:t>(a) Lateral knee radiograph with no PAD</a:t>
            </a:r>
          </a:p>
          <a:p>
            <a:pPr marL="0" indent="0">
              <a:buNone/>
            </a:pPr>
            <a:r>
              <a:rPr lang="en-US" dirty="0" smtClean="0"/>
              <a:t>(b) Lateral knee radiograph with specks of calcification of the popliteal artery, scored as mild PAD</a:t>
            </a:r>
          </a:p>
          <a:p>
            <a:pPr marL="0" indent="0">
              <a:buNone/>
            </a:pPr>
            <a:r>
              <a:rPr lang="en-US" dirty="0" smtClean="0"/>
              <a:t>(c)  Lateral knee radiograph with extensive calcification throughout the popliteal artery,  extending into the  superficial femoral artery. This was scored as severe PAD</a:t>
            </a:r>
          </a:p>
          <a:p>
            <a:pPr marL="0" indent="0">
              <a:buNone/>
            </a:pPr>
            <a:endParaRPr lang="en-US" dirty="0"/>
          </a:p>
        </p:txBody>
      </p:sp>
      <p:sp>
        <p:nvSpPr>
          <p:cNvPr id="3" name="Content Placeholder 2"/>
          <p:cNvSpPr>
            <a:spLocks noGrp="1"/>
          </p:cNvSpPr>
          <p:nvPr>
            <p:ph sz="quarter" idx="33"/>
          </p:nvPr>
        </p:nvSpPr>
        <p:spPr>
          <a:xfrm>
            <a:off x="30064166" y="7999694"/>
            <a:ext cx="12801600" cy="7315200"/>
          </a:xfrm>
        </p:spPr>
        <p:txBody>
          <a:bodyPr/>
          <a:lstStyle/>
          <a:p>
            <a:r>
              <a:rPr lang="en-US" dirty="0" smtClean="0"/>
              <a:t>PAD was visualized in  37 of 138 patients .</a:t>
            </a:r>
          </a:p>
          <a:p>
            <a:r>
              <a:rPr lang="en-US" dirty="0" smtClean="0"/>
              <a:t>29 of these were scored as mild PAD and 8 were scored as severe PAD.</a:t>
            </a:r>
          </a:p>
          <a:p>
            <a:r>
              <a:rPr lang="en-US" dirty="0" smtClean="0"/>
              <a:t>Overall incidence of PAD in our patient cohort was 26.8%.  The incidence of mild PAD was 21.0%, while the incidence of severe PAD was 5.8% </a:t>
            </a:r>
          </a:p>
          <a:p>
            <a:r>
              <a:rPr lang="en-US" dirty="0" smtClean="0"/>
              <a:t>MACCE occurred in 34 of 138 patients.  The overall incidence of MACCE in our cohort was 24.6%.</a:t>
            </a:r>
          </a:p>
          <a:p>
            <a:r>
              <a:rPr lang="en-US" dirty="0" smtClean="0"/>
              <a:t>16 MACCE events occurred in patients without PAD (11.59%)</a:t>
            </a:r>
            <a:endParaRPr lang="en-US" dirty="0"/>
          </a:p>
        </p:txBody>
      </p:sp>
      <p:pic>
        <p:nvPicPr>
          <p:cNvPr id="2" name="Picture 1"/>
          <p:cNvPicPr>
            <a:picLocks noChangeAspect="1"/>
          </p:cNvPicPr>
          <p:nvPr/>
        </p:nvPicPr>
        <p:blipFill rotWithShape="1">
          <a:blip r:embed="rId4">
            <a:extLst>
              <a:ext uri="{28A0092B-C50C-407E-A947-70E740481C1C}">
                <a14:useLocalDpi xmlns:a14="http://schemas.microsoft.com/office/drawing/2010/main" val="0"/>
              </a:ext>
            </a:extLst>
          </a:blip>
          <a:srcRect t="9943"/>
          <a:stretch/>
        </p:blipFill>
        <p:spPr>
          <a:xfrm>
            <a:off x="14114374" y="11822686"/>
            <a:ext cx="7873018" cy="10284792"/>
          </a:xfrm>
          <a:prstGeom prst="rect">
            <a:avLst/>
          </a:prstGeom>
        </p:spPr>
      </p:pic>
      <p:pic>
        <p:nvPicPr>
          <p:cNvPr id="6" name="Picture 5"/>
          <p:cNvPicPr>
            <a:picLocks noChangeAspect="1"/>
          </p:cNvPicPr>
          <p:nvPr/>
        </p:nvPicPr>
        <p:blipFill rotWithShape="1">
          <a:blip r:embed="rId5">
            <a:extLst>
              <a:ext uri="{28A0092B-C50C-407E-A947-70E740481C1C}">
                <a14:useLocalDpi xmlns:a14="http://schemas.microsoft.com/office/drawing/2010/main" val="0"/>
              </a:ext>
            </a:extLst>
          </a:blip>
          <a:srcRect t="9943"/>
          <a:stretch/>
        </p:blipFill>
        <p:spPr>
          <a:xfrm>
            <a:off x="22963596" y="11822686"/>
            <a:ext cx="7505518" cy="10284792"/>
          </a:xfrm>
          <a:prstGeom prst="rect">
            <a:avLst/>
          </a:prstGeom>
        </p:spPr>
      </p:pic>
      <p:pic>
        <p:nvPicPr>
          <p:cNvPr id="15" name="Picture 14"/>
          <p:cNvPicPr>
            <a:picLocks noChangeAspect="1"/>
          </p:cNvPicPr>
          <p:nvPr/>
        </p:nvPicPr>
        <p:blipFill rotWithShape="1">
          <a:blip r:embed="rId6">
            <a:extLst>
              <a:ext uri="{28A0092B-C50C-407E-A947-70E740481C1C}">
                <a14:useLocalDpi xmlns:a14="http://schemas.microsoft.com/office/drawing/2010/main" val="0"/>
              </a:ext>
            </a:extLst>
          </a:blip>
          <a:srcRect l="7003" t="7476"/>
          <a:stretch/>
        </p:blipFill>
        <p:spPr>
          <a:xfrm>
            <a:off x="14173818" y="22338286"/>
            <a:ext cx="7813574" cy="10284792"/>
          </a:xfrm>
          <a:prstGeom prst="rect">
            <a:avLst/>
          </a:prstGeom>
        </p:spPr>
      </p:pic>
      <p:sp>
        <p:nvSpPr>
          <p:cNvPr id="20" name="Content Placeholder 19"/>
          <p:cNvSpPr>
            <a:spLocks noGrp="1"/>
          </p:cNvSpPr>
          <p:nvPr>
            <p:ph sz="quarter" idx="32"/>
          </p:nvPr>
        </p:nvSpPr>
        <p:spPr/>
        <p:txBody>
          <a:bodyPr/>
          <a:lstStyle/>
          <a:p>
            <a:endParaRPr lang="en-US" dirty="0"/>
          </a:p>
        </p:txBody>
      </p:sp>
      <p:sp>
        <p:nvSpPr>
          <p:cNvPr id="27" name="Content Placeholder 14"/>
          <p:cNvSpPr txBox="1">
            <a:spLocks/>
          </p:cNvSpPr>
          <p:nvPr/>
        </p:nvSpPr>
        <p:spPr>
          <a:xfrm>
            <a:off x="19345098" y="21461986"/>
            <a:ext cx="18478070" cy="1752600"/>
          </a:xfrm>
          <a:prstGeom prst="rect">
            <a:avLst/>
          </a:prstGeom>
        </p:spPr>
        <p:txBody>
          <a:bodyPr vert="horz" lIns="91440" tIns="182880" rIns="91440" bIns="45720" rtlCol="0">
            <a:normAutofit/>
          </a:bodyPr>
          <a:lstStyle>
            <a:lvl1pPr marL="457200" indent="-457200" algn="l" defTabSz="4389120" rtl="0" eaLnBrk="1" latinLnBrk="0" hangingPunct="1">
              <a:lnSpc>
                <a:spcPct val="100000"/>
              </a:lnSpc>
              <a:spcBef>
                <a:spcPts val="1200"/>
              </a:spcBef>
              <a:buClr>
                <a:schemeClr val="accent2"/>
              </a:buClr>
              <a:buFont typeface="Arial" panose="020B0604020202020204" pitchFamily="34" charset="0"/>
              <a:buChar char="•"/>
              <a:defRPr sz="2800" kern="1200" baseline="0">
                <a:solidFill>
                  <a:schemeClr val="tx1"/>
                </a:solidFill>
                <a:latin typeface="+mn-lt"/>
                <a:ea typeface="+mn-ea"/>
                <a:cs typeface="+mn-cs"/>
              </a:defRPr>
            </a:lvl1pPr>
            <a:lvl2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2pPr>
            <a:lvl3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3pPr>
            <a:lvl4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4pPr>
            <a:lvl5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5pPr>
            <a:lvl6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6pPr>
            <a:lvl7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7pPr>
            <a:lvl8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8pPr>
            <a:lvl9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9pPr>
          </a:lstStyle>
          <a:p>
            <a:pPr marL="0" indent="0">
              <a:buNone/>
            </a:pPr>
            <a:r>
              <a:rPr lang="en-US" dirty="0" smtClean="0"/>
              <a:t>                                (a)                                                                                                     (b)               </a:t>
            </a:r>
            <a:r>
              <a:rPr lang="en-US" dirty="0"/>
              <a:t>	</a:t>
            </a:r>
            <a:r>
              <a:rPr lang="en-US" dirty="0" smtClean="0"/>
              <a:t>                                                  </a:t>
            </a:r>
            <a:endParaRPr lang="en-US" dirty="0"/>
          </a:p>
        </p:txBody>
      </p:sp>
      <p:sp>
        <p:nvSpPr>
          <p:cNvPr id="29" name="Rectangle 28"/>
          <p:cNvSpPr/>
          <p:nvPr/>
        </p:nvSpPr>
        <p:spPr>
          <a:xfrm>
            <a:off x="21987392" y="31933792"/>
            <a:ext cx="6638533" cy="523220"/>
          </a:xfrm>
          <a:prstGeom prst="rect">
            <a:avLst/>
          </a:prstGeom>
        </p:spPr>
        <p:txBody>
          <a:bodyPr wrap="square">
            <a:spAutoFit/>
          </a:bodyPr>
          <a:lstStyle/>
          <a:p>
            <a:r>
              <a:rPr lang="en-US" sz="2800" dirty="0" smtClean="0"/>
              <a:t>(c)</a:t>
            </a:r>
            <a:endParaRPr lang="en-US" sz="2800" dirty="0"/>
          </a:p>
        </p:txBody>
      </p:sp>
    </p:spTree>
    <p:extLst>
      <p:ext uri="{BB962C8B-B14F-4D97-AF65-F5344CB8AC3E}">
        <p14:creationId xmlns:p14="http://schemas.microsoft.com/office/powerpoint/2010/main" val="931198942"/>
      </p:ext>
    </p:extLst>
  </p:cSld>
  <p:clrMapOvr>
    <a:masterClrMapping/>
  </p:clrMapOvr>
  <p:timing>
    <p:tnLst>
      <p:par>
        <p:cTn id="1" dur="indefinite" restart="never" nodeType="tmRoot"/>
      </p:par>
    </p:tnLst>
  </p:timing>
</p:sld>
</file>

<file path=ppt/theme/theme1.xml><?xml version="1.0" encoding="utf-8"?>
<a:theme xmlns:a="http://schemas.openxmlformats.org/drawingml/2006/main" name="Medical Poster">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4C5A6A"/>
      </a:hlink>
      <a:folHlink>
        <a:srgbClr val="808DA0"/>
      </a:folHlink>
    </a:clrScheme>
    <a:fontScheme name="Cambria-Calibri">
      <a:majorFont>
        <a:latin typeface="Cambria" panose="02040503050406030204"/>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4"/>
        </a:solidFill>
        <a:ln>
          <a:noFill/>
        </a:ln>
      </a:spPr>
      <a:bodyPr rtlCol="0" anchor="ctr"/>
      <a:lstStyle>
        <a:defPPr algn="ctr">
          <a:defRPr sz="6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28575">
          <a:solidFill>
            <a:schemeClr val="accent4"/>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6000" dirty="0" err="1" smtClean="0"/>
        </a:defPPr>
      </a:lstStyle>
    </a:txDef>
  </a:objectDefaults>
  <a:extraClrSchemeLst/>
  <a:extLst>
    <a:ext uri="{05A4C25C-085E-4340-85A3-A5531E510DB2}">
      <thm15:themeFamily xmlns="" xmlns:thm15="http://schemas.microsoft.com/office/thememl/2012/main" name="Presentation1" id="{55A68E73-61CB-4542-8C48-DCBB2482A3D5}" vid="{6A3CA63D-1E3C-4681-8668-89277FEB3FEB}"/>
    </a:ext>
  </a:extLst>
</a:theme>
</file>

<file path=ppt/theme/theme2.xml><?xml version="1.0" encoding="utf-8"?>
<a:theme xmlns:a="http://schemas.openxmlformats.org/drawingml/2006/main" name="Office Theme">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4C5A6A"/>
      </a:hlink>
      <a:folHlink>
        <a:srgbClr val="808DA0"/>
      </a:folHlink>
    </a:clrScheme>
    <a:fontScheme name="Cambria-Calibri">
      <a:majorFont>
        <a:latin typeface="Cambria" panose="02040503050406030204"/>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4C5A6A"/>
      </a:hlink>
      <a:folHlink>
        <a:srgbClr val="808DA0"/>
      </a:folHlink>
    </a:clrScheme>
    <a:fontScheme name="Cambria-Calibri">
      <a:majorFont>
        <a:latin typeface="Cambria" panose="02040503050406030204"/>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A1110015-E380-4C53-980C-698226C61CA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933</Words>
  <Application>Microsoft Office PowerPoint</Application>
  <PresentationFormat>Custom</PresentationFormat>
  <Paragraphs>55</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Medical Poster</vt:lpstr>
      <vt:lpstr>Peripheral Artery Disease in Orthopaedic Patients with Asymptomatic Popliteal Artery Calcification on Plain X-ray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2015-10-21T21:26:13Z</dcterms:created>
  <dcterms:modified xsi:type="dcterms:W3CDTF">2016-02-08T15:42:22Z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TC040015519991</vt:lpwstr>
  </property>
</Properties>
</file>