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30"/>
  </p:notesMasterIdLst>
  <p:sldIdLst>
    <p:sldId id="450" r:id="rId4"/>
    <p:sldId id="487" r:id="rId5"/>
    <p:sldId id="471" r:id="rId6"/>
    <p:sldId id="472" r:id="rId7"/>
    <p:sldId id="473" r:id="rId8"/>
    <p:sldId id="474" r:id="rId9"/>
    <p:sldId id="475" r:id="rId10"/>
    <p:sldId id="476" r:id="rId11"/>
    <p:sldId id="509" r:id="rId12"/>
    <p:sldId id="478" r:id="rId13"/>
    <p:sldId id="489" r:id="rId14"/>
    <p:sldId id="491" r:id="rId15"/>
    <p:sldId id="492" r:id="rId16"/>
    <p:sldId id="493" r:id="rId17"/>
    <p:sldId id="494" r:id="rId18"/>
    <p:sldId id="495" r:id="rId19"/>
    <p:sldId id="496" r:id="rId20"/>
    <p:sldId id="497" r:id="rId21"/>
    <p:sldId id="498" r:id="rId22"/>
    <p:sldId id="499" r:id="rId23"/>
    <p:sldId id="500" r:id="rId24"/>
    <p:sldId id="505" r:id="rId25"/>
    <p:sldId id="506" r:id="rId26"/>
    <p:sldId id="507" r:id="rId27"/>
    <p:sldId id="508" r:id="rId28"/>
    <p:sldId id="501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EFEF"/>
    <a:srgbClr val="FFCCCC"/>
    <a:srgbClr val="FFCA21"/>
    <a:srgbClr val="660033"/>
    <a:srgbClr val="CCFF99"/>
    <a:srgbClr val="AC8300"/>
    <a:srgbClr val="FFEAA7"/>
    <a:srgbClr val="FFDD71"/>
    <a:srgbClr val="81D5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84444" autoAdjust="0"/>
  </p:normalViewPr>
  <p:slideViewPr>
    <p:cSldViewPr>
      <p:cViewPr>
        <p:scale>
          <a:sx n="70" d="100"/>
          <a:sy n="70" d="100"/>
        </p:scale>
        <p:origin x="-2256" y="-10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C55EAB-D487-46AC-A7EF-E64DEF4D7E2F}" type="datetimeFigureOut">
              <a:rPr lang="en-US" smtClean="0"/>
              <a:pPr/>
              <a:t>4/25/2013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7FB21E-BD88-4645-96AC-9141F044A5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809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White boxed a.a. – essential</a:t>
            </a:r>
            <a:r>
              <a:rPr lang="en-US" baseline="0" dirty="0" smtClean="0"/>
              <a:t> and must be part of diet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FB21E-BD88-4645-96AC-9141F044A5A1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421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Enterokinase</a:t>
            </a:r>
            <a:r>
              <a:rPr lang="en-US" dirty="0" smtClean="0"/>
              <a:t> also called </a:t>
            </a:r>
            <a:r>
              <a:rPr lang="en-US" dirty="0" err="1" smtClean="0"/>
              <a:t>enteropeptidase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FB21E-BD88-4645-96AC-9141F044A5A1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FB21E-BD88-4645-96AC-9141F044A5A1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436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E3A8-9554-4848-AF5D-7022F82462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715D6-EDE5-46C2-9D4B-8085513AB2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464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E3A8-9554-4848-AF5D-7022F82462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715D6-EDE5-46C2-9D4B-8085513AB2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131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E3A8-9554-4848-AF5D-7022F82462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715D6-EDE5-46C2-9D4B-8085513AB2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9433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E3A8-9554-4848-AF5D-7022F82462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715D6-EDE5-46C2-9D4B-8085513AB2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0310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E3A8-9554-4848-AF5D-7022F82462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715D6-EDE5-46C2-9D4B-8085513AB2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1428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E3A8-9554-4848-AF5D-7022F82462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715D6-EDE5-46C2-9D4B-8085513AB2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5347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E3A8-9554-4848-AF5D-7022F82462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715D6-EDE5-46C2-9D4B-8085513AB2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428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E3A8-9554-4848-AF5D-7022F82462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715D6-EDE5-46C2-9D4B-8085513AB2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0342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E3A8-9554-4848-AF5D-7022F82462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715D6-EDE5-46C2-9D4B-8085513AB2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6842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E3A8-9554-4848-AF5D-7022F82462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715D6-EDE5-46C2-9D4B-8085513AB2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129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E3A8-9554-4848-AF5D-7022F82462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715D6-EDE5-46C2-9D4B-8085513AB2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25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E3A8-9554-4848-AF5D-7022F82462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715D6-EDE5-46C2-9D4B-8085513AB2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8719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E3A8-9554-4848-AF5D-7022F82462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715D6-EDE5-46C2-9D4B-8085513AB2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6520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E3A8-9554-4848-AF5D-7022F82462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715D6-EDE5-46C2-9D4B-8085513AB2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8916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E3A8-9554-4848-AF5D-7022F82462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715D6-EDE5-46C2-9D4B-8085513AB2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3223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E3A8-9554-4848-AF5D-7022F82462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715D6-EDE5-46C2-9D4B-8085513AB2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798229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E3A8-9554-4848-AF5D-7022F82462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715D6-EDE5-46C2-9D4B-8085513AB2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839176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E3A8-9554-4848-AF5D-7022F82462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715D6-EDE5-46C2-9D4B-8085513AB2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712895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E3A8-9554-4848-AF5D-7022F82462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715D6-EDE5-46C2-9D4B-8085513AB2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778303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E3A8-9554-4848-AF5D-7022F82462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715D6-EDE5-46C2-9D4B-8085513AB2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404660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E3A8-9554-4848-AF5D-7022F82462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715D6-EDE5-46C2-9D4B-8085513AB2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887312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E3A8-9554-4848-AF5D-7022F82462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715D6-EDE5-46C2-9D4B-8085513AB2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522521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E3A8-9554-4848-AF5D-7022F82462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715D6-EDE5-46C2-9D4B-8085513AB2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8943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E3A8-9554-4848-AF5D-7022F82462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715D6-EDE5-46C2-9D4B-8085513AB2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929202"/>
      </p:ext>
    </p:extLst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E3A8-9554-4848-AF5D-7022F82462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715D6-EDE5-46C2-9D4B-8085513AB2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674591"/>
      </p:ext>
    </p:extLst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E3A8-9554-4848-AF5D-7022F82462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715D6-EDE5-46C2-9D4B-8085513AB2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080372"/>
      </p:ext>
    </p:extLst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E3A8-9554-4848-AF5D-7022F82462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715D6-EDE5-46C2-9D4B-8085513AB2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321953"/>
      </p:ext>
    </p:extLst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E3A8-9554-4848-AF5D-7022F82462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715D6-EDE5-46C2-9D4B-8085513AB2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151394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E3A8-9554-4848-AF5D-7022F82462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715D6-EDE5-46C2-9D4B-8085513AB2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284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E3A8-9554-4848-AF5D-7022F82462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715D6-EDE5-46C2-9D4B-8085513AB2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453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E3A8-9554-4848-AF5D-7022F82462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715D6-EDE5-46C2-9D4B-8085513AB2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467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E3A8-9554-4848-AF5D-7022F82462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715D6-EDE5-46C2-9D4B-8085513AB2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06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E3A8-9554-4848-AF5D-7022F82462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715D6-EDE5-46C2-9D4B-8085513AB2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012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E3A8-9554-4848-AF5D-7022F82462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715D6-EDE5-46C2-9D4B-8085513AB2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744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8E3A8-9554-4848-AF5D-7022F82462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715D6-EDE5-46C2-9D4B-8085513AB2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437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>
          <a:ln w="11430"/>
          <a:solidFill>
            <a:srgbClr val="3E001F"/>
          </a:solidFill>
          <a:effectLst>
            <a:outerShdw blurRad="50800" dist="39000" dir="5460000" algn="tl">
              <a:srgbClr val="000000">
                <a:alpha val="3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C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8E3A8-9554-4848-AF5D-7022F82462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715D6-EDE5-46C2-9D4B-8085513AB2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872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>
          <a:ln w="11430"/>
          <a:solidFill>
            <a:srgbClr val="3E001F"/>
          </a:solidFill>
          <a:effectLst>
            <a:outerShdw blurRad="50800" dist="39000" dir="5460000" algn="tl">
              <a:srgbClr val="000000">
                <a:alpha val="3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C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8E3A8-9554-4848-AF5D-7022F82462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715D6-EDE5-46C2-9D4B-8085513AB2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710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ransition spd="med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>
          <a:ln w="11430"/>
          <a:solidFill>
            <a:srgbClr val="3E001F"/>
          </a:solidFill>
          <a:effectLst>
            <a:outerShdw blurRad="50800" dist="39000" dir="5460000" algn="tl">
              <a:srgbClr val="000000">
                <a:alpha val="3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C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gbagby@lsuhsc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914400"/>
            <a:ext cx="6934200" cy="1752600"/>
          </a:xfrm>
        </p:spPr>
        <p:txBody>
          <a:bodyPr>
            <a:noAutofit/>
          </a:bodyPr>
          <a:lstStyle/>
          <a:p>
            <a:r>
              <a:rPr lang="en-US" dirty="0" smtClean="0"/>
              <a:t>Digestion and Absorption</a:t>
            </a:r>
            <a:br>
              <a:rPr lang="en-US" dirty="0" smtClean="0"/>
            </a:br>
            <a:r>
              <a:rPr lang="en-US" dirty="0" smtClean="0"/>
              <a:t>Proteins and Lipids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4600" y="3124200"/>
            <a:ext cx="6400800" cy="25146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>
                <a:solidFill>
                  <a:schemeClr val="tx1"/>
                </a:solidFill>
              </a:rPr>
              <a:t>Gregory J. Bagby, PhD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solidFill>
                  <a:schemeClr val="tx1"/>
                </a:solidFill>
              </a:rPr>
              <a:t>Rozas Professor of Physiology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solidFill>
                  <a:schemeClr val="tx1"/>
                </a:solidFill>
              </a:rPr>
              <a:t>CSRB </a:t>
            </a:r>
            <a:r>
              <a:rPr lang="en-US" dirty="0" err="1" smtClean="0">
                <a:solidFill>
                  <a:schemeClr val="tx1"/>
                </a:solidFill>
              </a:rPr>
              <a:t>Rm</a:t>
            </a:r>
            <a:r>
              <a:rPr lang="en-US" dirty="0" smtClean="0">
                <a:solidFill>
                  <a:schemeClr val="tx1"/>
                </a:solidFill>
              </a:rPr>
              <a:t> 3B9/310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hlinkClick r:id="rId2"/>
              </a:rPr>
              <a:t>gbagby@lsuhsc.edu</a:t>
            </a:r>
            <a:endParaRPr lang="en-US" dirty="0" smtClean="0"/>
          </a:p>
          <a:p>
            <a:pPr>
              <a:lnSpc>
                <a:spcPct val="80000"/>
              </a:lnSpc>
            </a:pPr>
            <a:r>
              <a:rPr lang="en-US" dirty="0" smtClean="0">
                <a:solidFill>
                  <a:schemeClr val="tx1"/>
                </a:solidFill>
              </a:rPr>
              <a:t>504-568-6188</a:t>
            </a:r>
          </a:p>
        </p:txBody>
      </p:sp>
      <p:pic>
        <p:nvPicPr>
          <p:cNvPr id="4" name="Picture 2" descr="H:\Graphics\Powerpoint\MH_DCM-TEXTEDIT PROJECTS\WIDMAIER\Final files\chapter 15\chapt15_labeled\Line\wid78100_15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76200"/>
            <a:ext cx="1714526" cy="2590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352800" y="0"/>
            <a:ext cx="4114800" cy="7620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400" b="1" u="sng" dirty="0" smtClean="0">
                <a:ln w="11430">
                  <a:noFill/>
                </a:ln>
                <a:solidFill>
                  <a:srgbClr val="3E001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GI PHYSIOLOGY</a:t>
            </a:r>
            <a:endParaRPr lang="en-US" sz="4400" b="1" u="sng" dirty="0">
              <a:ln w="11430">
                <a:noFill/>
              </a:ln>
              <a:solidFill>
                <a:srgbClr val="3E001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4417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V-B12 digestion absorptio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19600" y="609600"/>
            <a:ext cx="4591050" cy="6238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7086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Vitamin B</a:t>
            </a:r>
            <a:r>
              <a:rPr lang="en-US" sz="3200" baseline="-25000" dirty="0" smtClean="0"/>
              <a:t>12 </a:t>
            </a:r>
            <a:r>
              <a:rPr lang="en-US" sz="3600" dirty="0" smtClean="0"/>
              <a:t> </a:t>
            </a:r>
            <a:r>
              <a:rPr lang="en-US" sz="3200" dirty="0" smtClean="0"/>
              <a:t>(Cobalamin) </a:t>
            </a:r>
            <a:br>
              <a:rPr lang="en-US" sz="3200" dirty="0" smtClean="0"/>
            </a:br>
            <a:r>
              <a:rPr lang="en-US" sz="3200" dirty="0" smtClean="0"/>
              <a:t>Processing and Absorption</a:t>
            </a:r>
            <a:endParaRPr lang="en-US" sz="3200" baseline="-25000" dirty="0"/>
          </a:p>
        </p:txBody>
      </p:sp>
      <p:grpSp>
        <p:nvGrpSpPr>
          <p:cNvPr id="4" name="Group 5"/>
          <p:cNvGrpSpPr/>
          <p:nvPr/>
        </p:nvGrpSpPr>
        <p:grpSpPr>
          <a:xfrm>
            <a:off x="167514" y="609600"/>
            <a:ext cx="6995286" cy="1065212"/>
            <a:chOff x="167514" y="481459"/>
            <a:chExt cx="7604886" cy="1065212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228600" y="982455"/>
              <a:ext cx="7543800" cy="76788"/>
            </a:xfrm>
            <a:prstGeom prst="rect">
              <a:avLst/>
            </a:prstGeom>
            <a:gradFill rotWithShape="1">
              <a:gsLst>
                <a:gs pos="20000">
                  <a:srgbClr val="3E001F"/>
                </a:gs>
                <a:gs pos="100000">
                  <a:srgbClr val="AC8300"/>
                </a:gs>
              </a:gsLst>
              <a:lin ang="5400000" scaled="0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" name="AutoShape 6"/>
            <p:cNvSpPr>
              <a:spLocks noChangeArrowheads="1"/>
            </p:cNvSpPr>
            <p:nvPr/>
          </p:nvSpPr>
          <p:spPr bwMode="auto">
            <a:xfrm>
              <a:off x="167514" y="481459"/>
              <a:ext cx="76200" cy="1065212"/>
            </a:xfrm>
            <a:prstGeom prst="diamond">
              <a:avLst/>
            </a:prstGeom>
            <a:gradFill rotWithShape="1">
              <a:gsLst>
                <a:gs pos="9000">
                  <a:srgbClr val="3E001F"/>
                </a:gs>
                <a:gs pos="75000">
                  <a:srgbClr val="AC8300"/>
                </a:gs>
              </a:gsLst>
              <a:lin ang="1800000" scaled="0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28600" y="1219200"/>
            <a:ext cx="4495800" cy="5638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Stomach –</a:t>
            </a:r>
            <a:r>
              <a:rPr lang="en-US" dirty="0" smtClean="0"/>
              <a:t> B</a:t>
            </a:r>
            <a:r>
              <a:rPr lang="en-US" baseline="-25000" dirty="0" smtClean="0"/>
              <a:t>12</a:t>
            </a:r>
            <a:r>
              <a:rPr lang="en-US" dirty="0" smtClean="0"/>
              <a:t> released from digested proteins &amp; binds to </a:t>
            </a:r>
            <a:r>
              <a:rPr lang="en-US" dirty="0" smtClean="0">
                <a:solidFill>
                  <a:srgbClr val="0000FF"/>
                </a:solidFill>
              </a:rPr>
              <a:t>R-binding protein </a:t>
            </a:r>
            <a:r>
              <a:rPr lang="en-US" dirty="0" smtClean="0"/>
              <a:t>(product in saliva) 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Duodenum – </a:t>
            </a:r>
            <a:r>
              <a:rPr lang="en-US" dirty="0" smtClean="0"/>
              <a:t>Released &amp; bound to </a:t>
            </a:r>
            <a:r>
              <a:rPr lang="en-US" dirty="0" smtClean="0">
                <a:solidFill>
                  <a:srgbClr val="0000FF"/>
                </a:solidFill>
              </a:rPr>
              <a:t>intrinsic factor </a:t>
            </a:r>
            <a:r>
              <a:rPr lang="en-US" dirty="0" smtClean="0"/>
              <a:t>(Gastric parietal cells)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Terminal ileum – </a:t>
            </a:r>
            <a:r>
              <a:rPr lang="en-US" dirty="0" smtClean="0"/>
              <a:t>IF-B</a:t>
            </a:r>
            <a:r>
              <a:rPr lang="en-US" baseline="-25000" dirty="0" smtClean="0"/>
              <a:t>12</a:t>
            </a:r>
            <a:r>
              <a:rPr lang="en-US" dirty="0" smtClean="0"/>
              <a:t> complex binds to </a:t>
            </a:r>
            <a:r>
              <a:rPr lang="en-US" dirty="0" smtClean="0">
                <a:solidFill>
                  <a:srgbClr val="0000FF"/>
                </a:solidFill>
              </a:rPr>
              <a:t>intrinsic factor-</a:t>
            </a:r>
            <a:r>
              <a:rPr lang="en-US" dirty="0" err="1" smtClean="0">
                <a:solidFill>
                  <a:srgbClr val="0000FF"/>
                </a:solidFill>
              </a:rPr>
              <a:t>cobalamin</a:t>
            </a:r>
            <a:r>
              <a:rPr lang="en-US" dirty="0" smtClean="0">
                <a:solidFill>
                  <a:srgbClr val="0000FF"/>
                </a:solidFill>
              </a:rPr>
              <a:t> receptor (IFCR) </a:t>
            </a:r>
          </a:p>
          <a:p>
            <a:r>
              <a:rPr lang="en-US" dirty="0" err="1" smtClean="0">
                <a:solidFill>
                  <a:srgbClr val="C00000"/>
                </a:solidFill>
              </a:rPr>
              <a:t>Enterocyte</a:t>
            </a:r>
            <a:r>
              <a:rPr lang="en-US" dirty="0" smtClean="0">
                <a:solidFill>
                  <a:srgbClr val="C00000"/>
                </a:solidFill>
              </a:rPr>
              <a:t> –</a:t>
            </a:r>
            <a:r>
              <a:rPr lang="en-US" dirty="0" smtClean="0"/>
              <a:t> Internalizes IF-B</a:t>
            </a:r>
            <a:r>
              <a:rPr lang="en-US" baseline="-25000" dirty="0" smtClean="0"/>
              <a:t>12</a:t>
            </a:r>
            <a:r>
              <a:rPr lang="en-US" dirty="0" smtClean="0"/>
              <a:t>. Released &amp; bound to </a:t>
            </a:r>
            <a:r>
              <a:rPr lang="en-US" dirty="0" err="1" smtClean="0">
                <a:solidFill>
                  <a:srgbClr val="0000FF"/>
                </a:solidFill>
              </a:rPr>
              <a:t>transcolabamin</a:t>
            </a:r>
            <a:r>
              <a:rPr lang="en-US" dirty="0" smtClean="0">
                <a:solidFill>
                  <a:srgbClr val="0000FF"/>
                </a:solidFill>
              </a:rPr>
              <a:t> II (TC II)</a:t>
            </a:r>
          </a:p>
          <a:p>
            <a:r>
              <a:rPr lang="en-US" dirty="0" smtClean="0"/>
              <a:t>Enters </a:t>
            </a:r>
            <a:r>
              <a:rPr lang="en-US" dirty="0" smtClean="0">
                <a:solidFill>
                  <a:srgbClr val="0000FF"/>
                </a:solidFill>
              </a:rPr>
              <a:t>blood</a:t>
            </a:r>
            <a:r>
              <a:rPr lang="en-US" dirty="0" smtClean="0"/>
              <a:t> as complex</a:t>
            </a:r>
          </a:p>
          <a:p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7172325" y="665976"/>
            <a:ext cx="381000" cy="276999"/>
            <a:chOff x="7172325" y="646926"/>
            <a:chExt cx="381000" cy="276999"/>
          </a:xfrm>
        </p:grpSpPr>
        <p:sp>
          <p:nvSpPr>
            <p:cNvPr id="7" name="Rectangle 6"/>
            <p:cNvSpPr/>
            <p:nvPr/>
          </p:nvSpPr>
          <p:spPr>
            <a:xfrm>
              <a:off x="7296150" y="743724"/>
              <a:ext cx="152400" cy="1040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7172325" y="646926"/>
              <a:ext cx="381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en-US" sz="1200" b="1" dirty="0" smtClean="0">
                  <a:solidFill>
                    <a:prstClr val="black"/>
                  </a:solidFill>
                </a:rPr>
                <a:t>B</a:t>
              </a:r>
              <a:r>
                <a:rPr lang="en-US" sz="1200" b="1" baseline="-25000" dirty="0" smtClean="0">
                  <a:solidFill>
                    <a:prstClr val="black"/>
                  </a:solidFill>
                </a:rPr>
                <a:t>12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372350" y="1180326"/>
            <a:ext cx="381000" cy="276999"/>
            <a:chOff x="7172325" y="646926"/>
            <a:chExt cx="381000" cy="276999"/>
          </a:xfrm>
        </p:grpSpPr>
        <p:sp>
          <p:nvSpPr>
            <p:cNvPr id="12" name="Rectangle 11"/>
            <p:cNvSpPr/>
            <p:nvPr/>
          </p:nvSpPr>
          <p:spPr>
            <a:xfrm>
              <a:off x="7296150" y="743724"/>
              <a:ext cx="152400" cy="1040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172325" y="646926"/>
              <a:ext cx="381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en-US" sz="1200" b="1" dirty="0" smtClean="0">
                  <a:solidFill>
                    <a:prstClr val="black"/>
                  </a:solidFill>
                </a:rPr>
                <a:t>B</a:t>
              </a:r>
              <a:r>
                <a:rPr lang="en-US" sz="1200" b="1" baseline="-25000" dirty="0" smtClean="0">
                  <a:solidFill>
                    <a:prstClr val="black"/>
                  </a:solidFill>
                </a:rPr>
                <a:t>12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648575" y="1847076"/>
            <a:ext cx="381000" cy="276999"/>
            <a:chOff x="7172325" y="646926"/>
            <a:chExt cx="381000" cy="276999"/>
          </a:xfrm>
        </p:grpSpPr>
        <p:sp>
          <p:nvSpPr>
            <p:cNvPr id="15" name="Rectangle 14"/>
            <p:cNvSpPr/>
            <p:nvPr/>
          </p:nvSpPr>
          <p:spPr>
            <a:xfrm>
              <a:off x="7296150" y="743724"/>
              <a:ext cx="152400" cy="1040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172325" y="646926"/>
              <a:ext cx="381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en-US" sz="1200" b="1" dirty="0" smtClean="0">
                  <a:solidFill>
                    <a:prstClr val="black"/>
                  </a:solidFill>
                </a:rPr>
                <a:t>B</a:t>
              </a:r>
              <a:r>
                <a:rPr lang="en-US" sz="1200" b="1" baseline="-25000" dirty="0" smtClean="0">
                  <a:solidFill>
                    <a:prstClr val="black"/>
                  </a:solidFill>
                </a:rPr>
                <a:t>12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162800" y="2475726"/>
            <a:ext cx="381000" cy="276999"/>
            <a:chOff x="6181725" y="1590675"/>
            <a:chExt cx="381000" cy="276999"/>
          </a:xfrm>
        </p:grpSpPr>
        <p:sp>
          <p:nvSpPr>
            <p:cNvPr id="18" name="Rectangle 17"/>
            <p:cNvSpPr/>
            <p:nvPr/>
          </p:nvSpPr>
          <p:spPr>
            <a:xfrm>
              <a:off x="6296025" y="1696998"/>
              <a:ext cx="152400" cy="104001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181725" y="1590675"/>
              <a:ext cx="381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en-US" sz="1200" b="1" dirty="0" smtClean="0">
                  <a:solidFill>
                    <a:prstClr val="white"/>
                  </a:solidFill>
                </a:rPr>
                <a:t>B</a:t>
              </a:r>
              <a:r>
                <a:rPr lang="en-US" sz="1200" b="1" baseline="-25000" dirty="0" smtClean="0">
                  <a:solidFill>
                    <a:prstClr val="white"/>
                  </a:solidFill>
                </a:rPr>
                <a:t>12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562600" y="1866900"/>
            <a:ext cx="381000" cy="276999"/>
            <a:chOff x="7172325" y="646926"/>
            <a:chExt cx="381000" cy="276999"/>
          </a:xfrm>
        </p:grpSpPr>
        <p:sp>
          <p:nvSpPr>
            <p:cNvPr id="21" name="Rectangle 20"/>
            <p:cNvSpPr/>
            <p:nvPr/>
          </p:nvSpPr>
          <p:spPr>
            <a:xfrm>
              <a:off x="7296150" y="743724"/>
              <a:ext cx="152400" cy="1040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172325" y="646926"/>
              <a:ext cx="381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en-US" sz="1200" b="1" dirty="0" smtClean="0">
                  <a:solidFill>
                    <a:prstClr val="black"/>
                  </a:solidFill>
                </a:rPr>
                <a:t>B</a:t>
              </a:r>
              <a:r>
                <a:rPr lang="en-US" sz="1200" b="1" baseline="-25000" dirty="0" smtClean="0">
                  <a:solidFill>
                    <a:prstClr val="black"/>
                  </a:solidFill>
                </a:rPr>
                <a:t>12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391150" y="4218801"/>
            <a:ext cx="381000" cy="276999"/>
            <a:chOff x="7172325" y="646926"/>
            <a:chExt cx="381000" cy="276999"/>
          </a:xfrm>
        </p:grpSpPr>
        <p:sp>
          <p:nvSpPr>
            <p:cNvPr id="24" name="Rectangle 23"/>
            <p:cNvSpPr/>
            <p:nvPr/>
          </p:nvSpPr>
          <p:spPr>
            <a:xfrm>
              <a:off x="7296150" y="743724"/>
              <a:ext cx="152400" cy="1040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172325" y="646926"/>
              <a:ext cx="381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en-US" sz="1200" b="1" dirty="0" smtClean="0">
                  <a:solidFill>
                    <a:prstClr val="black"/>
                  </a:solidFill>
                </a:rPr>
                <a:t>B</a:t>
              </a:r>
              <a:r>
                <a:rPr lang="en-US" sz="1200" b="1" baseline="-25000" dirty="0" smtClean="0">
                  <a:solidFill>
                    <a:prstClr val="black"/>
                  </a:solidFill>
                </a:rPr>
                <a:t>12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505575" y="4552176"/>
            <a:ext cx="381000" cy="276999"/>
            <a:chOff x="6181725" y="1590675"/>
            <a:chExt cx="381000" cy="276999"/>
          </a:xfrm>
        </p:grpSpPr>
        <p:sp>
          <p:nvSpPr>
            <p:cNvPr id="28" name="Rectangle 27"/>
            <p:cNvSpPr/>
            <p:nvPr/>
          </p:nvSpPr>
          <p:spPr>
            <a:xfrm>
              <a:off x="6296025" y="1696998"/>
              <a:ext cx="152400" cy="104001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181725" y="1590675"/>
              <a:ext cx="381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en-US" sz="1200" dirty="0" smtClean="0">
                  <a:solidFill>
                    <a:prstClr val="white"/>
                  </a:solidFill>
                </a:rPr>
                <a:t>B</a:t>
              </a:r>
              <a:r>
                <a:rPr lang="en-US" sz="1200" baseline="-25000" dirty="0" smtClean="0">
                  <a:solidFill>
                    <a:prstClr val="white"/>
                  </a:solidFill>
                </a:rPr>
                <a:t>12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762750" y="5295126"/>
            <a:ext cx="381000" cy="276999"/>
            <a:chOff x="6181725" y="1590675"/>
            <a:chExt cx="381000" cy="276999"/>
          </a:xfrm>
        </p:grpSpPr>
        <p:sp>
          <p:nvSpPr>
            <p:cNvPr id="31" name="Rectangle 30"/>
            <p:cNvSpPr/>
            <p:nvPr/>
          </p:nvSpPr>
          <p:spPr>
            <a:xfrm>
              <a:off x="6296025" y="1696998"/>
              <a:ext cx="152400" cy="104001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181725" y="1590675"/>
              <a:ext cx="381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en-US" sz="1200" b="1" dirty="0" smtClean="0">
                  <a:solidFill>
                    <a:prstClr val="white"/>
                  </a:solidFill>
                </a:rPr>
                <a:t>B</a:t>
              </a:r>
              <a:r>
                <a:rPr lang="en-US" sz="1200" b="1" baseline="-25000" dirty="0" smtClean="0">
                  <a:solidFill>
                    <a:prstClr val="white"/>
                  </a:solidFill>
                </a:rPr>
                <a:t>12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3379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Lipid Digestion and Absorption</a:t>
            </a:r>
            <a:br>
              <a:rPr lang="en-US" sz="3200" dirty="0" smtClean="0"/>
            </a:br>
            <a:r>
              <a:rPr lang="en-US" sz="3200" dirty="0" smtClean="0"/>
              <a:t>Significance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219200"/>
            <a:ext cx="8763000" cy="5562600"/>
          </a:xfrm>
        </p:spPr>
        <p:txBody>
          <a:bodyPr>
            <a:normAutofit/>
          </a:bodyPr>
          <a:lstStyle/>
          <a:p>
            <a:pPr marL="514350" indent="-514350"/>
            <a:r>
              <a:rPr lang="en-US" dirty="0" smtClean="0"/>
              <a:t>Hydrophobic</a:t>
            </a:r>
            <a:endParaRPr lang="en-US" dirty="0"/>
          </a:p>
          <a:p>
            <a:pPr marL="914400" lvl="1" indent="-514350"/>
            <a:r>
              <a:rPr lang="en-US" dirty="0">
                <a:solidFill>
                  <a:srgbClr val="0000FF"/>
                </a:solidFill>
              </a:rPr>
              <a:t>Special processes needed for digestion and absorption because they are insoluble in water</a:t>
            </a:r>
          </a:p>
          <a:p>
            <a:pPr marL="514350" indent="-514350"/>
            <a:r>
              <a:rPr lang="en-US" dirty="0" smtClean="0"/>
              <a:t>Energy-rich</a:t>
            </a:r>
          </a:p>
          <a:p>
            <a:pPr marL="914400" lvl="1" indent="-514350"/>
            <a:r>
              <a:rPr lang="en-US" dirty="0" smtClean="0">
                <a:solidFill>
                  <a:srgbClr val="0000FF"/>
                </a:solidFill>
              </a:rPr>
              <a:t>9 calories/gram and stored without water</a:t>
            </a:r>
          </a:p>
          <a:p>
            <a:pPr marL="914400" lvl="1" indent="-514350"/>
            <a:r>
              <a:rPr lang="en-US" dirty="0" smtClean="0">
                <a:solidFill>
                  <a:srgbClr val="0000FF"/>
                </a:solidFill>
              </a:rPr>
              <a:t>Economy </a:t>
            </a:r>
            <a:r>
              <a:rPr lang="en-US" dirty="0">
                <a:solidFill>
                  <a:srgbClr val="0000FF"/>
                </a:solidFill>
              </a:rPr>
              <a:t>of storage for energy needs of the body</a:t>
            </a:r>
          </a:p>
          <a:p>
            <a:pPr marL="514350" indent="-514350"/>
            <a:r>
              <a:rPr lang="en-US" dirty="0"/>
              <a:t>Important constituents of the lipid-bilayer</a:t>
            </a:r>
          </a:p>
          <a:p>
            <a:pPr marL="514350" indent="-514350"/>
            <a:r>
              <a:rPr lang="en-US" dirty="0"/>
              <a:t>Fat-soluble vitamins </a:t>
            </a:r>
          </a:p>
          <a:p>
            <a:pPr marL="514350" indent="-514350"/>
            <a:r>
              <a:rPr lang="en-US" dirty="0"/>
              <a:t>Provide flavor and aroma to </a:t>
            </a:r>
            <a:r>
              <a:rPr lang="en-US" dirty="0" smtClean="0"/>
              <a:t>food</a:t>
            </a:r>
          </a:p>
          <a:p>
            <a:pPr marL="514350" indent="-514350"/>
            <a:r>
              <a:rPr lang="en-US" dirty="0" smtClean="0"/>
              <a:t>Insulator</a:t>
            </a:r>
            <a:endParaRPr lang="en-US" dirty="0"/>
          </a:p>
        </p:txBody>
      </p:sp>
      <p:grpSp>
        <p:nvGrpSpPr>
          <p:cNvPr id="2" name="Group 5"/>
          <p:cNvGrpSpPr/>
          <p:nvPr/>
        </p:nvGrpSpPr>
        <p:grpSpPr>
          <a:xfrm>
            <a:off x="167514" y="611188"/>
            <a:ext cx="7604886" cy="1065212"/>
            <a:chOff x="167514" y="481459"/>
            <a:chExt cx="7604886" cy="1065212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228600" y="982455"/>
              <a:ext cx="7543800" cy="76788"/>
            </a:xfrm>
            <a:prstGeom prst="rect">
              <a:avLst/>
            </a:prstGeom>
            <a:gradFill rotWithShape="1">
              <a:gsLst>
                <a:gs pos="20000">
                  <a:srgbClr val="3E001F"/>
                </a:gs>
                <a:gs pos="100000">
                  <a:srgbClr val="AC8300"/>
                </a:gs>
              </a:gsLst>
              <a:lin ang="5400000" scaled="0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>
              <a:off x="167514" y="481459"/>
              <a:ext cx="76200" cy="1065212"/>
            </a:xfrm>
            <a:prstGeom prst="diamond">
              <a:avLst/>
            </a:prstGeom>
            <a:gradFill rotWithShape="1">
              <a:gsLst>
                <a:gs pos="9000">
                  <a:srgbClr val="3E001F"/>
                </a:gs>
                <a:gs pos="75000">
                  <a:srgbClr val="AC8300"/>
                </a:gs>
              </a:gsLst>
              <a:lin ang="1800000" scaled="0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086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1 - Lipid Digestion and Absorption</a:t>
            </a:r>
            <a:br>
              <a:rPr lang="en-US" sz="3200" dirty="0" smtClean="0"/>
            </a:br>
            <a:r>
              <a:rPr lang="en-US" sz="3200" dirty="0" smtClean="0"/>
              <a:t>Dietary and Endogenous Sources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219200"/>
            <a:ext cx="8763000" cy="5562600"/>
          </a:xfrm>
        </p:spPr>
        <p:txBody>
          <a:bodyPr>
            <a:normAutofit/>
          </a:bodyPr>
          <a:lstStyle/>
          <a:p>
            <a:pPr marL="514350" indent="-514350"/>
            <a:r>
              <a:rPr lang="en-US" dirty="0" smtClean="0">
                <a:solidFill>
                  <a:srgbClr val="C00000"/>
                </a:solidFill>
              </a:rPr>
              <a:t>Exogenous</a:t>
            </a:r>
            <a:r>
              <a:rPr lang="en-US" dirty="0" smtClean="0"/>
              <a:t> – Lipid-rich foods</a:t>
            </a:r>
          </a:p>
          <a:p>
            <a:pPr marL="1314450" lvl="2" indent="-514350"/>
            <a:r>
              <a:rPr lang="en-US" dirty="0" smtClean="0">
                <a:solidFill>
                  <a:srgbClr val="0000FF"/>
                </a:solidFill>
              </a:rPr>
              <a:t>Long-chain </a:t>
            </a:r>
            <a:r>
              <a:rPr lang="en-US" dirty="0">
                <a:solidFill>
                  <a:srgbClr val="0000FF"/>
                </a:solidFill>
              </a:rPr>
              <a:t>triglycerides</a:t>
            </a:r>
          </a:p>
          <a:p>
            <a:pPr marL="1314450" lvl="2" indent="-514350"/>
            <a:r>
              <a:rPr lang="en-US" dirty="0">
                <a:solidFill>
                  <a:srgbClr val="0000FF"/>
                </a:solidFill>
              </a:rPr>
              <a:t>Phospholipids</a:t>
            </a:r>
          </a:p>
          <a:p>
            <a:pPr marL="1314450" lvl="2" indent="-514350"/>
            <a:r>
              <a:rPr lang="en-US" dirty="0">
                <a:solidFill>
                  <a:srgbClr val="0000FF"/>
                </a:solidFill>
              </a:rPr>
              <a:t>Plant sterols, cholesterol, endogenous lipids listed above</a:t>
            </a:r>
          </a:p>
          <a:p>
            <a:pPr marL="1314450" lvl="2" indent="-514350"/>
            <a:r>
              <a:rPr lang="en-US" dirty="0">
                <a:solidFill>
                  <a:srgbClr val="0000FF"/>
                </a:solidFill>
              </a:rPr>
              <a:t>Fat-soluble vitamins in trace amount – </a:t>
            </a:r>
            <a:r>
              <a:rPr lang="en-US" dirty="0">
                <a:solidFill>
                  <a:srgbClr val="C00000"/>
                </a:solidFill>
              </a:rPr>
              <a:t>Vitamin A</a:t>
            </a:r>
            <a:r>
              <a:rPr lang="en-US" dirty="0">
                <a:solidFill>
                  <a:srgbClr val="0000FF"/>
                </a:solidFill>
              </a:rPr>
              <a:t> (retinoic acid), </a:t>
            </a:r>
            <a:r>
              <a:rPr lang="en-US" dirty="0">
                <a:solidFill>
                  <a:srgbClr val="C00000"/>
                </a:solidFill>
              </a:rPr>
              <a:t>D </a:t>
            </a:r>
            <a:r>
              <a:rPr lang="en-US" dirty="0">
                <a:solidFill>
                  <a:srgbClr val="0000FF"/>
                </a:solidFill>
              </a:rPr>
              <a:t>(calciferol), </a:t>
            </a:r>
            <a:r>
              <a:rPr lang="en-US" dirty="0">
                <a:solidFill>
                  <a:srgbClr val="C00000"/>
                </a:solidFill>
              </a:rPr>
              <a:t>E</a:t>
            </a:r>
            <a:r>
              <a:rPr lang="en-US" dirty="0">
                <a:solidFill>
                  <a:srgbClr val="0000FF"/>
                </a:solidFill>
              </a:rPr>
              <a:t> tocopherol) and </a:t>
            </a:r>
            <a:r>
              <a:rPr lang="en-US" dirty="0" smtClean="0">
                <a:solidFill>
                  <a:srgbClr val="C00000"/>
                </a:solidFill>
              </a:rPr>
              <a:t>K</a:t>
            </a:r>
            <a:endParaRPr lang="en-US" dirty="0" smtClean="0"/>
          </a:p>
          <a:p>
            <a:pPr marL="514350" indent="-514350"/>
            <a:r>
              <a:rPr lang="en-US" dirty="0" smtClean="0">
                <a:solidFill>
                  <a:srgbClr val="C00000"/>
                </a:solidFill>
              </a:rPr>
              <a:t>Endogenous</a:t>
            </a:r>
            <a:r>
              <a:rPr lang="en-US" dirty="0" smtClean="0"/>
              <a:t> </a:t>
            </a:r>
            <a:r>
              <a:rPr lang="en-US" dirty="0" smtClean="0"/>
              <a:t>–cholesterol, phospholipids </a:t>
            </a:r>
            <a:r>
              <a:rPr lang="en-US" dirty="0" smtClean="0"/>
              <a:t>from the biliary </a:t>
            </a:r>
            <a:r>
              <a:rPr lang="en-US" dirty="0" smtClean="0"/>
              <a:t>system and </a:t>
            </a:r>
            <a:r>
              <a:rPr lang="en-US" dirty="0" smtClean="0"/>
              <a:t>bile acids</a:t>
            </a:r>
            <a:endParaRPr lang="en-US" dirty="0" smtClean="0"/>
          </a:p>
        </p:txBody>
      </p:sp>
      <p:grpSp>
        <p:nvGrpSpPr>
          <p:cNvPr id="2" name="Group 5"/>
          <p:cNvGrpSpPr/>
          <p:nvPr/>
        </p:nvGrpSpPr>
        <p:grpSpPr>
          <a:xfrm>
            <a:off x="167514" y="611188"/>
            <a:ext cx="7604886" cy="1065212"/>
            <a:chOff x="167514" y="481459"/>
            <a:chExt cx="7604886" cy="1065212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228600" y="982455"/>
              <a:ext cx="7543800" cy="76788"/>
            </a:xfrm>
            <a:prstGeom prst="rect">
              <a:avLst/>
            </a:prstGeom>
            <a:gradFill rotWithShape="1">
              <a:gsLst>
                <a:gs pos="20000">
                  <a:srgbClr val="3E001F"/>
                </a:gs>
                <a:gs pos="100000">
                  <a:srgbClr val="AC8300"/>
                </a:gs>
              </a:gsLst>
              <a:lin ang="5400000" scaled="0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>
              <a:off x="167514" y="481459"/>
              <a:ext cx="76200" cy="1065212"/>
            </a:xfrm>
            <a:prstGeom prst="diamond">
              <a:avLst/>
            </a:prstGeom>
            <a:gradFill rotWithShape="1">
              <a:gsLst>
                <a:gs pos="9000">
                  <a:srgbClr val="3E001F"/>
                </a:gs>
                <a:gs pos="75000">
                  <a:srgbClr val="AC8300"/>
                </a:gs>
              </a:gsLst>
              <a:lin ang="1800000" scaled="0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098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2 - Lipid Digestion and Absorption</a:t>
            </a:r>
            <a:br>
              <a:rPr lang="en-US" sz="3200" dirty="0" smtClean="0"/>
            </a:br>
            <a:r>
              <a:rPr lang="en-US" sz="3200" dirty="0" smtClean="0"/>
              <a:t>Luminal Digestion</a:t>
            </a:r>
            <a:endParaRPr lang="en-US" sz="3200" dirty="0"/>
          </a:p>
        </p:txBody>
      </p:sp>
      <p:grpSp>
        <p:nvGrpSpPr>
          <p:cNvPr id="2" name="Group 5"/>
          <p:cNvGrpSpPr/>
          <p:nvPr/>
        </p:nvGrpSpPr>
        <p:grpSpPr>
          <a:xfrm>
            <a:off x="167514" y="550806"/>
            <a:ext cx="7604886" cy="1065212"/>
            <a:chOff x="167514" y="481459"/>
            <a:chExt cx="7604886" cy="1065212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228600" y="982455"/>
              <a:ext cx="7543800" cy="76788"/>
            </a:xfrm>
            <a:prstGeom prst="rect">
              <a:avLst/>
            </a:prstGeom>
            <a:gradFill rotWithShape="1">
              <a:gsLst>
                <a:gs pos="20000">
                  <a:srgbClr val="3E001F"/>
                </a:gs>
                <a:gs pos="100000">
                  <a:srgbClr val="AC8300"/>
                </a:gs>
              </a:gsLst>
              <a:lin ang="5400000" scaled="0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>
              <a:off x="167514" y="481459"/>
              <a:ext cx="76200" cy="1065212"/>
            </a:xfrm>
            <a:prstGeom prst="diamond">
              <a:avLst/>
            </a:prstGeom>
            <a:gradFill rotWithShape="1">
              <a:gsLst>
                <a:gs pos="9000">
                  <a:srgbClr val="3E001F"/>
                </a:gs>
                <a:gs pos="75000">
                  <a:srgbClr val="AC8300"/>
                </a:gs>
              </a:gsLst>
              <a:lin ang="1800000" scaled="0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pic>
        <p:nvPicPr>
          <p:cNvPr id="9" name="Picture 5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3429000"/>
            <a:ext cx="3948113" cy="497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5638800" y="5410200"/>
            <a:ext cx="4114800" cy="1752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066800"/>
            <a:ext cx="8153400" cy="5562600"/>
          </a:xfrm>
        </p:spPr>
        <p:txBody>
          <a:bodyPr>
            <a:normAutofit lnSpcReduction="10000"/>
          </a:bodyPr>
          <a:lstStyle/>
          <a:p>
            <a:pPr marL="514350" indent="-514350"/>
            <a:r>
              <a:rPr lang="en-US" sz="3000" b="1" dirty="0" smtClean="0"/>
              <a:t>Order </a:t>
            </a:r>
            <a:r>
              <a:rPr lang="en-US" sz="3000" dirty="0" smtClean="0"/>
              <a:t>– Emulsification – lipolysis – uptake into micelles – transfer of digested products to epithelial surface – uptake (diffusion) into cells</a:t>
            </a:r>
          </a:p>
          <a:p>
            <a:pPr marL="514350" indent="-514350"/>
            <a:r>
              <a:rPr lang="en-US" sz="3000" dirty="0" smtClean="0"/>
              <a:t>Lipid digestion starts in the stomach</a:t>
            </a:r>
          </a:p>
          <a:p>
            <a:pPr marL="914400" lvl="1" indent="-514350"/>
            <a:r>
              <a:rPr lang="en-US" sz="2600" dirty="0" smtClean="0">
                <a:solidFill>
                  <a:srgbClr val="C00000"/>
                </a:solidFill>
              </a:rPr>
              <a:t>Gastric peristalsis and mixing – emulsification</a:t>
            </a:r>
          </a:p>
          <a:p>
            <a:pPr marL="914400" lvl="1" indent="-514350"/>
            <a:r>
              <a:rPr lang="en-US" sz="2600" dirty="0" smtClean="0">
                <a:solidFill>
                  <a:srgbClr val="C00000"/>
                </a:solidFill>
              </a:rPr>
              <a:t>Gastric (and salivary) lipase</a:t>
            </a:r>
          </a:p>
          <a:p>
            <a:pPr marL="1314450" lvl="2" indent="-514350"/>
            <a:r>
              <a:rPr lang="en-US" dirty="0" smtClean="0">
                <a:solidFill>
                  <a:srgbClr val="0000FF"/>
                </a:solidFill>
              </a:rPr>
              <a:t>TG → DG + FA (incomplete)</a:t>
            </a:r>
          </a:p>
          <a:p>
            <a:pPr marL="1314450" lvl="2" indent="-514350"/>
            <a:r>
              <a:rPr lang="en-US" dirty="0" smtClean="0">
                <a:solidFill>
                  <a:srgbClr val="0000FF"/>
                </a:solidFill>
              </a:rPr>
              <a:t>pH optimum = 4.0-5.5</a:t>
            </a:r>
          </a:p>
          <a:p>
            <a:pPr marL="1314450" lvl="2" indent="-514350"/>
            <a:r>
              <a:rPr lang="en-US" dirty="0" smtClean="0">
                <a:solidFill>
                  <a:srgbClr val="0000FF"/>
                </a:solidFill>
              </a:rPr>
              <a:t>10-30% of lipolysis takes place in </a:t>
            </a:r>
          </a:p>
          <a:p>
            <a:pPr marL="1314450" lvl="2" indent="-514350"/>
            <a:r>
              <a:rPr lang="en-US" dirty="0" smtClean="0">
                <a:solidFill>
                  <a:srgbClr val="0000FF"/>
                </a:solidFill>
              </a:rPr>
              <a:t>Lipase resistant </a:t>
            </a:r>
            <a:r>
              <a:rPr lang="en-US" dirty="0" smtClean="0">
                <a:solidFill>
                  <a:srgbClr val="0000FF"/>
                </a:solidFill>
              </a:rPr>
              <a:t>to pepsin</a:t>
            </a:r>
          </a:p>
          <a:p>
            <a:pPr marL="1314450" lvl="2" indent="-514350"/>
            <a:r>
              <a:rPr lang="en-US" dirty="0" smtClean="0">
                <a:solidFill>
                  <a:srgbClr val="0000FF"/>
                </a:solidFill>
              </a:rPr>
              <a:t>Inhibited by bile acids</a:t>
            </a:r>
          </a:p>
          <a:p>
            <a:pPr marL="1314450" lvl="2" indent="-514350"/>
            <a:r>
              <a:rPr lang="en-US" dirty="0" smtClean="0">
                <a:solidFill>
                  <a:srgbClr val="0000FF"/>
                </a:solidFill>
              </a:rPr>
              <a:t>FA protenated so end up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>in oil droplets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43600" y="3276600"/>
            <a:ext cx="1447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dirty="0" smtClean="0">
                <a:solidFill>
                  <a:prstClr val="black"/>
                </a:solidFill>
              </a:rPr>
              <a:t>Gastric lipase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91400" y="5147096"/>
            <a:ext cx="182880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endParaRPr lang="en-US" dirty="0" smtClean="0">
              <a:solidFill>
                <a:prstClr val="black"/>
              </a:solidFill>
            </a:endParaRPr>
          </a:p>
          <a:p>
            <a:pPr algn="ctr">
              <a:spcAft>
                <a:spcPts val="1200"/>
              </a:spcAft>
            </a:pPr>
            <a:r>
              <a:rPr lang="en-US" dirty="0" smtClean="0">
                <a:solidFill>
                  <a:prstClr val="black"/>
                </a:solidFill>
              </a:rPr>
              <a:t>Fatty acids (FA) and diglycerides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rot="5400000">
            <a:off x="7420874" y="5313152"/>
            <a:ext cx="5334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086600" y="3733800"/>
            <a:ext cx="533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dirty="0" smtClean="0">
                <a:solidFill>
                  <a:prstClr val="black"/>
                </a:solidFill>
              </a:rPr>
              <a:t>TG</a:t>
            </a:r>
          </a:p>
        </p:txBody>
      </p:sp>
    </p:spTree>
    <p:extLst>
      <p:ext uri="{BB962C8B-B14F-4D97-AF65-F5344CB8AC3E}">
        <p14:creationId xmlns:p14="http://schemas.microsoft.com/office/powerpoint/2010/main" val="76714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Lipid Digestion and Absorption</a:t>
            </a:r>
            <a:br>
              <a:rPr lang="en-US" sz="3200" dirty="0" smtClean="0"/>
            </a:br>
            <a:r>
              <a:rPr lang="en-US" sz="3200" dirty="0" smtClean="0"/>
              <a:t> Intestinal Digestion</a:t>
            </a:r>
            <a:endParaRPr lang="en-US" sz="3200" dirty="0"/>
          </a:p>
        </p:txBody>
      </p:sp>
      <p:grpSp>
        <p:nvGrpSpPr>
          <p:cNvPr id="2" name="Group 5"/>
          <p:cNvGrpSpPr/>
          <p:nvPr/>
        </p:nvGrpSpPr>
        <p:grpSpPr>
          <a:xfrm>
            <a:off x="167514" y="611188"/>
            <a:ext cx="7604886" cy="1065212"/>
            <a:chOff x="167514" y="481459"/>
            <a:chExt cx="7604886" cy="1065212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228600" y="982455"/>
              <a:ext cx="7543800" cy="76788"/>
            </a:xfrm>
            <a:prstGeom prst="rect">
              <a:avLst/>
            </a:prstGeom>
            <a:gradFill rotWithShape="1">
              <a:gsLst>
                <a:gs pos="20000">
                  <a:srgbClr val="3E001F"/>
                </a:gs>
                <a:gs pos="100000">
                  <a:srgbClr val="AC8300"/>
                </a:gs>
              </a:gsLst>
              <a:lin ang="5400000" scaled="0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>
              <a:off x="167514" y="481459"/>
              <a:ext cx="76200" cy="1065212"/>
            </a:xfrm>
            <a:prstGeom prst="diamond">
              <a:avLst/>
            </a:prstGeom>
            <a:gradFill rotWithShape="1">
              <a:gsLst>
                <a:gs pos="9000">
                  <a:srgbClr val="3E001F"/>
                </a:gs>
                <a:gs pos="75000">
                  <a:srgbClr val="AC8300"/>
                </a:gs>
              </a:gsLst>
              <a:lin ang="1800000" scaled="0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143000"/>
            <a:ext cx="8763000" cy="5562600"/>
          </a:xfrm>
        </p:spPr>
        <p:txBody>
          <a:bodyPr>
            <a:normAutofit/>
          </a:bodyPr>
          <a:lstStyle/>
          <a:p>
            <a:pPr marL="514350" indent="-514350"/>
            <a:r>
              <a:rPr lang="en-US" dirty="0" smtClean="0"/>
              <a:t>Intestinal digestion</a:t>
            </a:r>
          </a:p>
          <a:p>
            <a:pPr marL="914400" lvl="1" indent="-514350"/>
            <a:r>
              <a:rPr lang="en-US" dirty="0" smtClean="0"/>
              <a:t>Emulsification – Aided by </a:t>
            </a:r>
            <a:r>
              <a:rPr lang="en-US" dirty="0" smtClean="0"/>
              <a:t>phospholipids (diet and bile) and bile acids </a:t>
            </a:r>
            <a:endParaRPr lang="en-US" dirty="0" smtClean="0"/>
          </a:p>
          <a:p>
            <a:pPr marL="914400" lvl="1" indent="-514350"/>
            <a:r>
              <a:rPr lang="en-US" dirty="0" smtClean="0"/>
              <a:t>Increased pH ionizes fatty acids</a:t>
            </a:r>
          </a:p>
          <a:p>
            <a:pPr marL="1314450" lvl="2" indent="-514350"/>
            <a:r>
              <a:rPr lang="en-US" dirty="0" smtClean="0"/>
              <a:t>Move to the surface of the droplets</a:t>
            </a:r>
          </a:p>
          <a:p>
            <a:pPr marL="1314450" lvl="2" indent="-514350"/>
            <a:r>
              <a:rPr lang="en-US" dirty="0" smtClean="0"/>
              <a:t>FA (a few) dissociate from droplet contact epithelial cells</a:t>
            </a:r>
          </a:p>
          <a:p>
            <a:pPr marL="1771650" lvl="3" indent="-514350"/>
            <a:r>
              <a:rPr lang="en-US" dirty="0" smtClean="0"/>
              <a:t>Stimulate release of </a:t>
            </a:r>
            <a:r>
              <a:rPr lang="en-US" dirty="0" smtClean="0"/>
              <a:t>CCK </a:t>
            </a:r>
            <a:br>
              <a:rPr lang="en-US" dirty="0" smtClean="0"/>
            </a:br>
            <a:r>
              <a:rPr lang="en-US" dirty="0" smtClean="0"/>
              <a:t>via CCK-RP</a:t>
            </a:r>
            <a:endParaRPr lang="en-US" dirty="0" smtClean="0"/>
          </a:p>
          <a:p>
            <a:pPr marL="1314450" lvl="2" indent="-514350"/>
            <a:r>
              <a:rPr lang="en-US" dirty="0" smtClean="0"/>
              <a:t>Actions of CCK  </a:t>
            </a:r>
          </a:p>
          <a:p>
            <a:pPr marL="914400" lvl="1" indent="-514350"/>
            <a:endParaRPr lang="en-US" dirty="0" smtClean="0"/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8984" y="3733800"/>
            <a:ext cx="4376738" cy="404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Oval 12"/>
          <p:cNvSpPr/>
          <p:nvPr/>
        </p:nvSpPr>
        <p:spPr>
          <a:xfrm>
            <a:off x="5689122" y="4259262"/>
            <a:ext cx="990600" cy="1981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563374" y="4259262"/>
            <a:ext cx="990600" cy="1981200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8001000" y="4259262"/>
            <a:ext cx="990600" cy="1981200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61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Lipid Digestion and Absorption</a:t>
            </a:r>
            <a:br>
              <a:rPr lang="en-US" sz="3200" dirty="0" smtClean="0"/>
            </a:br>
            <a:r>
              <a:rPr lang="en-US" sz="3200" dirty="0" smtClean="0"/>
              <a:t>Pancreatic Enzymes, Etc – Lipid Digestion</a:t>
            </a:r>
            <a:endParaRPr lang="en-US" sz="3200" dirty="0"/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1074534"/>
            <a:ext cx="5868549" cy="5783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5"/>
          <p:cNvGrpSpPr/>
          <p:nvPr/>
        </p:nvGrpSpPr>
        <p:grpSpPr>
          <a:xfrm>
            <a:off x="167514" y="611188"/>
            <a:ext cx="7604886" cy="1065212"/>
            <a:chOff x="167514" y="481459"/>
            <a:chExt cx="7604886" cy="1065212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228600" y="982455"/>
              <a:ext cx="7543800" cy="76788"/>
            </a:xfrm>
            <a:prstGeom prst="rect">
              <a:avLst/>
            </a:prstGeom>
            <a:gradFill rotWithShape="1">
              <a:gsLst>
                <a:gs pos="20000">
                  <a:srgbClr val="3E001F"/>
                </a:gs>
                <a:gs pos="100000">
                  <a:srgbClr val="AC8300"/>
                </a:gs>
              </a:gsLst>
              <a:lin ang="5400000" scaled="0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>
              <a:off x="167514" y="481459"/>
              <a:ext cx="76200" cy="1065212"/>
            </a:xfrm>
            <a:prstGeom prst="diamond">
              <a:avLst/>
            </a:prstGeom>
            <a:gradFill rotWithShape="1">
              <a:gsLst>
                <a:gs pos="9000">
                  <a:srgbClr val="3E001F"/>
                </a:gs>
                <a:gs pos="75000">
                  <a:srgbClr val="AC8300"/>
                </a:gs>
              </a:gsLst>
              <a:lin ang="1800000" scaled="0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838200" y="2129135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400" b="1" dirty="0" smtClean="0">
                <a:solidFill>
                  <a:prstClr val="black"/>
                </a:solidFill>
              </a:rPr>
              <a:t>Pancreatic lipase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8200" y="2891135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400" b="1" dirty="0" err="1" smtClean="0">
                <a:solidFill>
                  <a:prstClr val="black"/>
                </a:solidFill>
              </a:rPr>
              <a:t>Colipase</a:t>
            </a:r>
            <a:endParaRPr lang="en-US" sz="2400" b="1" dirty="0" smtClean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0" y="365760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400" b="1" dirty="0" smtClean="0">
                <a:solidFill>
                  <a:prstClr val="black"/>
                </a:solidFill>
              </a:rPr>
              <a:t>Secretory </a:t>
            </a:r>
            <a:r>
              <a:rPr lang="en-US" sz="2400" b="1" dirty="0" err="1" smtClean="0">
                <a:solidFill>
                  <a:prstClr val="black"/>
                </a:solidFill>
              </a:rPr>
              <a:t>PLase</a:t>
            </a:r>
            <a:r>
              <a:rPr lang="en-US" sz="2400" b="1" dirty="0" smtClean="0">
                <a:solidFill>
                  <a:prstClr val="black"/>
                </a:solidFill>
              </a:rPr>
              <a:t> A</a:t>
            </a:r>
            <a:r>
              <a:rPr lang="en-US" sz="2400" b="1" baseline="-25000" dirty="0" smtClean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90600" y="4426803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400" b="1" dirty="0" smtClean="0">
                <a:solidFill>
                  <a:prstClr val="black"/>
                </a:solidFill>
              </a:rPr>
              <a:t>Cholesterol esterase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14400" y="5874603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400" b="1" dirty="0" smtClean="0">
                <a:solidFill>
                  <a:prstClr val="black"/>
                </a:solidFill>
              </a:rPr>
              <a:t>Breast milk lipase</a:t>
            </a:r>
          </a:p>
        </p:txBody>
      </p:sp>
    </p:spTree>
    <p:extLst>
      <p:ext uri="{BB962C8B-B14F-4D97-AF65-F5344CB8AC3E}">
        <p14:creationId xmlns:p14="http://schemas.microsoft.com/office/powerpoint/2010/main" val="353619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76200" y="1220788"/>
            <a:ext cx="7604886" cy="1065212"/>
            <a:chOff x="167514" y="481459"/>
            <a:chExt cx="7604886" cy="1065212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228600" y="982455"/>
              <a:ext cx="7543800" cy="76788"/>
            </a:xfrm>
            <a:prstGeom prst="rect">
              <a:avLst/>
            </a:prstGeom>
            <a:gradFill rotWithShape="1">
              <a:gsLst>
                <a:gs pos="20000">
                  <a:srgbClr val="3E001F"/>
                </a:gs>
                <a:gs pos="100000">
                  <a:srgbClr val="AC8300"/>
                </a:gs>
              </a:gsLst>
              <a:lin ang="5400000" scaled="0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>
              <a:off x="167514" y="481459"/>
              <a:ext cx="76200" cy="1065212"/>
            </a:xfrm>
            <a:prstGeom prst="diamond">
              <a:avLst/>
            </a:prstGeom>
            <a:gradFill rotWithShape="1">
              <a:gsLst>
                <a:gs pos="9000">
                  <a:srgbClr val="3E001F"/>
                </a:gs>
                <a:gs pos="75000">
                  <a:srgbClr val="AC8300"/>
                </a:gs>
              </a:gsLst>
              <a:lin ang="1800000" scaled="0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" name="Group 8"/>
          <p:cNvGrpSpPr/>
          <p:nvPr/>
        </p:nvGrpSpPr>
        <p:grpSpPr>
          <a:xfrm>
            <a:off x="5029200" y="-1524000"/>
            <a:ext cx="4191000" cy="5029200"/>
            <a:chOff x="5257800" y="1371600"/>
            <a:chExt cx="4191000" cy="5029200"/>
          </a:xfrm>
        </p:grpSpPr>
        <p:pic>
          <p:nvPicPr>
            <p:cNvPr id="10" name="Picture 5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272087" y="1427162"/>
              <a:ext cx="3948113" cy="4973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" name="Rectangle 10"/>
            <p:cNvSpPr/>
            <p:nvPr/>
          </p:nvSpPr>
          <p:spPr>
            <a:xfrm>
              <a:off x="5257800" y="1371600"/>
              <a:ext cx="4191000" cy="2057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905000"/>
            <a:ext cx="8763000" cy="4419600"/>
          </a:xfrm>
        </p:spPr>
        <p:txBody>
          <a:bodyPr>
            <a:normAutofit/>
          </a:bodyPr>
          <a:lstStyle/>
          <a:p>
            <a:pPr marL="514350" indent="-514350"/>
            <a:r>
              <a:rPr lang="en-US" sz="2800" dirty="0" smtClean="0"/>
              <a:t>Pancreatic lipase</a:t>
            </a:r>
          </a:p>
          <a:p>
            <a:pPr marL="914400" lvl="1" indent="-514350"/>
            <a:r>
              <a:rPr lang="en-US" sz="2400" dirty="0" smtClean="0">
                <a:solidFill>
                  <a:srgbClr val="0000FF"/>
                </a:solidFill>
              </a:rPr>
              <a:t>Acts on C</a:t>
            </a:r>
            <a:r>
              <a:rPr lang="en-US" sz="2400" baseline="-25000" dirty="0" smtClean="0">
                <a:solidFill>
                  <a:srgbClr val="0000FF"/>
                </a:solidFill>
              </a:rPr>
              <a:t>1</a:t>
            </a:r>
            <a:r>
              <a:rPr lang="en-US" sz="2400" dirty="0" smtClean="0">
                <a:solidFill>
                  <a:srgbClr val="0000FF"/>
                </a:solidFill>
              </a:rPr>
              <a:t> and C</a:t>
            </a:r>
            <a:r>
              <a:rPr lang="en-US" sz="2400" baseline="-25000" dirty="0" smtClean="0">
                <a:solidFill>
                  <a:srgbClr val="0000FF"/>
                </a:solidFill>
              </a:rPr>
              <a:t>3</a:t>
            </a:r>
            <a:r>
              <a:rPr lang="en-US" sz="2400" dirty="0" smtClean="0">
                <a:solidFill>
                  <a:srgbClr val="0000FF"/>
                </a:solidFill>
              </a:rPr>
              <a:t> of glycerol </a:t>
            </a:r>
            <a:br>
              <a:rPr lang="en-US" sz="2400" dirty="0" smtClean="0">
                <a:solidFill>
                  <a:srgbClr val="0000FF"/>
                </a:solidFill>
              </a:rPr>
            </a:br>
            <a:r>
              <a:rPr lang="en-US" sz="2400" dirty="0" smtClean="0">
                <a:solidFill>
                  <a:srgbClr val="0000FF"/>
                </a:solidFill>
              </a:rPr>
              <a:t>(TG → MG + 2FA)</a:t>
            </a:r>
          </a:p>
          <a:p>
            <a:pPr marL="914400" lvl="1" indent="-514350"/>
            <a:r>
              <a:rPr lang="en-US" sz="2400" dirty="0" smtClean="0">
                <a:solidFill>
                  <a:srgbClr val="0000FF"/>
                </a:solidFill>
              </a:rPr>
              <a:t>Neutral range pH optimum</a:t>
            </a:r>
          </a:p>
          <a:p>
            <a:pPr marL="914400" lvl="1" indent="-514350"/>
            <a:r>
              <a:rPr lang="en-US" sz="2400" dirty="0" smtClean="0">
                <a:solidFill>
                  <a:srgbClr val="0000FF"/>
                </a:solidFill>
              </a:rPr>
              <a:t>Inhibited by bile acids</a:t>
            </a:r>
          </a:p>
          <a:p>
            <a:pPr marL="514350" indent="-514350"/>
            <a:r>
              <a:rPr lang="en-US" sz="2800" dirty="0" err="1" smtClean="0"/>
              <a:t>Colipase</a:t>
            </a:r>
            <a:endParaRPr lang="en-US" sz="2800" dirty="0" smtClean="0"/>
          </a:p>
          <a:p>
            <a:pPr marL="914400" lvl="1" indent="-514350"/>
            <a:r>
              <a:rPr lang="en-US" sz="2400" dirty="0" smtClean="0">
                <a:solidFill>
                  <a:srgbClr val="0000FF"/>
                </a:solidFill>
              </a:rPr>
              <a:t>Secreted as </a:t>
            </a:r>
            <a:r>
              <a:rPr lang="en-US" sz="2400" dirty="0" err="1" smtClean="0">
                <a:solidFill>
                  <a:srgbClr val="0000FF"/>
                </a:solidFill>
              </a:rPr>
              <a:t>procolipase</a:t>
            </a:r>
            <a:endParaRPr lang="en-US" sz="2400" dirty="0" smtClean="0">
              <a:solidFill>
                <a:srgbClr val="0000FF"/>
              </a:solidFill>
            </a:endParaRPr>
          </a:p>
          <a:p>
            <a:pPr marL="914400" lvl="1" indent="-514350"/>
            <a:r>
              <a:rPr lang="en-US" sz="2400" dirty="0" smtClean="0">
                <a:solidFill>
                  <a:srgbClr val="0000FF"/>
                </a:solidFill>
              </a:rPr>
              <a:t>Binds lipase and bile acids</a:t>
            </a:r>
          </a:p>
          <a:p>
            <a:pPr marL="914400" lvl="1" indent="-514350"/>
            <a:r>
              <a:rPr lang="en-US" sz="2400" dirty="0" smtClean="0">
                <a:solidFill>
                  <a:srgbClr val="0000FF"/>
                </a:solidFill>
              </a:rPr>
              <a:t>Positions lipase to hydrolize </a:t>
            </a:r>
            <a:br>
              <a:rPr lang="en-US" sz="2400" dirty="0" smtClean="0">
                <a:solidFill>
                  <a:srgbClr val="0000FF"/>
                </a:solidFill>
              </a:rPr>
            </a:br>
            <a:r>
              <a:rPr lang="en-US" sz="2400" dirty="0" smtClean="0">
                <a:solidFill>
                  <a:srgbClr val="0000FF"/>
                </a:solidFill>
              </a:rPr>
              <a:t>substrare (TG)</a:t>
            </a:r>
          </a:p>
          <a:p>
            <a:pPr marL="914400" lvl="1" indent="-514350"/>
            <a:endParaRPr lang="en-US" dirty="0" smtClean="0"/>
          </a:p>
        </p:txBody>
      </p:sp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872685"/>
            <a:ext cx="3962400" cy="4442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-76200"/>
            <a:ext cx="5410200" cy="16764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Lipid Digestion and </a:t>
            </a:r>
            <a:br>
              <a:rPr lang="en-US" sz="3200" dirty="0" smtClean="0"/>
            </a:br>
            <a:r>
              <a:rPr lang="en-US" sz="3200" dirty="0" smtClean="0"/>
              <a:t>Absorption</a:t>
            </a:r>
            <a:br>
              <a:rPr lang="en-US" sz="3200" dirty="0" smtClean="0"/>
            </a:br>
            <a:r>
              <a:rPr lang="en-US" sz="3200" dirty="0" smtClean="0"/>
              <a:t>Pancreatic Lipase and Colipase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7320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Lipid Digestion and Absorption</a:t>
            </a:r>
            <a:br>
              <a:rPr lang="en-US" sz="3200" dirty="0" smtClean="0"/>
            </a:br>
            <a:r>
              <a:rPr lang="en-US" sz="3200" dirty="0" smtClean="0"/>
              <a:t>Other Lipid Enzymes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219200"/>
            <a:ext cx="8839200" cy="5562600"/>
          </a:xfrm>
        </p:spPr>
        <p:txBody>
          <a:bodyPr>
            <a:normAutofit/>
          </a:bodyPr>
          <a:lstStyle/>
          <a:p>
            <a:pPr marL="514350" indent="-514350"/>
            <a:r>
              <a:rPr lang="en-US" sz="2800" dirty="0" smtClean="0">
                <a:solidFill>
                  <a:srgbClr val="C00000"/>
                </a:solidFill>
              </a:rPr>
              <a:t>Phospholipase A</a:t>
            </a:r>
            <a:r>
              <a:rPr lang="en-US" sz="2800" baseline="-25000" dirty="0" smtClean="0">
                <a:solidFill>
                  <a:srgbClr val="C00000"/>
                </a:solidFill>
              </a:rPr>
              <a:t>2</a:t>
            </a:r>
          </a:p>
          <a:p>
            <a:pPr marL="914400" lvl="1" indent="-514350"/>
            <a:r>
              <a:rPr lang="en-US" sz="2400" dirty="0" smtClean="0">
                <a:solidFill>
                  <a:srgbClr val="0000FF"/>
                </a:solidFill>
              </a:rPr>
              <a:t>Secreted as inactive </a:t>
            </a:r>
            <a:r>
              <a:rPr lang="en-US" sz="2400" dirty="0" err="1" smtClean="0">
                <a:solidFill>
                  <a:srgbClr val="0000FF"/>
                </a:solidFill>
              </a:rPr>
              <a:t>proform</a:t>
            </a:r>
            <a:r>
              <a:rPr lang="en-US" sz="2400" dirty="0" smtClean="0">
                <a:solidFill>
                  <a:srgbClr val="0000FF"/>
                </a:solidFill>
              </a:rPr>
              <a:t> (protect pancreas)</a:t>
            </a:r>
          </a:p>
          <a:p>
            <a:pPr marL="914400" lvl="1" indent="-514350"/>
            <a:r>
              <a:rPr lang="en-US" sz="2400" dirty="0" smtClean="0">
                <a:solidFill>
                  <a:srgbClr val="0000FF"/>
                </a:solidFill>
              </a:rPr>
              <a:t>Cleaves FA at glycerol C2</a:t>
            </a:r>
          </a:p>
          <a:p>
            <a:pPr marL="914400" lvl="1" indent="-514350"/>
            <a:r>
              <a:rPr lang="en-US" sz="2400" dirty="0" smtClean="0">
                <a:solidFill>
                  <a:srgbClr val="0000FF"/>
                </a:solidFill>
              </a:rPr>
              <a:t>Degrades (reclaims) phosphotidylcholine in biliary secretions</a:t>
            </a:r>
          </a:p>
          <a:p>
            <a:pPr marL="914400" lvl="1" indent="-514350"/>
            <a:r>
              <a:rPr lang="en-US" sz="2400" dirty="0" smtClean="0">
                <a:solidFill>
                  <a:srgbClr val="0000FF"/>
                </a:solidFill>
              </a:rPr>
              <a:t>Requires luminal Ca</a:t>
            </a:r>
            <a:r>
              <a:rPr lang="en-US" sz="2400" baseline="30000" dirty="0" smtClean="0">
                <a:solidFill>
                  <a:srgbClr val="0000FF"/>
                </a:solidFill>
              </a:rPr>
              <a:t>++</a:t>
            </a:r>
            <a:r>
              <a:rPr lang="en-US" sz="2400" dirty="0" smtClean="0">
                <a:solidFill>
                  <a:srgbClr val="0000FF"/>
                </a:solidFill>
              </a:rPr>
              <a:t> ion </a:t>
            </a:r>
          </a:p>
          <a:p>
            <a:pPr marL="514350" indent="-514350"/>
            <a:r>
              <a:rPr lang="en-US" sz="2800" dirty="0" smtClean="0">
                <a:solidFill>
                  <a:srgbClr val="C00000"/>
                </a:solidFill>
              </a:rPr>
              <a:t>Cholesterol esterase</a:t>
            </a:r>
          </a:p>
          <a:p>
            <a:pPr marL="914400" lvl="1" indent="-514350"/>
            <a:r>
              <a:rPr lang="en-US" sz="2400" dirty="0" smtClean="0">
                <a:solidFill>
                  <a:srgbClr val="0000FF"/>
                </a:solidFill>
              </a:rPr>
              <a:t>Degrades esters of cholesterol and vitamins A, D, and E</a:t>
            </a:r>
          </a:p>
          <a:p>
            <a:pPr marL="914400" lvl="1" indent="-514350"/>
            <a:r>
              <a:rPr lang="en-US" sz="2400" dirty="0" smtClean="0">
                <a:solidFill>
                  <a:srgbClr val="0000FF"/>
                </a:solidFill>
              </a:rPr>
              <a:t>Complete hydrolyzes of TG (cleaves FA at C2 of glycerol)</a:t>
            </a:r>
            <a:endParaRPr lang="en-US" dirty="0" smtClean="0">
              <a:solidFill>
                <a:srgbClr val="0000FF"/>
              </a:solidFill>
            </a:endParaRPr>
          </a:p>
          <a:p>
            <a:pPr marL="514350" indent="-514350"/>
            <a:r>
              <a:rPr lang="en-US" sz="2800" dirty="0" smtClean="0">
                <a:solidFill>
                  <a:srgbClr val="C00000"/>
                </a:solidFill>
              </a:rPr>
              <a:t>Breast milk lipase </a:t>
            </a:r>
            <a:r>
              <a:rPr lang="en-US" sz="2800" dirty="0" smtClean="0"/>
              <a:t>(related to cholesterol esterase)</a:t>
            </a:r>
          </a:p>
          <a:p>
            <a:pPr marL="914400" lvl="1" indent="-514350"/>
            <a:r>
              <a:rPr lang="en-US" sz="2400" dirty="0" smtClean="0">
                <a:solidFill>
                  <a:srgbClr val="0000FF"/>
                </a:solidFill>
              </a:rPr>
              <a:t>Milk of lactating females</a:t>
            </a:r>
          </a:p>
          <a:p>
            <a:pPr marL="914400" lvl="1" indent="-514350"/>
            <a:r>
              <a:rPr lang="en-US" sz="2400" dirty="0" smtClean="0">
                <a:solidFill>
                  <a:srgbClr val="0000FF"/>
                </a:solidFill>
              </a:rPr>
              <a:t>Predigest lipid component of milk</a:t>
            </a:r>
          </a:p>
        </p:txBody>
      </p:sp>
      <p:grpSp>
        <p:nvGrpSpPr>
          <p:cNvPr id="2" name="Group 5"/>
          <p:cNvGrpSpPr/>
          <p:nvPr/>
        </p:nvGrpSpPr>
        <p:grpSpPr>
          <a:xfrm>
            <a:off x="167514" y="611188"/>
            <a:ext cx="7604886" cy="1065212"/>
            <a:chOff x="167514" y="481459"/>
            <a:chExt cx="7604886" cy="1065212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228600" y="982455"/>
              <a:ext cx="7543800" cy="76788"/>
            </a:xfrm>
            <a:prstGeom prst="rect">
              <a:avLst/>
            </a:prstGeom>
            <a:gradFill rotWithShape="1">
              <a:gsLst>
                <a:gs pos="20000">
                  <a:srgbClr val="3E001F"/>
                </a:gs>
                <a:gs pos="100000">
                  <a:srgbClr val="AC8300"/>
                </a:gs>
              </a:gsLst>
              <a:lin ang="5400000" scaled="0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>
              <a:off x="167514" y="481459"/>
              <a:ext cx="76200" cy="1065212"/>
            </a:xfrm>
            <a:prstGeom prst="diamond">
              <a:avLst/>
            </a:prstGeom>
            <a:gradFill rotWithShape="1">
              <a:gsLst>
                <a:gs pos="9000">
                  <a:srgbClr val="3E001F"/>
                </a:gs>
                <a:gs pos="75000">
                  <a:srgbClr val="AC8300"/>
                </a:gs>
              </a:gsLst>
              <a:lin ang="1800000" scaled="0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011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Lipid Digestion and Absorption</a:t>
            </a:r>
            <a:br>
              <a:rPr lang="en-US" dirty="0" smtClean="0"/>
            </a:br>
            <a:r>
              <a:rPr lang="en-US" sz="3600" dirty="0" smtClean="0"/>
              <a:t>Post-Lipolysis Role of Bile Acids/Micelles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5257800" cy="5334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Products of lipid digestion (MG and FA) form </a:t>
            </a:r>
            <a:r>
              <a:rPr lang="en-US" dirty="0" smtClean="0"/>
              <a:t>enter a transitional state called the lamellar phase before forming micelles </a:t>
            </a:r>
            <a:r>
              <a:rPr lang="en-US" dirty="0" smtClean="0"/>
              <a:t>with bile </a:t>
            </a:r>
            <a:r>
              <a:rPr lang="en-US" dirty="0" smtClean="0"/>
              <a:t>acids</a:t>
            </a:r>
            <a:endParaRPr lang="en-US" dirty="0" smtClean="0"/>
          </a:p>
          <a:p>
            <a:r>
              <a:rPr lang="en-US" dirty="0" smtClean="0"/>
              <a:t>Absorption - “Free” MG and FA enter enterocytes by diffusion</a:t>
            </a:r>
          </a:p>
          <a:p>
            <a:r>
              <a:rPr lang="en-US" dirty="0" smtClean="0"/>
              <a:t>Some absorption aided by transporters</a:t>
            </a:r>
            <a:endParaRPr lang="en-US" dirty="0"/>
          </a:p>
        </p:txBody>
      </p:sp>
      <p:pic>
        <p:nvPicPr>
          <p:cNvPr id="7" name="Picture 11" descr="15_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575" y="1066800"/>
            <a:ext cx="3425825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6477000" y="6477000"/>
            <a:ext cx="533400" cy="7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91200" y="6392174"/>
            <a:ext cx="1905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b="1" dirty="0" smtClean="0">
                <a:solidFill>
                  <a:prstClr val="black"/>
                </a:solidFill>
              </a:rPr>
              <a:t>Micelle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5969478" y="4572000"/>
            <a:ext cx="609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81800" y="4572000"/>
            <a:ext cx="7620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4" name="Group 5"/>
          <p:cNvGrpSpPr/>
          <p:nvPr/>
        </p:nvGrpSpPr>
        <p:grpSpPr>
          <a:xfrm>
            <a:off x="152400" y="575250"/>
            <a:ext cx="7604886" cy="1065212"/>
            <a:chOff x="167514" y="481459"/>
            <a:chExt cx="7604886" cy="1065212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228600" y="982455"/>
              <a:ext cx="7543800" cy="76788"/>
            </a:xfrm>
            <a:prstGeom prst="rect">
              <a:avLst/>
            </a:prstGeom>
            <a:gradFill rotWithShape="1">
              <a:gsLst>
                <a:gs pos="20000">
                  <a:srgbClr val="3E001F"/>
                </a:gs>
                <a:gs pos="100000">
                  <a:srgbClr val="AC8300"/>
                </a:gs>
              </a:gsLst>
              <a:lin ang="5400000" scaled="0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" name="AutoShape 6"/>
            <p:cNvSpPr>
              <a:spLocks noChangeArrowheads="1"/>
            </p:cNvSpPr>
            <p:nvPr/>
          </p:nvSpPr>
          <p:spPr bwMode="auto">
            <a:xfrm>
              <a:off x="167514" y="481459"/>
              <a:ext cx="76200" cy="1065212"/>
            </a:xfrm>
            <a:prstGeom prst="diamond">
              <a:avLst/>
            </a:prstGeom>
            <a:gradFill rotWithShape="1">
              <a:gsLst>
                <a:gs pos="9000">
                  <a:srgbClr val="3E001F"/>
                </a:gs>
                <a:gs pos="75000">
                  <a:srgbClr val="AC8300"/>
                </a:gs>
              </a:gsLst>
              <a:lin ang="1800000" scaled="0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34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Lipid Digestion and Absorption</a:t>
            </a:r>
            <a:br>
              <a:rPr lang="en-US" dirty="0" smtClean="0"/>
            </a:br>
            <a:r>
              <a:rPr lang="en-US" dirty="0" smtClean="0"/>
              <a:t>Lipid Absorption Processes</a:t>
            </a:r>
            <a:endParaRPr lang="en-US" dirty="0"/>
          </a:p>
        </p:txBody>
      </p:sp>
      <p:grpSp>
        <p:nvGrpSpPr>
          <p:cNvPr id="4" name="Group 5"/>
          <p:cNvGrpSpPr/>
          <p:nvPr/>
        </p:nvGrpSpPr>
        <p:grpSpPr>
          <a:xfrm>
            <a:off x="167514" y="611188"/>
            <a:ext cx="7604886" cy="1065212"/>
            <a:chOff x="167514" y="481459"/>
            <a:chExt cx="7604886" cy="1065212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228600" y="982455"/>
              <a:ext cx="7543800" cy="76788"/>
            </a:xfrm>
            <a:prstGeom prst="rect">
              <a:avLst/>
            </a:prstGeom>
            <a:gradFill rotWithShape="1">
              <a:gsLst>
                <a:gs pos="20000">
                  <a:srgbClr val="3E001F"/>
                </a:gs>
                <a:gs pos="100000">
                  <a:srgbClr val="AC8300"/>
                </a:gs>
              </a:gsLst>
              <a:lin ang="5400000" scaled="0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" name="AutoShape 6"/>
            <p:cNvSpPr>
              <a:spLocks noChangeArrowheads="1"/>
            </p:cNvSpPr>
            <p:nvPr/>
          </p:nvSpPr>
          <p:spPr bwMode="auto">
            <a:xfrm>
              <a:off x="167514" y="481459"/>
              <a:ext cx="76200" cy="1065212"/>
            </a:xfrm>
            <a:prstGeom prst="diamond">
              <a:avLst/>
            </a:prstGeom>
            <a:gradFill rotWithShape="1">
              <a:gsLst>
                <a:gs pos="9000">
                  <a:srgbClr val="3E001F"/>
                </a:gs>
                <a:gs pos="75000">
                  <a:srgbClr val="AC8300"/>
                </a:gs>
              </a:gsLst>
              <a:lin ang="1800000" scaled="0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3987" y="1295400"/>
            <a:ext cx="3833813" cy="513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4876800" cy="5334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Fatty acids and mono-</a:t>
            </a:r>
            <a:r>
              <a:rPr lang="en-US" dirty="0" err="1" smtClean="0"/>
              <a:t>glycerides</a:t>
            </a:r>
            <a:r>
              <a:rPr lang="en-US" dirty="0" smtClean="0"/>
              <a:t> cross apical membrane by diffusion</a:t>
            </a:r>
          </a:p>
          <a:p>
            <a:r>
              <a:rPr lang="en-US" dirty="0" smtClean="0"/>
              <a:t>Cholesterol absorption via transporter</a:t>
            </a:r>
            <a:endParaRPr lang="en-US" dirty="0" smtClean="0"/>
          </a:p>
          <a:p>
            <a:pPr lvl="1"/>
            <a:r>
              <a:rPr lang="en-US" dirty="0" err="1" smtClean="0">
                <a:solidFill>
                  <a:srgbClr val="0000FF"/>
                </a:solidFill>
              </a:rPr>
              <a:t>Niemann</a:t>
            </a:r>
            <a:r>
              <a:rPr lang="en-US" dirty="0" smtClean="0">
                <a:solidFill>
                  <a:srgbClr val="0000FF"/>
                </a:solidFill>
              </a:rPr>
              <a:t>-Pick C1-like 1 (NPC1L1) – cholesterol facilitated diffusion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Destination of cholesterol</a:t>
            </a:r>
            <a:endParaRPr lang="en-US" dirty="0" smtClean="0">
              <a:solidFill>
                <a:srgbClr val="0000FF"/>
              </a:solidFill>
            </a:endParaRPr>
          </a:p>
          <a:p>
            <a:pPr lvl="2"/>
            <a:r>
              <a:rPr lang="en-US" dirty="0" smtClean="0"/>
              <a:t>Secreted ABC-G5, G8</a:t>
            </a:r>
            <a:endParaRPr lang="en-US" dirty="0" smtClean="0"/>
          </a:p>
          <a:p>
            <a:pPr lvl="2"/>
            <a:r>
              <a:rPr lang="en-US" dirty="0" smtClean="0"/>
              <a:t>Used by epithelial cell</a:t>
            </a:r>
            <a:endParaRPr lang="en-US" dirty="0" smtClean="0"/>
          </a:p>
          <a:p>
            <a:pPr lvl="2"/>
            <a:r>
              <a:rPr lang="en-US" dirty="0" smtClean="0"/>
              <a:t>Packaged with TG into chylomicrons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72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Lipid Digestion and Absorption</a:t>
            </a:r>
            <a:br>
              <a:rPr lang="en-US" sz="3200" dirty="0" smtClean="0"/>
            </a:br>
            <a:r>
              <a:rPr lang="en-US" sz="3200" dirty="0" smtClean="0"/>
              <a:t>Lecture 7: Objectives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219200"/>
            <a:ext cx="8763000" cy="556260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00FF"/>
                </a:solidFill>
              </a:rPr>
              <a:t>Describe protein digestion and absorption, and the importance of dietary essential amino acids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00FF"/>
                </a:solidFill>
              </a:rPr>
              <a:t>Describe pathways leading to absorption of vitamin C and vitamin </a:t>
            </a:r>
            <a:r>
              <a:rPr lang="en-US" dirty="0" smtClean="0">
                <a:solidFill>
                  <a:srgbClr val="0000FF"/>
                </a:solidFill>
              </a:rPr>
              <a:t>B</a:t>
            </a:r>
            <a:r>
              <a:rPr lang="en-US" baseline="-25000" dirty="0" smtClean="0">
                <a:solidFill>
                  <a:srgbClr val="0000FF"/>
                </a:solidFill>
              </a:rPr>
              <a:t>12</a:t>
            </a:r>
            <a:endParaRPr lang="en-US" dirty="0" smtClean="0">
              <a:solidFill>
                <a:srgbClr val="0000FF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Understand </a:t>
            </a:r>
            <a:r>
              <a:rPr lang="en-US" dirty="0" smtClean="0"/>
              <a:t>special barriers to absorption of dietary lipids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Describe the phases of lipid digestion that include the role of micelles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Describe events involved in the uptake of different lipid classes by the enterocyte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Delineate pathways for lipid processing and the formation of chylomicrons in the enterocyte</a:t>
            </a:r>
          </a:p>
        </p:txBody>
      </p:sp>
      <p:grpSp>
        <p:nvGrpSpPr>
          <p:cNvPr id="2" name="Group 5"/>
          <p:cNvGrpSpPr/>
          <p:nvPr/>
        </p:nvGrpSpPr>
        <p:grpSpPr>
          <a:xfrm>
            <a:off x="167514" y="611188"/>
            <a:ext cx="7604886" cy="1065212"/>
            <a:chOff x="167514" y="481459"/>
            <a:chExt cx="7604886" cy="1065212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228600" y="982455"/>
              <a:ext cx="7543800" cy="76788"/>
            </a:xfrm>
            <a:prstGeom prst="rect">
              <a:avLst/>
            </a:prstGeom>
            <a:gradFill rotWithShape="1">
              <a:gsLst>
                <a:gs pos="20000">
                  <a:srgbClr val="3E001F"/>
                </a:gs>
                <a:gs pos="100000">
                  <a:srgbClr val="AC8300"/>
                </a:gs>
              </a:gsLst>
              <a:lin ang="5400000" scaled="0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>
              <a:off x="167514" y="481459"/>
              <a:ext cx="76200" cy="1065212"/>
            </a:xfrm>
            <a:prstGeom prst="diamond">
              <a:avLst/>
            </a:prstGeom>
            <a:gradFill rotWithShape="1">
              <a:gsLst>
                <a:gs pos="9000">
                  <a:srgbClr val="3E001F"/>
                </a:gs>
                <a:gs pos="75000">
                  <a:srgbClr val="AC8300"/>
                </a:gs>
              </a:gsLst>
              <a:lin ang="1800000" scaled="0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764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Lipid Digestion and Absorption</a:t>
            </a:r>
            <a:br>
              <a:rPr lang="en-US" dirty="0" smtClean="0"/>
            </a:br>
            <a:r>
              <a:rPr lang="en-US" dirty="0" smtClean="0"/>
              <a:t>Enterocyte Lipid Processing</a:t>
            </a:r>
            <a:endParaRPr lang="en-US" dirty="0"/>
          </a:p>
        </p:txBody>
      </p:sp>
      <p:grpSp>
        <p:nvGrpSpPr>
          <p:cNvPr id="4" name="Group 5"/>
          <p:cNvGrpSpPr/>
          <p:nvPr/>
        </p:nvGrpSpPr>
        <p:grpSpPr>
          <a:xfrm>
            <a:off x="167514" y="687388"/>
            <a:ext cx="7604886" cy="1065212"/>
            <a:chOff x="167514" y="481459"/>
            <a:chExt cx="7604886" cy="1065212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228600" y="982455"/>
              <a:ext cx="7543800" cy="76788"/>
            </a:xfrm>
            <a:prstGeom prst="rect">
              <a:avLst/>
            </a:prstGeom>
            <a:gradFill rotWithShape="1">
              <a:gsLst>
                <a:gs pos="20000">
                  <a:srgbClr val="3E001F"/>
                </a:gs>
                <a:gs pos="100000">
                  <a:srgbClr val="AC8300"/>
                </a:gs>
              </a:gsLst>
              <a:lin ang="5400000" scaled="0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" name="AutoShape 6"/>
            <p:cNvSpPr>
              <a:spLocks noChangeArrowheads="1"/>
            </p:cNvSpPr>
            <p:nvPr/>
          </p:nvSpPr>
          <p:spPr bwMode="auto">
            <a:xfrm>
              <a:off x="167514" y="481459"/>
              <a:ext cx="76200" cy="1065212"/>
            </a:xfrm>
            <a:prstGeom prst="diamond">
              <a:avLst/>
            </a:prstGeom>
            <a:gradFill rotWithShape="1">
              <a:gsLst>
                <a:gs pos="9000">
                  <a:srgbClr val="3E001F"/>
                </a:gs>
                <a:gs pos="75000">
                  <a:srgbClr val="AC8300"/>
                </a:gs>
              </a:gsLst>
              <a:lin ang="1800000" scaled="0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191000" y="1447800"/>
            <a:ext cx="5791200" cy="5334000"/>
            <a:chOff x="4038600" y="1371600"/>
            <a:chExt cx="5791200" cy="5334000"/>
          </a:xfrm>
        </p:grpSpPr>
        <p:pic>
          <p:nvPicPr>
            <p:cNvPr id="7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114800" y="1371600"/>
              <a:ext cx="5367053" cy="533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Rectangle 7"/>
            <p:cNvSpPr/>
            <p:nvPr/>
          </p:nvSpPr>
          <p:spPr>
            <a:xfrm>
              <a:off x="5410200" y="4953000"/>
              <a:ext cx="4419600" cy="1676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038600" y="5257800"/>
              <a:ext cx="1524000" cy="1447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6858000" cy="5486400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 smtClean="0"/>
              <a:t>FA directed to smooth ER by </a:t>
            </a:r>
            <a:br>
              <a:rPr lang="en-US" sz="3000" dirty="0" smtClean="0"/>
            </a:br>
            <a:r>
              <a:rPr lang="en-US" sz="3000" dirty="0" smtClean="0"/>
              <a:t>FA binding proteins for </a:t>
            </a:r>
            <a:br>
              <a:rPr lang="en-US" sz="3000" dirty="0" smtClean="0"/>
            </a:br>
            <a:r>
              <a:rPr lang="en-US" sz="3000" dirty="0" smtClean="0"/>
              <a:t>lipid processing</a:t>
            </a:r>
          </a:p>
          <a:p>
            <a:r>
              <a:rPr lang="en-US" sz="3000" dirty="0" smtClean="0"/>
              <a:t>Other </a:t>
            </a:r>
            <a:r>
              <a:rPr lang="en-US" sz="3000" dirty="0" smtClean="0"/>
              <a:t>lipids directed </a:t>
            </a:r>
            <a:br>
              <a:rPr lang="en-US" sz="3000" dirty="0" smtClean="0"/>
            </a:br>
            <a:r>
              <a:rPr lang="en-US" sz="3000" dirty="0" smtClean="0"/>
              <a:t>to ER and re-esterified (MG, </a:t>
            </a:r>
            <a:br>
              <a:rPr lang="en-US" sz="3000" dirty="0" smtClean="0"/>
            </a:br>
            <a:r>
              <a:rPr lang="en-US" sz="3000" dirty="0" smtClean="0"/>
              <a:t>DG, PL, cholesterol, vitamins)</a:t>
            </a:r>
          </a:p>
          <a:p>
            <a:r>
              <a:rPr lang="en-US" sz="3000" dirty="0" smtClean="0"/>
              <a:t>Lipids reassembled into </a:t>
            </a:r>
            <a:br>
              <a:rPr lang="en-US" sz="3000" dirty="0" smtClean="0"/>
            </a:br>
            <a:r>
              <a:rPr lang="en-US" sz="3000" dirty="0" smtClean="0">
                <a:solidFill>
                  <a:srgbClr val="C00000"/>
                </a:solidFill>
              </a:rPr>
              <a:t>cylomicrons </a:t>
            </a:r>
            <a:r>
              <a:rPr lang="en-US" sz="3000" dirty="0" smtClean="0"/>
              <a:t>prior to export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Lipids w/ &gt;80% TG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Protein coat of </a:t>
            </a:r>
            <a:r>
              <a:rPr lang="en-US" dirty="0" smtClean="0">
                <a:solidFill>
                  <a:srgbClr val="0000FF"/>
                </a:solidFill>
              </a:rPr>
              <a:t/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>apolipoproteins</a:t>
            </a:r>
            <a:endParaRPr lang="en-US" dirty="0" smtClean="0">
              <a:solidFill>
                <a:srgbClr val="0000FF"/>
              </a:solidFill>
            </a:endParaRP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Exported by exocytosis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Lymphatic uptake</a:t>
            </a:r>
          </a:p>
        </p:txBody>
      </p:sp>
    </p:spTree>
    <p:extLst>
      <p:ext uri="{BB962C8B-B14F-4D97-AF65-F5344CB8AC3E}">
        <p14:creationId xmlns:p14="http://schemas.microsoft.com/office/powerpoint/2010/main" val="213547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Lipid Digestion and Absorption</a:t>
            </a:r>
            <a:br>
              <a:rPr lang="en-US" dirty="0" smtClean="0"/>
            </a:br>
            <a:r>
              <a:rPr lang="en-US" dirty="0" smtClean="0"/>
              <a:t>Fat-Soluble Vitamins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Little known about absorption</a:t>
            </a:r>
          </a:p>
          <a:p>
            <a:r>
              <a:rPr lang="en-US" dirty="0" err="1" smtClean="0"/>
              <a:t>Esterified</a:t>
            </a:r>
            <a:r>
              <a:rPr lang="en-US" dirty="0" smtClean="0"/>
              <a:t> and packaged into chylomicrons</a:t>
            </a:r>
          </a:p>
          <a:p>
            <a:r>
              <a:rPr lang="en-US" dirty="0" smtClean="0"/>
              <a:t>Fat-soluble vitamin deficiencies occur if micelles fail to form</a:t>
            </a:r>
          </a:p>
          <a:p>
            <a:r>
              <a:rPr lang="en-US" dirty="0" smtClean="0"/>
              <a:t>Clinical manifestation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Rickets (D)</a:t>
            </a:r>
          </a:p>
          <a:p>
            <a:pPr lvl="1"/>
            <a:r>
              <a:rPr lang="en-US" dirty="0" err="1" smtClean="0">
                <a:solidFill>
                  <a:srgbClr val="0000FF"/>
                </a:solidFill>
              </a:rPr>
              <a:t>Osteomalacia</a:t>
            </a:r>
            <a:r>
              <a:rPr lang="en-US" dirty="0" smtClean="0">
                <a:solidFill>
                  <a:srgbClr val="0000FF"/>
                </a:solidFill>
              </a:rPr>
              <a:t> (D)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Night blindness (A)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Impaired clotting (K)</a:t>
            </a:r>
            <a:endParaRPr lang="en-US" dirty="0">
              <a:solidFill>
                <a:srgbClr val="0000FF"/>
              </a:solidFill>
            </a:endParaRPr>
          </a:p>
        </p:txBody>
      </p:sp>
      <p:grpSp>
        <p:nvGrpSpPr>
          <p:cNvPr id="4" name="Group 5"/>
          <p:cNvGrpSpPr/>
          <p:nvPr/>
        </p:nvGrpSpPr>
        <p:grpSpPr>
          <a:xfrm>
            <a:off x="167514" y="611188"/>
            <a:ext cx="7604886" cy="1065212"/>
            <a:chOff x="167514" y="481459"/>
            <a:chExt cx="7604886" cy="1065212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228600" y="982455"/>
              <a:ext cx="7543800" cy="76788"/>
            </a:xfrm>
            <a:prstGeom prst="rect">
              <a:avLst/>
            </a:prstGeom>
            <a:gradFill rotWithShape="1">
              <a:gsLst>
                <a:gs pos="20000">
                  <a:srgbClr val="3E001F"/>
                </a:gs>
                <a:gs pos="100000">
                  <a:srgbClr val="AC8300"/>
                </a:gs>
              </a:gsLst>
              <a:lin ang="5400000" scaled="0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" name="AutoShape 6"/>
            <p:cNvSpPr>
              <a:spLocks noChangeArrowheads="1"/>
            </p:cNvSpPr>
            <p:nvPr/>
          </p:nvSpPr>
          <p:spPr bwMode="auto">
            <a:xfrm>
              <a:off x="167514" y="481459"/>
              <a:ext cx="76200" cy="1065212"/>
            </a:xfrm>
            <a:prstGeom prst="diamond">
              <a:avLst/>
            </a:prstGeom>
            <a:gradFill rotWithShape="1">
              <a:gsLst>
                <a:gs pos="9000">
                  <a:srgbClr val="3E001F"/>
                </a:gs>
                <a:gs pos="75000">
                  <a:srgbClr val="AC8300"/>
                </a:gs>
              </a:gsLst>
              <a:lin ang="1800000" scaled="0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52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7833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Pathophysiology and Malabsorption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US" dirty="0" smtClean="0"/>
              <a:t>Short bowel syndrome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Cause – surgical resection for conditions like necrotizing enterocolitis (pediactric) or Crohn’s </a:t>
            </a:r>
            <a:r>
              <a:rPr lang="en-US" dirty="0">
                <a:solidFill>
                  <a:srgbClr val="0000FF"/>
                </a:solidFill>
              </a:rPr>
              <a:t>disease </a:t>
            </a:r>
            <a:endParaRPr lang="en-US" dirty="0" smtClean="0">
              <a:solidFill>
                <a:srgbClr val="0000FF"/>
              </a:solidFill>
            </a:endParaRPr>
          </a:p>
          <a:p>
            <a:pPr lvl="2"/>
            <a:r>
              <a:rPr lang="en-US" dirty="0" smtClean="0"/>
              <a:t>Usually involves the late small intestine – lacks bile acids absorption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Consequences – Bile acid-diarrhea without blood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Solution - parenteral nutrition (intravenous)</a:t>
            </a:r>
            <a:endParaRPr lang="en-US" dirty="0">
              <a:solidFill>
                <a:srgbClr val="0000FF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67514" y="457200"/>
            <a:ext cx="7604886" cy="1065212"/>
            <a:chOff x="167514" y="481459"/>
            <a:chExt cx="7604886" cy="1065212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228600" y="982455"/>
              <a:ext cx="7543800" cy="76788"/>
            </a:xfrm>
            <a:prstGeom prst="rect">
              <a:avLst/>
            </a:prstGeom>
            <a:gradFill rotWithShape="1">
              <a:gsLst>
                <a:gs pos="20000">
                  <a:srgbClr val="3E001F"/>
                </a:gs>
                <a:gs pos="100000">
                  <a:srgbClr val="AC8300"/>
                </a:gs>
              </a:gsLst>
              <a:lin ang="5400000" scaled="0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>
              <a:off x="167514" y="481459"/>
              <a:ext cx="76200" cy="1065212"/>
            </a:xfrm>
            <a:prstGeom prst="diamond">
              <a:avLst/>
            </a:prstGeom>
            <a:gradFill rotWithShape="1">
              <a:gsLst>
                <a:gs pos="9000">
                  <a:srgbClr val="3E001F"/>
                </a:gs>
                <a:gs pos="75000">
                  <a:srgbClr val="AC8300"/>
                </a:gs>
              </a:gsLst>
              <a:lin ang="1800000" scaled="0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59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The GI Lecture Outline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066800"/>
            <a:ext cx="8229600" cy="548640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Overview of GI Physiology (1)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0000FF"/>
                </a:solidFill>
              </a:rPr>
              <a:t>GI tract and accessory organs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0000FF"/>
                </a:solidFill>
              </a:rPr>
              <a:t>Regulation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Secretions (2)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0000FF"/>
                </a:solidFill>
              </a:rPr>
              <a:t>Salivary and Gastric</a:t>
            </a:r>
            <a:endParaRPr lang="en-US" dirty="0" smtClean="0">
              <a:solidFill>
                <a:srgbClr val="0000FF"/>
              </a:solidFill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0000FF"/>
                </a:solidFill>
              </a:rPr>
              <a:t>Pancreatic and </a:t>
            </a:r>
            <a:r>
              <a:rPr lang="en-US" dirty="0" smtClean="0">
                <a:solidFill>
                  <a:srgbClr val="0000FF"/>
                </a:solidFill>
              </a:rPr>
              <a:t>Biliary </a:t>
            </a:r>
            <a:endParaRPr lang="en-US" dirty="0" smtClean="0">
              <a:solidFill>
                <a:srgbClr val="0000FF"/>
              </a:solidFill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0000FF"/>
                </a:solidFill>
              </a:rPr>
              <a:t>Intestinal Water and Electrolyte Absorption and Secretion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GI motility </a:t>
            </a:r>
            <a:r>
              <a:rPr lang="en-US" dirty="0" smtClean="0"/>
              <a:t>(2)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Digestion and Absorption (2)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0000FF"/>
                </a:solidFill>
              </a:rPr>
              <a:t>Carbohydrates, Proteins and Water Soluble Vitamins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0000FF"/>
                </a:solidFill>
              </a:rPr>
              <a:t>Lipids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GI-Microbial Interactions </a:t>
            </a:r>
            <a:r>
              <a:rPr lang="en-US" dirty="0" smtClean="0"/>
              <a:t>(&lt; 0.5</a:t>
            </a:r>
            <a:r>
              <a:rPr lang="en-US" dirty="0" smtClean="0"/>
              <a:t>)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67514" y="381000"/>
            <a:ext cx="7604886" cy="1065212"/>
            <a:chOff x="167514" y="481459"/>
            <a:chExt cx="7604886" cy="1065212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228600" y="982455"/>
              <a:ext cx="7543800" cy="76788"/>
            </a:xfrm>
            <a:prstGeom prst="rect">
              <a:avLst/>
            </a:prstGeom>
            <a:gradFill rotWithShape="1">
              <a:gsLst>
                <a:gs pos="20000">
                  <a:srgbClr val="3E001F"/>
                </a:gs>
                <a:gs pos="100000">
                  <a:srgbClr val="AC8300"/>
                </a:gs>
              </a:gsLst>
              <a:lin ang="5400000" scaled="0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AutoShape 6"/>
            <p:cNvSpPr>
              <a:spLocks noChangeArrowheads="1"/>
            </p:cNvSpPr>
            <p:nvPr/>
          </p:nvSpPr>
          <p:spPr bwMode="auto">
            <a:xfrm>
              <a:off x="167514" y="481459"/>
              <a:ext cx="76200" cy="1065212"/>
            </a:xfrm>
            <a:prstGeom prst="diamond">
              <a:avLst/>
            </a:prstGeom>
            <a:gradFill rotWithShape="1">
              <a:gsLst>
                <a:gs pos="9000">
                  <a:srgbClr val="3E001F"/>
                </a:gs>
                <a:gs pos="75000">
                  <a:srgbClr val="AC8300"/>
                </a:gs>
              </a:gsLst>
              <a:lin ang="1800000" scaled="0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8" name="Freeform 7"/>
          <p:cNvSpPr/>
          <p:nvPr/>
        </p:nvSpPr>
        <p:spPr>
          <a:xfrm>
            <a:off x="2702257" y="3998258"/>
            <a:ext cx="3579268" cy="1106005"/>
          </a:xfrm>
          <a:custGeom>
            <a:avLst/>
            <a:gdLst>
              <a:gd name="connsiteX0" fmla="*/ 0 w 3953389"/>
              <a:gd name="connsiteY0" fmla="*/ 44925 h 1095803"/>
              <a:gd name="connsiteX1" fmla="*/ 3466531 w 3953389"/>
              <a:gd name="connsiteY1" fmla="*/ 31277 h 1095803"/>
              <a:gd name="connsiteX2" fmla="*/ 3835021 w 3953389"/>
              <a:gd name="connsiteY2" fmla="*/ 399767 h 1095803"/>
              <a:gd name="connsiteX3" fmla="*/ 3875964 w 3953389"/>
              <a:gd name="connsiteY3" fmla="*/ 891086 h 1095803"/>
              <a:gd name="connsiteX4" fmla="*/ 2852382 w 3953389"/>
              <a:gd name="connsiteY4" fmla="*/ 1095803 h 1095803"/>
              <a:gd name="connsiteX0" fmla="*/ 0 w 3983201"/>
              <a:gd name="connsiteY0" fmla="*/ 65069 h 1115947"/>
              <a:gd name="connsiteX1" fmla="*/ 2838734 w 3983201"/>
              <a:gd name="connsiteY1" fmla="*/ 24125 h 1115947"/>
              <a:gd name="connsiteX2" fmla="*/ 3835021 w 3983201"/>
              <a:gd name="connsiteY2" fmla="*/ 419911 h 1115947"/>
              <a:gd name="connsiteX3" fmla="*/ 3875964 w 3983201"/>
              <a:gd name="connsiteY3" fmla="*/ 911230 h 1115947"/>
              <a:gd name="connsiteX4" fmla="*/ 2852382 w 3983201"/>
              <a:gd name="connsiteY4" fmla="*/ 1115947 h 1115947"/>
              <a:gd name="connsiteX0" fmla="*/ 0 w 3914614"/>
              <a:gd name="connsiteY0" fmla="*/ 65069 h 1115947"/>
              <a:gd name="connsiteX1" fmla="*/ 2838734 w 3914614"/>
              <a:gd name="connsiteY1" fmla="*/ 24125 h 1115947"/>
              <a:gd name="connsiteX2" fmla="*/ 3616656 w 3914614"/>
              <a:gd name="connsiteY2" fmla="*/ 419911 h 1115947"/>
              <a:gd name="connsiteX3" fmla="*/ 3875964 w 3914614"/>
              <a:gd name="connsiteY3" fmla="*/ 911230 h 1115947"/>
              <a:gd name="connsiteX4" fmla="*/ 2852382 w 3914614"/>
              <a:gd name="connsiteY4" fmla="*/ 1115947 h 1115947"/>
              <a:gd name="connsiteX0" fmla="*/ 0 w 3630597"/>
              <a:gd name="connsiteY0" fmla="*/ 65069 h 1115947"/>
              <a:gd name="connsiteX1" fmla="*/ 2838734 w 3630597"/>
              <a:gd name="connsiteY1" fmla="*/ 24125 h 1115947"/>
              <a:gd name="connsiteX2" fmla="*/ 3616656 w 3630597"/>
              <a:gd name="connsiteY2" fmla="*/ 419911 h 1115947"/>
              <a:gd name="connsiteX3" fmla="*/ 3302758 w 3630597"/>
              <a:gd name="connsiteY3" fmla="*/ 993117 h 1115947"/>
              <a:gd name="connsiteX4" fmla="*/ 2852382 w 3630597"/>
              <a:gd name="connsiteY4" fmla="*/ 1115947 h 1115947"/>
              <a:gd name="connsiteX0" fmla="*/ 0 w 3655296"/>
              <a:gd name="connsiteY0" fmla="*/ 65069 h 1115947"/>
              <a:gd name="connsiteX1" fmla="*/ 2838734 w 3655296"/>
              <a:gd name="connsiteY1" fmla="*/ 24125 h 1115947"/>
              <a:gd name="connsiteX2" fmla="*/ 3616656 w 3655296"/>
              <a:gd name="connsiteY2" fmla="*/ 419911 h 1115947"/>
              <a:gd name="connsiteX3" fmla="*/ 3466531 w 3655296"/>
              <a:gd name="connsiteY3" fmla="*/ 815696 h 1115947"/>
              <a:gd name="connsiteX4" fmla="*/ 2852382 w 3655296"/>
              <a:gd name="connsiteY4" fmla="*/ 1115947 h 1115947"/>
              <a:gd name="connsiteX0" fmla="*/ 0 w 3579268"/>
              <a:gd name="connsiteY0" fmla="*/ 55127 h 1106005"/>
              <a:gd name="connsiteX1" fmla="*/ 2838734 w 3579268"/>
              <a:gd name="connsiteY1" fmla="*/ 14183 h 1106005"/>
              <a:gd name="connsiteX2" fmla="*/ 3521122 w 3579268"/>
              <a:gd name="connsiteY2" fmla="*/ 273491 h 1106005"/>
              <a:gd name="connsiteX3" fmla="*/ 3466531 w 3579268"/>
              <a:gd name="connsiteY3" fmla="*/ 805754 h 1106005"/>
              <a:gd name="connsiteX4" fmla="*/ 2852382 w 3579268"/>
              <a:gd name="connsiteY4" fmla="*/ 1106005 h 1106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9268" h="1106005">
                <a:moveTo>
                  <a:pt x="0" y="55127"/>
                </a:moveTo>
                <a:cubicBezTo>
                  <a:pt x="1413680" y="18733"/>
                  <a:pt x="2251880" y="-22211"/>
                  <a:pt x="2838734" y="14183"/>
                </a:cubicBezTo>
                <a:cubicBezTo>
                  <a:pt x="3425588" y="50577"/>
                  <a:pt x="3416489" y="141563"/>
                  <a:pt x="3521122" y="273491"/>
                </a:cubicBezTo>
                <a:cubicBezTo>
                  <a:pt x="3625755" y="405420"/>
                  <a:pt x="3577988" y="667002"/>
                  <a:pt x="3466531" y="805754"/>
                </a:cubicBezTo>
                <a:cubicBezTo>
                  <a:pt x="3355074" y="944506"/>
                  <a:pt x="3282286" y="1061649"/>
                  <a:pt x="2852382" y="1106005"/>
                </a:cubicBezTo>
              </a:path>
            </a:pathLst>
          </a:custGeom>
          <a:noFill/>
          <a:ln w="44450">
            <a:solidFill>
              <a:srgbClr val="C0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37233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Mucosal Immunology and Ecology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867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Mucosal Immunology refers to host defense of mucosal tissue (GI, lung, genital tract) 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Innate – macrophages, neutrophils, etc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Adaptive - lymphocytes</a:t>
            </a:r>
          </a:p>
          <a:p>
            <a:pPr lvl="2"/>
            <a:r>
              <a:rPr lang="en-US" b="1" dirty="0" smtClean="0"/>
              <a:t>GI – Mature T lymphocytes (effector and memory)</a:t>
            </a:r>
          </a:p>
          <a:p>
            <a:pPr lvl="2"/>
            <a:r>
              <a:rPr lang="en-US" b="1" dirty="0" smtClean="0"/>
              <a:t>GI – Humoral aspect – IgA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GI in a chronic state of “inflammation” as it deals with the ever-present microbes</a:t>
            </a:r>
          </a:p>
          <a:p>
            <a:r>
              <a:rPr lang="en-US" dirty="0" smtClean="0"/>
              <a:t>Microbiota or microbiome 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400 bacterial species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Endogenous toxins control growth – HCl, bile acids, defensins, lysozymes, digestive enzymes, IgA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Movement of contents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Mostly in the colon 10</a:t>
            </a:r>
            <a:r>
              <a:rPr lang="en-US" baseline="30000" dirty="0" smtClean="0">
                <a:solidFill>
                  <a:srgbClr val="0000FF"/>
                </a:solidFill>
              </a:rPr>
              <a:t>12</a:t>
            </a:r>
            <a:r>
              <a:rPr lang="en-US" dirty="0" smtClean="0">
                <a:solidFill>
                  <a:srgbClr val="0000FF"/>
                </a:solidFill>
              </a:rPr>
              <a:t> per gram of colonic contents</a:t>
            </a:r>
            <a:endParaRPr lang="en-US" dirty="0">
              <a:solidFill>
                <a:srgbClr val="0000FF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67514" y="458788"/>
            <a:ext cx="7604886" cy="1065212"/>
            <a:chOff x="167514" y="481459"/>
            <a:chExt cx="7604886" cy="1065212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228600" y="982455"/>
              <a:ext cx="7543800" cy="76788"/>
            </a:xfrm>
            <a:prstGeom prst="rect">
              <a:avLst/>
            </a:prstGeom>
            <a:gradFill rotWithShape="1">
              <a:gsLst>
                <a:gs pos="20000">
                  <a:srgbClr val="3E001F"/>
                </a:gs>
                <a:gs pos="100000">
                  <a:srgbClr val="AC8300"/>
                </a:gs>
              </a:gsLst>
              <a:lin ang="5400000" scaled="0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" name="AutoShape 6"/>
            <p:cNvSpPr>
              <a:spLocks noChangeArrowheads="1"/>
            </p:cNvSpPr>
            <p:nvPr/>
          </p:nvSpPr>
          <p:spPr bwMode="auto">
            <a:xfrm>
              <a:off x="167514" y="481459"/>
              <a:ext cx="76200" cy="1065212"/>
            </a:xfrm>
            <a:prstGeom prst="diamond">
              <a:avLst/>
            </a:prstGeom>
            <a:gradFill rotWithShape="1">
              <a:gsLst>
                <a:gs pos="9000">
                  <a:srgbClr val="3E001F"/>
                </a:gs>
                <a:gs pos="75000">
                  <a:srgbClr val="AC8300"/>
                </a:gs>
              </a:gsLst>
              <a:lin ang="1800000" scaled="0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62432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Consequences of Mucosal Immune System and the Microbiome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534400" cy="5105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Immune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Protects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Interaction can lead to inflammatory states</a:t>
            </a:r>
          </a:p>
          <a:p>
            <a:r>
              <a:rPr lang="en-US" dirty="0" smtClean="0"/>
              <a:t>Microbiome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Benefits</a:t>
            </a:r>
          </a:p>
          <a:p>
            <a:pPr lvl="2"/>
            <a:r>
              <a:rPr lang="en-US" b="1" dirty="0" smtClean="0"/>
              <a:t>Digestion – bile acids, fiber</a:t>
            </a:r>
          </a:p>
          <a:p>
            <a:pPr lvl="2"/>
            <a:r>
              <a:rPr lang="en-US" b="1" dirty="0" smtClean="0"/>
              <a:t>Protect from pathogenic pathogens by numbers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Disease</a:t>
            </a:r>
          </a:p>
          <a:p>
            <a:pPr lvl="2"/>
            <a:r>
              <a:rPr lang="en-US" b="1" dirty="0" smtClean="0"/>
              <a:t>Translocation – e.g. alcohol liver disease is a conseqence</a:t>
            </a:r>
          </a:p>
          <a:p>
            <a:pPr lvl="2"/>
            <a:r>
              <a:rPr lang="en-US" b="1" dirty="0" smtClean="0"/>
              <a:t>Barrier disruption – life threatening sepsis</a:t>
            </a:r>
          </a:p>
          <a:p>
            <a:pPr lvl="2"/>
            <a:r>
              <a:rPr lang="en-US" b="1" dirty="0" smtClean="0"/>
              <a:t>Microbiome shown to impact diabetes and heart disease</a:t>
            </a:r>
            <a:endParaRPr lang="en-US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167514" y="839788"/>
            <a:ext cx="7604886" cy="1065212"/>
            <a:chOff x="167514" y="481459"/>
            <a:chExt cx="7604886" cy="1065212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228600" y="982455"/>
              <a:ext cx="7543800" cy="76788"/>
            </a:xfrm>
            <a:prstGeom prst="rect">
              <a:avLst/>
            </a:prstGeom>
            <a:gradFill rotWithShape="1">
              <a:gsLst>
                <a:gs pos="20000">
                  <a:srgbClr val="3E001F"/>
                </a:gs>
                <a:gs pos="100000">
                  <a:srgbClr val="AC8300"/>
                </a:gs>
              </a:gsLst>
              <a:lin ang="5400000" scaled="0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" name="AutoShape 6"/>
            <p:cNvSpPr>
              <a:spLocks noChangeArrowheads="1"/>
            </p:cNvSpPr>
            <p:nvPr/>
          </p:nvSpPr>
          <p:spPr bwMode="auto">
            <a:xfrm>
              <a:off x="167514" y="481459"/>
              <a:ext cx="76200" cy="1065212"/>
            </a:xfrm>
            <a:prstGeom prst="diamond">
              <a:avLst/>
            </a:prstGeom>
            <a:gradFill rotWithShape="1">
              <a:gsLst>
                <a:gs pos="9000">
                  <a:srgbClr val="3E001F"/>
                </a:gs>
                <a:gs pos="75000">
                  <a:srgbClr val="AC8300"/>
                </a:gs>
              </a:gsLst>
              <a:lin ang="1800000" scaled="0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75576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10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CHO and Protein Digestion and Absorption</a:t>
            </a:r>
            <a:br>
              <a:rPr lang="en-US" sz="3200" dirty="0" smtClean="0"/>
            </a:br>
            <a:r>
              <a:rPr lang="en-US" sz="3200" dirty="0" smtClean="0"/>
              <a:t>Essential and Nonessential Amino Acids</a:t>
            </a:r>
            <a:endParaRPr lang="en-US" sz="3200" dirty="0"/>
          </a:p>
        </p:txBody>
      </p:sp>
      <p:grpSp>
        <p:nvGrpSpPr>
          <p:cNvPr id="2" name="Group 5"/>
          <p:cNvGrpSpPr/>
          <p:nvPr/>
        </p:nvGrpSpPr>
        <p:grpSpPr>
          <a:xfrm>
            <a:off x="167514" y="687388"/>
            <a:ext cx="7604886" cy="1065212"/>
            <a:chOff x="167514" y="481459"/>
            <a:chExt cx="7604886" cy="1065212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228600" y="982455"/>
              <a:ext cx="7543800" cy="76788"/>
            </a:xfrm>
            <a:prstGeom prst="rect">
              <a:avLst/>
            </a:prstGeom>
            <a:gradFill rotWithShape="1">
              <a:gsLst>
                <a:gs pos="20000">
                  <a:srgbClr val="3E001F"/>
                </a:gs>
                <a:gs pos="100000">
                  <a:srgbClr val="AC8300"/>
                </a:gs>
              </a:gsLst>
              <a:lin ang="5400000" scaled="0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>
              <a:off x="167514" y="481459"/>
              <a:ext cx="76200" cy="1065212"/>
            </a:xfrm>
            <a:prstGeom prst="diamond">
              <a:avLst/>
            </a:prstGeom>
            <a:gradFill rotWithShape="1">
              <a:gsLst>
                <a:gs pos="9000">
                  <a:srgbClr val="3E001F"/>
                </a:gs>
                <a:gs pos="75000">
                  <a:srgbClr val="AC8300"/>
                </a:gs>
              </a:gsLst>
              <a:lin ang="1800000" scaled="0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45740" y="3657600"/>
            <a:ext cx="1106594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dirty="0" smtClean="0"/>
              <a:t>20 naturally occurring amino acids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11 of a.a. can be synthesized (liver)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9 </a:t>
            </a:r>
            <a:r>
              <a:rPr lang="en-US" dirty="0" err="1" smtClean="0">
                <a:solidFill>
                  <a:srgbClr val="C00000"/>
                </a:solidFill>
              </a:rPr>
              <a:t>a.a</a:t>
            </a:r>
            <a:r>
              <a:rPr lang="en-US" dirty="0" smtClean="0">
                <a:solidFill>
                  <a:srgbClr val="C00000"/>
                </a:solidFill>
              </a:rPr>
              <a:t>. are “essential” and can’t be synthesized</a:t>
            </a:r>
            <a:endParaRPr lang="en-US" dirty="0">
              <a:solidFill>
                <a:srgbClr val="C00000"/>
              </a:solidFill>
            </a:endParaRPr>
          </a:p>
          <a:p>
            <a:r>
              <a:rPr lang="en-US" dirty="0" smtClean="0"/>
              <a:t>Vegetable sources lack one or more essential amino acid</a:t>
            </a:r>
          </a:p>
        </p:txBody>
      </p:sp>
      <p:sp>
        <p:nvSpPr>
          <p:cNvPr id="10" name="Rectangle 9"/>
          <p:cNvSpPr/>
          <p:nvPr/>
        </p:nvSpPr>
        <p:spPr>
          <a:xfrm>
            <a:off x="-152400" y="4495800"/>
            <a:ext cx="2362200" cy="190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55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Protein Digestion and Absorption</a:t>
            </a:r>
            <a:br>
              <a:rPr lang="en-US" sz="3200" dirty="0" smtClean="0"/>
            </a:br>
            <a:r>
              <a:rPr lang="en-US" sz="3200" dirty="0" smtClean="0"/>
              <a:t>Luminal - Gastric Proteolysis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371600"/>
            <a:ext cx="8229600" cy="4525963"/>
          </a:xfrm>
        </p:spPr>
        <p:txBody>
          <a:bodyPr/>
          <a:lstStyle/>
          <a:p>
            <a:r>
              <a:rPr lang="en-US" dirty="0" err="1" smtClean="0"/>
              <a:t>Pepsinogens</a:t>
            </a:r>
            <a:r>
              <a:rPr lang="en-US" dirty="0" smtClean="0"/>
              <a:t> – pepsins 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Low pH – autocatalytic cleavage to active form</a:t>
            </a:r>
          </a:p>
          <a:p>
            <a:r>
              <a:rPr lang="en-US" dirty="0" smtClean="0"/>
              <a:t>Substrate – neutral amino acids (aliphatic and aromatic) </a:t>
            </a:r>
          </a:p>
          <a:p>
            <a:r>
              <a:rPr lang="en-US" dirty="0" smtClean="0"/>
              <a:t>Product – incomplete digestion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Few </a:t>
            </a:r>
            <a:r>
              <a:rPr lang="en-US" dirty="0" err="1" smtClean="0">
                <a:solidFill>
                  <a:srgbClr val="0000FF"/>
                </a:solidFill>
              </a:rPr>
              <a:t>a.a</a:t>
            </a:r>
            <a:r>
              <a:rPr lang="en-US" dirty="0" smtClean="0">
                <a:solidFill>
                  <a:srgbClr val="0000FF"/>
                </a:solidFill>
              </a:rPr>
              <a:t>.; mostly non-absorbable peptides </a:t>
            </a:r>
          </a:p>
          <a:p>
            <a:r>
              <a:rPr lang="en-US" dirty="0" smtClean="0"/>
              <a:t>Inactive above pH 4.5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Protects epithelial cells of duodenum</a:t>
            </a:r>
            <a:endParaRPr lang="en-US" dirty="0">
              <a:solidFill>
                <a:srgbClr val="0000FF"/>
              </a:solidFill>
            </a:endParaRPr>
          </a:p>
        </p:txBody>
      </p:sp>
      <p:grpSp>
        <p:nvGrpSpPr>
          <p:cNvPr id="2" name="Group 5"/>
          <p:cNvGrpSpPr/>
          <p:nvPr/>
        </p:nvGrpSpPr>
        <p:grpSpPr>
          <a:xfrm>
            <a:off x="167514" y="687388"/>
            <a:ext cx="7604886" cy="1065212"/>
            <a:chOff x="167514" y="481459"/>
            <a:chExt cx="7604886" cy="1065212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228600" y="982455"/>
              <a:ext cx="7543800" cy="76788"/>
            </a:xfrm>
            <a:prstGeom prst="rect">
              <a:avLst/>
            </a:prstGeom>
            <a:gradFill rotWithShape="1">
              <a:gsLst>
                <a:gs pos="20000">
                  <a:srgbClr val="3E001F"/>
                </a:gs>
                <a:gs pos="100000">
                  <a:srgbClr val="AC8300"/>
                </a:gs>
              </a:gsLst>
              <a:lin ang="5400000" scaled="0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>
              <a:off x="167514" y="481459"/>
              <a:ext cx="76200" cy="1065212"/>
            </a:xfrm>
            <a:prstGeom prst="diamond">
              <a:avLst/>
            </a:prstGeom>
            <a:gradFill rotWithShape="1">
              <a:gsLst>
                <a:gs pos="9000">
                  <a:srgbClr val="3E001F"/>
                </a:gs>
                <a:gs pos="75000">
                  <a:srgbClr val="AC8300"/>
                </a:gs>
              </a:gsLst>
              <a:lin ang="1800000" scaled="0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386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Protein Digestion and Absorption</a:t>
            </a:r>
            <a:br>
              <a:rPr lang="en-US" sz="3200" dirty="0" smtClean="0"/>
            </a:br>
            <a:r>
              <a:rPr lang="en-US" sz="3200" dirty="0" smtClean="0"/>
              <a:t>Luminal Intestinal Protease Activation</a:t>
            </a:r>
            <a:endParaRPr lang="en-US" sz="3200" dirty="0"/>
          </a:p>
        </p:txBody>
      </p:sp>
      <p:grpSp>
        <p:nvGrpSpPr>
          <p:cNvPr id="2" name="Group 5"/>
          <p:cNvGrpSpPr/>
          <p:nvPr/>
        </p:nvGrpSpPr>
        <p:grpSpPr>
          <a:xfrm>
            <a:off x="167514" y="687388"/>
            <a:ext cx="7604886" cy="1065212"/>
            <a:chOff x="167514" y="481459"/>
            <a:chExt cx="7604886" cy="1065212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228600" y="982455"/>
              <a:ext cx="7543800" cy="76788"/>
            </a:xfrm>
            <a:prstGeom prst="rect">
              <a:avLst/>
            </a:prstGeom>
            <a:gradFill rotWithShape="1">
              <a:gsLst>
                <a:gs pos="20000">
                  <a:srgbClr val="3E001F"/>
                </a:gs>
                <a:gs pos="100000">
                  <a:srgbClr val="AC8300"/>
                </a:gs>
              </a:gsLst>
              <a:lin ang="5400000" scaled="0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>
              <a:off x="167514" y="481459"/>
              <a:ext cx="76200" cy="1065212"/>
            </a:xfrm>
            <a:prstGeom prst="diamond">
              <a:avLst/>
            </a:prstGeom>
            <a:gradFill rotWithShape="1">
              <a:gsLst>
                <a:gs pos="9000">
                  <a:srgbClr val="3E001F"/>
                </a:gs>
                <a:gs pos="75000">
                  <a:srgbClr val="AC8300"/>
                </a:gs>
              </a:gsLst>
              <a:lin ang="1800000" scaled="0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2075" y="1358900"/>
            <a:ext cx="7908925" cy="443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341437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Two families (pancreases)</a:t>
            </a:r>
          </a:p>
          <a:p>
            <a:pPr lvl="1"/>
            <a:r>
              <a:rPr lang="en-US" dirty="0" err="1" smtClean="0">
                <a:solidFill>
                  <a:srgbClr val="0000FF"/>
                </a:solidFill>
              </a:rPr>
              <a:t>Endopeptidases</a:t>
            </a:r>
            <a:endParaRPr lang="en-US" dirty="0" smtClean="0">
              <a:solidFill>
                <a:srgbClr val="0000FF"/>
              </a:solidFill>
            </a:endParaRPr>
          </a:p>
          <a:p>
            <a:pPr lvl="1"/>
            <a:r>
              <a:rPr lang="en-US" dirty="0" err="1" smtClean="0">
                <a:solidFill>
                  <a:srgbClr val="0000FF"/>
                </a:solidFill>
              </a:rPr>
              <a:t>Ectopeptidases</a:t>
            </a:r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/>
              <a:t>Secreted as inactive </a:t>
            </a:r>
            <a:br>
              <a:rPr lang="en-US" dirty="0" smtClean="0"/>
            </a:br>
            <a:r>
              <a:rPr lang="en-US" dirty="0" smtClean="0"/>
              <a:t>precursors</a:t>
            </a:r>
          </a:p>
          <a:p>
            <a:r>
              <a:rPr lang="en-US" dirty="0" smtClean="0"/>
              <a:t>Gut apical membrane</a:t>
            </a:r>
            <a:br>
              <a:rPr lang="en-US" dirty="0" smtClean="0"/>
            </a:br>
            <a:r>
              <a:rPr lang="en-US" dirty="0" err="1" smtClean="0">
                <a:solidFill>
                  <a:srgbClr val="C00000"/>
                </a:solidFill>
              </a:rPr>
              <a:t>enterokinase</a:t>
            </a:r>
            <a:r>
              <a:rPr lang="en-US" dirty="0" smtClean="0"/>
              <a:t> activates </a:t>
            </a:r>
            <a:br>
              <a:rPr lang="en-US" dirty="0" smtClean="0"/>
            </a:br>
            <a:r>
              <a:rPr lang="en-US" dirty="0" err="1" smtClean="0"/>
              <a:t>trypsinogen</a:t>
            </a:r>
            <a:endParaRPr lang="en-US" dirty="0" smtClean="0"/>
          </a:p>
          <a:p>
            <a:r>
              <a:rPr lang="en-US" dirty="0" smtClean="0">
                <a:solidFill>
                  <a:srgbClr val="C00000"/>
                </a:solidFill>
              </a:rPr>
              <a:t>Trypsin</a:t>
            </a:r>
            <a:r>
              <a:rPr lang="en-US" dirty="0" smtClean="0"/>
              <a:t> activates all others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858000" y="2133600"/>
            <a:ext cx="1447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dirty="0" err="1" smtClean="0">
                <a:solidFill>
                  <a:prstClr val="black"/>
                </a:solidFill>
              </a:rPr>
              <a:t>enterokinase</a:t>
            </a:r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38800" y="2450068"/>
            <a:ext cx="1295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dirty="0" err="1" smtClean="0">
                <a:solidFill>
                  <a:prstClr val="black"/>
                </a:solidFill>
              </a:rPr>
              <a:t>trypsinogen</a:t>
            </a:r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400800" y="3132826"/>
            <a:ext cx="6096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72200" y="3009346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dirty="0" smtClean="0">
                <a:solidFill>
                  <a:prstClr val="black"/>
                </a:solidFill>
              </a:rPr>
              <a:t>trypsin</a:t>
            </a:r>
          </a:p>
        </p:txBody>
      </p:sp>
      <p:sp>
        <p:nvSpPr>
          <p:cNvPr id="17" name="Oval 16"/>
          <p:cNvSpPr/>
          <p:nvPr/>
        </p:nvSpPr>
        <p:spPr>
          <a:xfrm>
            <a:off x="6858000" y="2057400"/>
            <a:ext cx="1447800" cy="762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83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 Protein Digestion and Absorption</a:t>
            </a:r>
            <a:br>
              <a:rPr lang="en-US" sz="3200" dirty="0" smtClean="0"/>
            </a:br>
            <a:r>
              <a:rPr lang="en-US" sz="3200" dirty="0" smtClean="0"/>
              <a:t>Luminal Intestinal Proteolysis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295400"/>
            <a:ext cx="8229600" cy="4525963"/>
          </a:xfrm>
        </p:spPr>
        <p:txBody>
          <a:bodyPr/>
          <a:lstStyle/>
          <a:p>
            <a:r>
              <a:rPr lang="en-US" dirty="0" err="1" smtClean="0"/>
              <a:t>Endopeptidases</a:t>
            </a:r>
            <a:r>
              <a:rPr lang="en-US" dirty="0" smtClean="0"/>
              <a:t> – chymotrypsin, elastase, trypsin</a:t>
            </a:r>
          </a:p>
          <a:p>
            <a:r>
              <a:rPr lang="en-US" dirty="0" err="1" smtClean="0"/>
              <a:t>Ectopeptidases</a:t>
            </a:r>
            <a:r>
              <a:rPr lang="en-US" dirty="0" smtClean="0"/>
              <a:t> – </a:t>
            </a:r>
            <a:r>
              <a:rPr lang="en-US" dirty="0" err="1" smtClean="0"/>
              <a:t>carboxypeptidases</a:t>
            </a:r>
            <a:r>
              <a:rPr lang="en-US" dirty="0" smtClean="0"/>
              <a:t> A, - B</a:t>
            </a:r>
            <a:endParaRPr lang="en-US" dirty="0"/>
          </a:p>
        </p:txBody>
      </p:sp>
      <p:grpSp>
        <p:nvGrpSpPr>
          <p:cNvPr id="2" name="Group 5"/>
          <p:cNvGrpSpPr/>
          <p:nvPr/>
        </p:nvGrpSpPr>
        <p:grpSpPr>
          <a:xfrm>
            <a:off x="167514" y="687388"/>
            <a:ext cx="7604886" cy="1065212"/>
            <a:chOff x="167514" y="481459"/>
            <a:chExt cx="7604886" cy="1065212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228600" y="982455"/>
              <a:ext cx="7543800" cy="76788"/>
            </a:xfrm>
            <a:prstGeom prst="rect">
              <a:avLst/>
            </a:prstGeom>
            <a:gradFill rotWithShape="1">
              <a:gsLst>
                <a:gs pos="20000">
                  <a:srgbClr val="3E001F"/>
                </a:gs>
                <a:gs pos="100000">
                  <a:srgbClr val="AC8300"/>
                </a:gs>
              </a:gsLst>
              <a:lin ang="5400000" scaled="0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>
              <a:off x="167514" y="481459"/>
              <a:ext cx="76200" cy="1065212"/>
            </a:xfrm>
            <a:prstGeom prst="diamond">
              <a:avLst/>
            </a:prstGeom>
            <a:gradFill rotWithShape="1">
              <a:gsLst>
                <a:gs pos="9000">
                  <a:srgbClr val="3E001F"/>
                </a:gs>
                <a:gs pos="75000">
                  <a:srgbClr val="AC8300"/>
                </a:gs>
              </a:gsLst>
              <a:lin ang="1800000" scaled="0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85800" y="3425825"/>
            <a:ext cx="8458200" cy="3889375"/>
            <a:chOff x="685800" y="2895600"/>
            <a:chExt cx="8458200" cy="3889375"/>
          </a:xfrm>
        </p:grpSpPr>
        <p:pic>
          <p:nvPicPr>
            <p:cNvPr id="9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90600" y="2895600"/>
              <a:ext cx="8077200" cy="3889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TextBox 9"/>
            <p:cNvSpPr txBox="1"/>
            <p:nvPr/>
          </p:nvSpPr>
          <p:spPr>
            <a:xfrm>
              <a:off x="685800" y="3014444"/>
              <a:ext cx="160020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en-US" dirty="0" smtClean="0">
                  <a:solidFill>
                    <a:prstClr val="black"/>
                  </a:solidFill>
                </a:rPr>
                <a:t>Chymotrypsin</a:t>
              </a:r>
              <a:br>
                <a:rPr lang="en-US" dirty="0" smtClean="0">
                  <a:solidFill>
                    <a:prstClr val="black"/>
                  </a:solidFill>
                </a:rPr>
              </a:br>
              <a:r>
                <a:rPr lang="en-US" dirty="0" smtClean="0">
                  <a:solidFill>
                    <a:prstClr val="black"/>
                  </a:solidFill>
                </a:rPr>
                <a:t>Elastase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95400" y="4953000"/>
              <a:ext cx="9906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>
                <a:spcAft>
                  <a:spcPts val="1200"/>
                </a:spcAft>
              </a:pPr>
              <a:r>
                <a:rPr lang="en-US" dirty="0" smtClean="0">
                  <a:solidFill>
                    <a:prstClr val="black"/>
                  </a:solidFill>
                </a:rPr>
                <a:t>Trypsin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377904" y="3124200"/>
              <a:ext cx="21336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dirty="0" err="1" smtClean="0">
                  <a:solidFill>
                    <a:prstClr val="black"/>
                  </a:solidFill>
                </a:rPr>
                <a:t>Carboxypeptidase</a:t>
              </a:r>
              <a:r>
                <a:rPr lang="en-US" dirty="0" smtClean="0">
                  <a:solidFill>
                    <a:prstClr val="black"/>
                  </a:solidFill>
                </a:rPr>
                <a:t> A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343400" y="5108575"/>
              <a:ext cx="21336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dirty="0" err="1" smtClean="0">
                  <a:solidFill>
                    <a:prstClr val="black"/>
                  </a:solidFill>
                </a:rPr>
                <a:t>Carboxypeptidase</a:t>
              </a:r>
              <a:r>
                <a:rPr lang="en-US" dirty="0" smtClean="0">
                  <a:solidFill>
                    <a:prstClr val="black"/>
                  </a:solidFill>
                </a:rPr>
                <a:t> B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324600" y="3733800"/>
              <a:ext cx="281940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2400" dirty="0" smtClean="0">
                  <a:solidFill>
                    <a:srgbClr val="C00000"/>
                  </a:solidFill>
                </a:rPr>
                <a:t>60-70% (peptides)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248400" y="4270375"/>
              <a:ext cx="289560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2400" dirty="0" smtClean="0">
                  <a:solidFill>
                    <a:srgbClr val="C00000"/>
                  </a:solidFill>
                </a:rPr>
                <a:t>30-40% (amino acids)</a:t>
              </a:r>
            </a:p>
          </p:txBody>
        </p:sp>
      </p:grpSp>
      <p:sp>
        <p:nvSpPr>
          <p:cNvPr id="18" name="Rectangle 17"/>
          <p:cNvSpPr/>
          <p:nvPr/>
        </p:nvSpPr>
        <p:spPr>
          <a:xfrm>
            <a:off x="6172200" y="6324600"/>
            <a:ext cx="32766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00800" y="5370512"/>
            <a:ext cx="2667000" cy="954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54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Protein Digestion and Absorption</a:t>
            </a:r>
            <a:br>
              <a:rPr lang="en-US" sz="3200" dirty="0" smtClean="0"/>
            </a:br>
            <a:r>
              <a:rPr lang="en-US" sz="3200" dirty="0" smtClean="0"/>
              <a:t>Brush Border Hydrolysis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dirty="0" smtClean="0"/>
              <a:t>Large number of endo- and ectopeptidases </a:t>
            </a:r>
            <a:r>
              <a:rPr lang="en-US" dirty="0"/>
              <a:t>o</a:t>
            </a:r>
            <a:r>
              <a:rPr lang="en-US" dirty="0" smtClean="0"/>
              <a:t>n </a:t>
            </a:r>
            <a:r>
              <a:rPr lang="en-US" dirty="0" smtClean="0"/>
              <a:t>the brush board </a:t>
            </a:r>
          </a:p>
          <a:p>
            <a:r>
              <a:rPr lang="en-US" dirty="0" err="1" smtClean="0"/>
              <a:t>Villus</a:t>
            </a:r>
            <a:r>
              <a:rPr lang="en-US" dirty="0" smtClean="0"/>
              <a:t> only</a:t>
            </a:r>
          </a:p>
          <a:p>
            <a:r>
              <a:rPr lang="en-US" dirty="0" smtClean="0"/>
              <a:t>Products 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Free amino acids</a:t>
            </a:r>
          </a:p>
          <a:p>
            <a:pPr lvl="1"/>
            <a:r>
              <a:rPr lang="en-US" dirty="0" err="1" smtClean="0">
                <a:solidFill>
                  <a:srgbClr val="0000FF"/>
                </a:solidFill>
              </a:rPr>
              <a:t>Oligomers</a:t>
            </a:r>
            <a:endParaRPr lang="en-US" dirty="0">
              <a:solidFill>
                <a:srgbClr val="0000FF"/>
              </a:solidFill>
            </a:endParaRPr>
          </a:p>
        </p:txBody>
      </p:sp>
      <p:grpSp>
        <p:nvGrpSpPr>
          <p:cNvPr id="4" name="Group 5"/>
          <p:cNvGrpSpPr/>
          <p:nvPr/>
        </p:nvGrpSpPr>
        <p:grpSpPr>
          <a:xfrm>
            <a:off x="167514" y="609600"/>
            <a:ext cx="7604886" cy="1065212"/>
            <a:chOff x="167514" y="481459"/>
            <a:chExt cx="7604886" cy="1065212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228600" y="982455"/>
              <a:ext cx="7543800" cy="76788"/>
            </a:xfrm>
            <a:prstGeom prst="rect">
              <a:avLst/>
            </a:prstGeom>
            <a:gradFill rotWithShape="1">
              <a:gsLst>
                <a:gs pos="20000">
                  <a:srgbClr val="3E001F"/>
                </a:gs>
                <a:gs pos="100000">
                  <a:srgbClr val="AC8300"/>
                </a:gs>
              </a:gsLst>
              <a:lin ang="5400000" scaled="0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" name="AutoShape 6"/>
            <p:cNvSpPr>
              <a:spLocks noChangeArrowheads="1"/>
            </p:cNvSpPr>
            <p:nvPr/>
          </p:nvSpPr>
          <p:spPr bwMode="auto">
            <a:xfrm>
              <a:off x="167514" y="481459"/>
              <a:ext cx="76200" cy="1065212"/>
            </a:xfrm>
            <a:prstGeom prst="diamond">
              <a:avLst/>
            </a:prstGeom>
            <a:gradFill rotWithShape="1">
              <a:gsLst>
                <a:gs pos="9000">
                  <a:srgbClr val="3E001F"/>
                </a:gs>
                <a:gs pos="75000">
                  <a:srgbClr val="AC8300"/>
                </a:gs>
              </a:gsLst>
              <a:lin ang="1800000" scaled="0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268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Protein Digestion and Absorption</a:t>
            </a:r>
            <a:br>
              <a:rPr lang="en-US" sz="3200" dirty="0" smtClean="0"/>
            </a:br>
            <a:r>
              <a:rPr lang="en-US" sz="3200" dirty="0" smtClean="0"/>
              <a:t>Transporters and Cytosolic Proteolysis</a:t>
            </a:r>
            <a:endParaRPr lang="en-US" sz="3200" dirty="0"/>
          </a:p>
        </p:txBody>
      </p:sp>
      <p:grpSp>
        <p:nvGrpSpPr>
          <p:cNvPr id="2" name="Group 5"/>
          <p:cNvGrpSpPr/>
          <p:nvPr/>
        </p:nvGrpSpPr>
        <p:grpSpPr>
          <a:xfrm>
            <a:off x="167514" y="687388"/>
            <a:ext cx="7604886" cy="1065212"/>
            <a:chOff x="167514" y="481459"/>
            <a:chExt cx="7604886" cy="1065212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228600" y="982455"/>
              <a:ext cx="7543800" cy="76788"/>
            </a:xfrm>
            <a:prstGeom prst="rect">
              <a:avLst/>
            </a:prstGeom>
            <a:gradFill rotWithShape="1">
              <a:gsLst>
                <a:gs pos="20000">
                  <a:srgbClr val="3E001F"/>
                </a:gs>
                <a:gs pos="100000">
                  <a:srgbClr val="AC8300"/>
                </a:gs>
              </a:gsLst>
              <a:lin ang="5400000" scaled="0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>
              <a:off x="167514" y="481459"/>
              <a:ext cx="76200" cy="1065212"/>
            </a:xfrm>
            <a:prstGeom prst="diamond">
              <a:avLst/>
            </a:prstGeom>
            <a:gradFill rotWithShape="1">
              <a:gsLst>
                <a:gs pos="9000">
                  <a:srgbClr val="3E001F"/>
                </a:gs>
                <a:gs pos="75000">
                  <a:srgbClr val="AC8300"/>
                </a:gs>
              </a:gsLst>
              <a:lin ang="1800000" scaled="0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2022446"/>
            <a:ext cx="5105400" cy="4835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219200"/>
            <a:ext cx="8229600" cy="5105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Free amino acids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Na</a:t>
            </a:r>
            <a:r>
              <a:rPr lang="en-US" baseline="30000" dirty="0" smtClean="0">
                <a:solidFill>
                  <a:srgbClr val="0000FF"/>
                </a:solidFill>
              </a:rPr>
              <a:t>+</a:t>
            </a:r>
            <a:r>
              <a:rPr lang="en-US" dirty="0" smtClean="0">
                <a:solidFill>
                  <a:srgbClr val="0000FF"/>
                </a:solidFill>
              </a:rPr>
              <a:t> or H</a:t>
            </a:r>
            <a:r>
              <a:rPr lang="en-US" baseline="30000" dirty="0" smtClean="0">
                <a:solidFill>
                  <a:srgbClr val="0000FF"/>
                </a:solidFill>
              </a:rPr>
              <a:t>+</a:t>
            </a:r>
            <a:r>
              <a:rPr lang="en-US" dirty="0" smtClean="0">
                <a:solidFill>
                  <a:srgbClr val="0000FF"/>
                </a:solidFill>
              </a:rPr>
              <a:t> coupled transporters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Facilitated diffusion</a:t>
            </a:r>
          </a:p>
          <a:p>
            <a:r>
              <a:rPr lang="en-US" dirty="0" err="1" smtClean="0"/>
              <a:t>Oligomers</a:t>
            </a:r>
            <a:r>
              <a:rPr lang="en-US" dirty="0" smtClean="0"/>
              <a:t> (</a:t>
            </a:r>
            <a:r>
              <a:rPr lang="en-US" dirty="0" err="1" smtClean="0"/>
              <a:t>di</a:t>
            </a:r>
            <a:r>
              <a:rPr lang="en-US" dirty="0" smtClean="0"/>
              <a:t>-, tri-, tetra-)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Peptide transporter 1 (PEPT1)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Broad substrate specificity</a:t>
            </a:r>
          </a:p>
          <a:p>
            <a:r>
              <a:rPr lang="en-US" dirty="0" smtClean="0"/>
              <a:t>Cytosolic n-terminal </a:t>
            </a:r>
            <a:br>
              <a:rPr lang="en-US" dirty="0" smtClean="0"/>
            </a:br>
            <a:r>
              <a:rPr lang="en-US" dirty="0" smtClean="0"/>
              <a:t>peptidases</a:t>
            </a:r>
          </a:p>
          <a:p>
            <a:pPr lvl="1"/>
            <a:r>
              <a:rPr lang="en-US" dirty="0" err="1" smtClean="0">
                <a:solidFill>
                  <a:srgbClr val="0000FF"/>
                </a:solidFill>
              </a:rPr>
              <a:t>Dipeptidases</a:t>
            </a:r>
            <a:endParaRPr lang="en-US" dirty="0" smtClean="0">
              <a:solidFill>
                <a:srgbClr val="0000FF"/>
              </a:solidFill>
            </a:endParaRPr>
          </a:p>
          <a:p>
            <a:pPr lvl="1"/>
            <a:r>
              <a:rPr lang="en-US" dirty="0" err="1" smtClean="0">
                <a:solidFill>
                  <a:srgbClr val="0000FF"/>
                </a:solidFill>
              </a:rPr>
              <a:t>Tripeptidases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5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Water-Soluble Vitamin Absorption</a:t>
            </a:r>
            <a:br>
              <a:rPr lang="en-US" dirty="0" smtClean="0"/>
            </a:br>
            <a:r>
              <a:rPr lang="en-US" dirty="0" smtClean="0"/>
              <a:t>Vitamin C (Ascorbic Acid)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Antioxidant, a participant in hydroxylation reactions</a:t>
            </a:r>
          </a:p>
          <a:p>
            <a:r>
              <a:rPr lang="en-US" dirty="0" smtClean="0"/>
              <a:t>Absorption in the ileum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Apical membrane – Na-coupled cotransporter – SVT1 and SVT2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Regulated by intracellular signals and own levels in the body</a:t>
            </a:r>
            <a:endParaRPr lang="en-US" dirty="0">
              <a:solidFill>
                <a:srgbClr val="0000FF"/>
              </a:solidFill>
            </a:endParaRPr>
          </a:p>
        </p:txBody>
      </p:sp>
      <p:grpSp>
        <p:nvGrpSpPr>
          <p:cNvPr id="4" name="Group 5"/>
          <p:cNvGrpSpPr/>
          <p:nvPr/>
        </p:nvGrpSpPr>
        <p:grpSpPr>
          <a:xfrm>
            <a:off x="167514" y="839788"/>
            <a:ext cx="7604886" cy="1065212"/>
            <a:chOff x="167514" y="481459"/>
            <a:chExt cx="7604886" cy="1065212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228600" y="982455"/>
              <a:ext cx="7543800" cy="76788"/>
            </a:xfrm>
            <a:prstGeom prst="rect">
              <a:avLst/>
            </a:prstGeom>
            <a:gradFill rotWithShape="1">
              <a:gsLst>
                <a:gs pos="20000">
                  <a:srgbClr val="3E001F"/>
                </a:gs>
                <a:gs pos="100000">
                  <a:srgbClr val="AC8300"/>
                </a:gs>
              </a:gsLst>
              <a:lin ang="5400000" scaled="0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" name="AutoShape 6"/>
            <p:cNvSpPr>
              <a:spLocks noChangeArrowheads="1"/>
            </p:cNvSpPr>
            <p:nvPr/>
          </p:nvSpPr>
          <p:spPr bwMode="auto">
            <a:xfrm>
              <a:off x="167514" y="481459"/>
              <a:ext cx="76200" cy="1065212"/>
            </a:xfrm>
            <a:prstGeom prst="diamond">
              <a:avLst/>
            </a:prstGeom>
            <a:gradFill rotWithShape="1">
              <a:gsLst>
                <a:gs pos="9000">
                  <a:srgbClr val="3E001F"/>
                </a:gs>
                <a:gs pos="75000">
                  <a:srgbClr val="AC8300"/>
                </a:gs>
              </a:gsLst>
              <a:lin ang="1800000" scaled="0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515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spcAft>
            <a:spcPts val="1200"/>
          </a:spcAft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spcAft>
            <a:spcPts val="1200"/>
          </a:spcAft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14736</TotalTime>
  <Words>1158</Words>
  <Application>Microsoft Office PowerPoint</Application>
  <PresentationFormat>On-screen Show (4:3)</PresentationFormat>
  <Paragraphs>226</Paragraphs>
  <Slides>26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1_Office Theme</vt:lpstr>
      <vt:lpstr>2_Office Theme</vt:lpstr>
      <vt:lpstr>3_Office Theme</vt:lpstr>
      <vt:lpstr>Digestion and Absorption Proteins and Lipids</vt:lpstr>
      <vt:lpstr>Lipid Digestion and Absorption Lecture 7: Objectives</vt:lpstr>
      <vt:lpstr>CHO and Protein Digestion and Absorption Essential and Nonessential Amino Acids</vt:lpstr>
      <vt:lpstr>Protein Digestion and Absorption Luminal - Gastric Proteolysis</vt:lpstr>
      <vt:lpstr>Protein Digestion and Absorption Luminal Intestinal Protease Activation</vt:lpstr>
      <vt:lpstr> Protein Digestion and Absorption Luminal Intestinal Proteolysis</vt:lpstr>
      <vt:lpstr>Protein Digestion and Absorption Brush Border Hydrolysis</vt:lpstr>
      <vt:lpstr>Protein Digestion and Absorption Transporters and Cytosolic Proteolysis</vt:lpstr>
      <vt:lpstr>Water-Soluble Vitamin Absorption Vitamin C (Ascorbic Acid)</vt:lpstr>
      <vt:lpstr>Vitamin B12  (Cobalamin)  Processing and Absorption</vt:lpstr>
      <vt:lpstr>Lipid Digestion and Absorption Significance</vt:lpstr>
      <vt:lpstr>1 - Lipid Digestion and Absorption Dietary and Endogenous Sources</vt:lpstr>
      <vt:lpstr>2 - Lipid Digestion and Absorption Luminal Digestion</vt:lpstr>
      <vt:lpstr>Lipid Digestion and Absorption  Intestinal Digestion</vt:lpstr>
      <vt:lpstr>Lipid Digestion and Absorption Pancreatic Enzymes, Etc – Lipid Digestion</vt:lpstr>
      <vt:lpstr>Lipid Digestion and  Absorption Pancreatic Lipase and Colipase</vt:lpstr>
      <vt:lpstr>Lipid Digestion and Absorption Other Lipid Enzymes</vt:lpstr>
      <vt:lpstr>Lipid Digestion and Absorption Post-Lipolysis Role of Bile Acids/Micelles</vt:lpstr>
      <vt:lpstr>Lipid Digestion and Absorption Lipid Absorption Processes</vt:lpstr>
      <vt:lpstr>Lipid Digestion and Absorption Enterocyte Lipid Processing</vt:lpstr>
      <vt:lpstr> Lipid Digestion and Absorption Fat-Soluble Vitamins</vt:lpstr>
      <vt:lpstr>Pathophysiology and Malabsorption</vt:lpstr>
      <vt:lpstr>The GI Lecture Outline</vt:lpstr>
      <vt:lpstr>Mucosal Immunology and Ecology</vt:lpstr>
      <vt:lpstr>Consequences of Mucosal Immune System and the Microbiome</vt:lpstr>
      <vt:lpstr>PowerPoint Presentation</vt:lpstr>
    </vt:vector>
  </TitlesOfParts>
  <Company>LSU Health Sciences Center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gbagby</dc:creator>
  <cp:lastModifiedBy>gbagby</cp:lastModifiedBy>
  <cp:revision>468</cp:revision>
  <dcterms:created xsi:type="dcterms:W3CDTF">2012-04-03T21:11:21Z</dcterms:created>
  <dcterms:modified xsi:type="dcterms:W3CDTF">2013-04-25T21:53:36Z</dcterms:modified>
</cp:coreProperties>
</file>