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80" r:id="rId3"/>
    <p:sldId id="273" r:id="rId4"/>
    <p:sldId id="282" r:id="rId5"/>
    <p:sldId id="258" r:id="rId6"/>
    <p:sldId id="257" r:id="rId7"/>
    <p:sldId id="261" r:id="rId8"/>
    <p:sldId id="288" r:id="rId9"/>
    <p:sldId id="287" r:id="rId10"/>
    <p:sldId id="265" r:id="rId11"/>
    <p:sldId id="281" r:id="rId12"/>
    <p:sldId id="264" r:id="rId13"/>
    <p:sldId id="260" r:id="rId14"/>
    <p:sldId id="289" r:id="rId15"/>
    <p:sldId id="283" r:id="rId16"/>
    <p:sldId id="284" r:id="rId17"/>
    <p:sldId id="290" r:id="rId18"/>
    <p:sldId id="268" r:id="rId19"/>
    <p:sldId id="262" r:id="rId20"/>
    <p:sldId id="299" r:id="rId21"/>
    <p:sldId id="269" r:id="rId22"/>
    <p:sldId id="294" r:id="rId23"/>
    <p:sldId id="279" r:id="rId24"/>
    <p:sldId id="271" r:id="rId25"/>
    <p:sldId id="295" r:id="rId26"/>
    <p:sldId id="272" r:id="rId27"/>
    <p:sldId id="285" r:id="rId28"/>
    <p:sldId id="274" r:id="rId29"/>
    <p:sldId id="276" r:id="rId30"/>
    <p:sldId id="278" r:id="rId31"/>
    <p:sldId id="292" r:id="rId32"/>
    <p:sldId id="277" r:id="rId33"/>
    <p:sldId id="266" r:id="rId34"/>
    <p:sldId id="286" r:id="rId35"/>
    <p:sldId id="2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9" autoAdjust="0"/>
    <p:restoredTop sz="94665"/>
  </p:normalViewPr>
  <p:slideViewPr>
    <p:cSldViewPr snapToGrid="0">
      <p:cViewPr varScale="1">
        <p:scale>
          <a:sx n="71" d="100"/>
          <a:sy n="71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FF5EF-9959-EC46-9F71-FA549F0C5E1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8F13A-2689-BF41-B192-3C213AF66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F13A-2689-BF41-B192-3C213AF66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cap="none" dirty="0"/>
              <a:t>caused by the destruction of the muscular and elastic components of their walls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F13A-2689-BF41-B192-3C213AF66F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215900"/>
            <a:ext cx="11150600" cy="3291481"/>
          </a:xfrm>
        </p:spPr>
        <p:txBody>
          <a:bodyPr/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>
                <a:latin typeface="Calibri Light" panose="020F0302020204030204" pitchFamily="34" charset="0"/>
              </a:rPr>
              <a:t>NTM Patient </a:t>
            </a:r>
            <a:br>
              <a:rPr lang="en-US" sz="4800" b="1" dirty="0">
                <a:latin typeface="Calibri Light" panose="020F0302020204030204" pitchFamily="34" charset="0"/>
              </a:rPr>
            </a:br>
            <a:r>
              <a:rPr lang="en-US" sz="4800" b="1" dirty="0">
                <a:latin typeface="Calibri Light" panose="020F0302020204030204" pitchFamily="34" charset="0"/>
              </a:rPr>
              <a:t>Support Group Meeting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3663722"/>
            <a:ext cx="9474945" cy="197507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October 17, 2018 </a:t>
            </a:r>
          </a:p>
          <a:p>
            <a:pPr algn="ctr"/>
            <a:r>
              <a:rPr lang="en-US" b="1" dirty="0"/>
              <a:t>3:30 PM</a:t>
            </a:r>
          </a:p>
          <a:p>
            <a:pPr algn="ctr"/>
            <a:r>
              <a:rPr lang="en-US" b="1" dirty="0"/>
              <a:t>University Medical Center</a:t>
            </a:r>
          </a:p>
          <a:p>
            <a:pPr algn="ctr"/>
            <a:r>
              <a:rPr lang="en-US" b="1" dirty="0"/>
              <a:t> Conference Center 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72241"/>
            <a:ext cx="4662487" cy="13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755" y="537633"/>
            <a:ext cx="8825658" cy="1608667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Pulmonary NTM Distribution in the United States </a:t>
            </a:r>
            <a:endParaRPr lang="en-US" sz="4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34"/>
          <a:stretch/>
        </p:blipFill>
        <p:spPr>
          <a:xfrm>
            <a:off x="2106201" y="2707059"/>
            <a:ext cx="7591013" cy="34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94CE-BA2E-D446-A87C-1A5395DE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2" y="879189"/>
            <a:ext cx="8761413" cy="706964"/>
          </a:xfrm>
        </p:spPr>
        <p:txBody>
          <a:bodyPr/>
          <a:lstStyle/>
          <a:p>
            <a:r>
              <a:rPr lang="en-US" dirty="0"/>
              <a:t>NTM: Where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BEED-7C3B-9243-8195-D9AFC2E9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74" y="2106202"/>
            <a:ext cx="5639038" cy="443843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One study of 25 US states showed NTM bacteria were found in </a:t>
            </a:r>
            <a:r>
              <a:rPr lang="en-US" b="1" dirty="0"/>
              <a:t>nearly 8 out of 10 water samples</a:t>
            </a:r>
            <a:endParaRPr lang="en-US" dirty="0"/>
          </a:p>
          <a:p>
            <a:r>
              <a:rPr lang="en-US" dirty="0"/>
              <a:t>NTM lung disease varies by geographic area: coastal regions, including Gulf States, have higher rates of infection, accounting for 70% of annual NTM cases in the US</a:t>
            </a:r>
          </a:p>
          <a:p>
            <a:r>
              <a:rPr lang="en-US" sz="2300" dirty="0">
                <a:highlight>
                  <a:srgbClr val="FFFF00"/>
                </a:highlight>
              </a:rPr>
              <a:t>3 Southern Coastal Parishes identified within the cluster in </a:t>
            </a:r>
            <a:r>
              <a:rPr lang="en-US" sz="2300" b="1" u="sng" dirty="0">
                <a:highlight>
                  <a:srgbClr val="FFFF00"/>
                </a:highlight>
              </a:rPr>
              <a:t>Louisiana</a:t>
            </a:r>
            <a:r>
              <a:rPr lang="en-US" sz="2300" dirty="0">
                <a:highlight>
                  <a:srgbClr val="FFFF00"/>
                </a:highlight>
              </a:rPr>
              <a:t>: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sz="1900" b="1" dirty="0">
                <a:solidFill>
                  <a:srgbClr val="FF40FF"/>
                </a:solidFill>
                <a:highlight>
                  <a:srgbClr val="FFFF00"/>
                </a:highlight>
              </a:rPr>
              <a:t>Plaquemines</a:t>
            </a:r>
          </a:p>
          <a:p>
            <a:pPr lvl="1"/>
            <a:r>
              <a:rPr lang="en-US" sz="1900" b="1" dirty="0">
                <a:solidFill>
                  <a:srgbClr val="FF40FF"/>
                </a:solidFill>
                <a:highlight>
                  <a:srgbClr val="FFFF00"/>
                </a:highlight>
              </a:rPr>
              <a:t>Jefferson</a:t>
            </a:r>
          </a:p>
          <a:p>
            <a:pPr lvl="1"/>
            <a:r>
              <a:rPr lang="en-US" sz="1900" b="1" dirty="0">
                <a:solidFill>
                  <a:srgbClr val="FF40FF"/>
                </a:solidFill>
                <a:highlight>
                  <a:srgbClr val="FFFF00"/>
                </a:highlight>
              </a:rPr>
              <a:t>St. Bernard</a:t>
            </a:r>
          </a:p>
          <a:p>
            <a:endParaRPr lang="en-US" dirty="0"/>
          </a:p>
          <a:p>
            <a:r>
              <a:rPr lang="en-US" dirty="0"/>
              <a:t>Half of diagnosed NTM lung disease patients reside within 7 states: Florida, New York, Texas, California, Pennsylvania, New Jersey, and Ohio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52796-D156-0C47-A95C-DBC606986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00" y="1859968"/>
            <a:ext cx="5135900" cy="103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150E2-DB22-0E4F-90BF-3024ED12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80" y="3171208"/>
            <a:ext cx="6191920" cy="36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8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754" y="-393699"/>
            <a:ext cx="10402045" cy="1778000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Worldwide Pulmonary NTM Distribution</a:t>
            </a:r>
            <a:endParaRPr lang="en-US" sz="4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99" y="2146301"/>
            <a:ext cx="4208673" cy="4042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13" y="2146301"/>
            <a:ext cx="4141787" cy="4042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94" t="80557" r="80479" b="3914"/>
          <a:stretch/>
        </p:blipFill>
        <p:spPr>
          <a:xfrm>
            <a:off x="619437" y="3872330"/>
            <a:ext cx="2282721" cy="23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0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55" y="245533"/>
            <a:ext cx="8825658" cy="1875367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NTM Prevalence:</a:t>
            </a:r>
            <a:br>
              <a:rPr lang="en-US" sz="4800" b="1" dirty="0">
                <a:latin typeface="Calibri Light" panose="020F0302020204030204" pitchFamily="34" charset="0"/>
              </a:rPr>
            </a:br>
            <a:r>
              <a:rPr lang="en-US" sz="4800" b="1" dirty="0">
                <a:latin typeface="Calibri Light" panose="020F0302020204030204" pitchFamily="34" charset="0"/>
              </a:rPr>
              <a:t>Increasing? or Increasing!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955" y="2120900"/>
            <a:ext cx="8825658" cy="4013200"/>
          </a:xfrm>
        </p:spPr>
        <p:txBody>
          <a:bodyPr>
            <a:normAutofit/>
          </a:bodyPr>
          <a:lstStyle/>
          <a:p>
            <a:r>
              <a:rPr lang="en-US" sz="2400" cap="none" dirty="0"/>
              <a:t>Why The Increase?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Improved Techniques For Primary Culture Of NTM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Detection Of Infection By Direct DNA Isolation &amp; Sequencing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Increased Awareness = Increased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Increased Susceptibility/Vulnerability?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Elderly </a:t>
            </a:r>
            <a:endParaRPr lang="en-US" cap="none" dirty="0"/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Immunocompromised - Cancer, Autoimmune Disease, </a:t>
            </a:r>
            <a:r>
              <a:rPr lang="en-US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Hiv</a:t>
            </a: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/Aids (Worldwide)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Greater Exposure           Increased Disease?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02332" y="5139579"/>
            <a:ext cx="43542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6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NTM: Why me?!?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8FD3-1994-A24D-80BD-F8D750B8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6304084" cy="706964"/>
          </a:xfrm>
        </p:spPr>
        <p:txBody>
          <a:bodyPr/>
          <a:lstStyle/>
          <a:p>
            <a:r>
              <a:rPr lang="en-US" dirty="0"/>
              <a:t>Why me? – Why am I affected by NTM?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A54EC-9063-404E-9117-321418E9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04" y="2321652"/>
            <a:ext cx="6920534" cy="4242816"/>
          </a:xfrm>
        </p:spPr>
        <p:txBody>
          <a:bodyPr>
            <a:normAutofit fontScale="55000" lnSpcReduction="20000"/>
          </a:bodyPr>
          <a:lstStyle/>
          <a:p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Susceptible individual:</a:t>
            </a:r>
          </a:p>
          <a:p>
            <a:endParaRPr lang="en-US" sz="1600" dirty="0"/>
          </a:p>
          <a:p>
            <a:pPr lvl="1"/>
            <a:r>
              <a:rPr lang="en-US" sz="1900" dirty="0"/>
              <a:t>Chest wall abnormality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>
                <a:highlight>
                  <a:srgbClr val="FFFF00"/>
                </a:highlight>
              </a:rPr>
              <a:t>Anatomical lung abnormality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Mendelian abnormality***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>
                <a:highlight>
                  <a:srgbClr val="FFFF00"/>
                </a:highlight>
              </a:rPr>
              <a:t>Immunosuppressed</a:t>
            </a:r>
          </a:p>
          <a:p>
            <a:pPr lvl="2"/>
            <a:r>
              <a:rPr lang="en-US" sz="1600" dirty="0"/>
              <a:t>Autoimmune on anti-TNF-alpha</a:t>
            </a:r>
          </a:p>
          <a:p>
            <a:pPr lvl="2"/>
            <a:r>
              <a:rPr lang="en-US" sz="1600" dirty="0"/>
              <a:t>HIV/AIDS</a:t>
            </a:r>
          </a:p>
          <a:p>
            <a:pPr lvl="2"/>
            <a:r>
              <a:rPr lang="en-US" sz="1600" dirty="0"/>
              <a:t>Active malignancy on chemo/radiation</a:t>
            </a:r>
          </a:p>
          <a:p>
            <a:pPr lvl="2"/>
            <a:r>
              <a:rPr lang="en-US" sz="1600" dirty="0"/>
              <a:t>Steroids</a:t>
            </a:r>
          </a:p>
          <a:p>
            <a:pPr lvl="2"/>
            <a:r>
              <a:rPr lang="en-US" sz="1600" dirty="0"/>
              <a:t>Primary immunodeficiency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b="1" dirty="0">
                <a:solidFill>
                  <a:schemeClr val="tx1"/>
                </a:solidFill>
              </a:rPr>
              <a:t>PULMONARY NTM DISEASE = Gene Variants + Environmental Exposure + Susceptibility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74084-14B0-8F4F-8CFA-DEDE25E1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58" y="4057148"/>
            <a:ext cx="3374437" cy="271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AFE4F-7F3E-3742-8F34-346F42D9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494" y="668969"/>
            <a:ext cx="5095982" cy="31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010A-E89D-A24C-9931-D16D5005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BC84735-9425-A842-8E91-3D164C0C0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2" y="2650924"/>
            <a:ext cx="8824913" cy="3362547"/>
          </a:xfrm>
        </p:spPr>
      </p:pic>
    </p:spTree>
    <p:extLst>
      <p:ext uri="{BB962C8B-B14F-4D97-AF65-F5344CB8AC3E}">
        <p14:creationId xmlns:p14="http://schemas.microsoft.com/office/powerpoint/2010/main" val="204889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Pulmonary NTM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854" y="399520"/>
            <a:ext cx="10205195" cy="1100667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Common Symptoms of Pulmonary NTM*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5" y="1627780"/>
            <a:ext cx="6528545" cy="44174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highlight>
                  <a:srgbClr val="FFFF00"/>
                </a:highlight>
              </a:rPr>
              <a:t>Cough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Night sweats, fever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Loss of weight and loss of appetite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highlight>
                  <a:srgbClr val="FFFF00"/>
                </a:highlight>
              </a:rPr>
              <a:t>Lack of energy/FATIGUE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Feeling short of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Wheezing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Chest pain around the lung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1F9BC-DD2B-4501-98C4-04BDE3AD6987}"/>
              </a:ext>
            </a:extLst>
          </p:cNvPr>
          <p:cNvSpPr txBox="1"/>
          <p:nvPr/>
        </p:nvSpPr>
        <p:spPr>
          <a:xfrm>
            <a:off x="6095728" y="5675868"/>
            <a:ext cx="459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ighlight>
                  <a:srgbClr val="FFFF00"/>
                </a:highlight>
              </a:rPr>
              <a:t>Dependent on underlying disease too</a:t>
            </a:r>
          </a:p>
        </p:txBody>
      </p:sp>
    </p:spTree>
    <p:extLst>
      <p:ext uri="{BB962C8B-B14F-4D97-AF65-F5344CB8AC3E}">
        <p14:creationId xmlns:p14="http://schemas.microsoft.com/office/powerpoint/2010/main" val="133966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5" y="474133"/>
            <a:ext cx="8825658" cy="1710267"/>
          </a:xfrm>
        </p:spPr>
        <p:txBody>
          <a:bodyPr/>
          <a:lstStyle/>
          <a:p>
            <a:r>
              <a:rPr lang="en-US" sz="5000" b="1" dirty="0">
                <a:latin typeface="Calibri Light" panose="020F0302020204030204" pitchFamily="34" charset="0"/>
              </a:rPr>
              <a:t>Diagnosis of Pulmonary NTM</a:t>
            </a:r>
            <a:r>
              <a:rPr lang="en-US" dirty="0">
                <a:latin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sz="4800" baseline="30000" dirty="0">
                <a:latin typeface="Calibri Light" panose="020F0302020204030204" pitchFamily="34" charset="0"/>
              </a:rPr>
              <a:t>(MAC, M. abscessus, M. kansasii)</a:t>
            </a:r>
            <a:endParaRPr lang="en-US" sz="4800" dirty="0"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255" y="1905000"/>
            <a:ext cx="6033245" cy="4445000"/>
          </a:xfrm>
        </p:spPr>
        <p:txBody>
          <a:bodyPr>
            <a:normAutofit lnSpcReduction="10000"/>
          </a:bodyPr>
          <a:lstStyle/>
          <a:p>
            <a:endParaRPr lang="en-US" sz="3200" b="1" dirty="0">
              <a:latin typeface="Calibri Light" panose="020F0302020204030204" pitchFamily="34" charset="0"/>
            </a:endParaRPr>
          </a:p>
          <a:p>
            <a:r>
              <a:rPr lang="en-US" sz="3200" b="1" dirty="0">
                <a:latin typeface="Calibri Light" panose="020F0302020204030204" pitchFamily="34" charset="0"/>
              </a:rPr>
              <a:t>Clinical</a:t>
            </a:r>
            <a:endParaRPr lang="en-US" sz="3200" b="1" i="1" baseline="30000" dirty="0"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Pulmonary symptoms, nodular or cavitary opacities on CXR  </a:t>
            </a:r>
            <a:r>
              <a:rPr lang="en-US" sz="2400" baseline="30000" dirty="0">
                <a:latin typeface="Calibri Light" panose="020F0302020204030204" pitchFamily="34" charset="0"/>
              </a:rPr>
              <a:t>	</a:t>
            </a:r>
          </a:p>
          <a:p>
            <a:endParaRPr lang="en-US" sz="3200" b="1" dirty="0">
              <a:latin typeface="Calibri Light" panose="020F0302020204030204" pitchFamily="34" charset="0"/>
            </a:endParaRPr>
          </a:p>
          <a:p>
            <a:r>
              <a:rPr lang="en-US" sz="3200" b="1" dirty="0">
                <a:latin typeface="Calibri Light" panose="020F0302020204030204" pitchFamily="34" charset="0"/>
              </a:rPr>
              <a:t>RADIOGRAPHIC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Chest CT shows </a:t>
            </a:r>
            <a:r>
              <a:rPr lang="en-US" sz="2400" b="1" dirty="0">
                <a:solidFill>
                  <a:srgbClr val="FFFF00"/>
                </a:solidFill>
                <a:latin typeface="Calibri Light" panose="020F0302020204030204" pitchFamily="34" charset="0"/>
              </a:rPr>
              <a:t>bronchiectasis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w/ multiple small nodules/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COULD FORM CAVITY</a:t>
            </a:r>
            <a:endParaRPr lang="en-US" sz="2400" baseline="30000" dirty="0">
              <a:solidFill>
                <a:srgbClr val="FF0000"/>
              </a:solidFill>
              <a:highlight>
                <a:srgbClr val="FFFF00"/>
              </a:highlight>
              <a:latin typeface="Calibri Light" panose="020F0302020204030204" pitchFamily="34" charset="0"/>
            </a:endParaRPr>
          </a:p>
          <a:p>
            <a:endParaRPr lang="en-US" sz="2400" baseline="300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endParaRPr lang="en-US" sz="2400" baseline="300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4500" y="2079625"/>
            <a:ext cx="452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MICROBIOLOGIC  </a:t>
            </a:r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2 (+) EXPECTORATED SPUTUM CULTURES </a:t>
            </a:r>
          </a:p>
          <a:p>
            <a:pPr algn="ctr"/>
            <a:r>
              <a:rPr lang="en-US" sz="22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OR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1 (+) BAL CULTURE </a:t>
            </a:r>
          </a:p>
        </p:txBody>
      </p:sp>
    </p:spTree>
    <p:extLst>
      <p:ext uri="{BB962C8B-B14F-4D97-AF65-F5344CB8AC3E}">
        <p14:creationId xmlns:p14="http://schemas.microsoft.com/office/powerpoint/2010/main" val="181327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816C-5151-664A-8367-960A4906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Presenters/ Partners in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660B-8585-C749-9736-8B8D9AC2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Juzar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 MD, FRCP(C), FCCP 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LSU Health Sciences Center – LSU Alumni Klein Professor of Medicine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Pulmonary/Critical Care &amp; Allergy/Immunology 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LSUHSC -Wetmore Mycobacterial Disease/NTM /Bronchiectasis Program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Medical Center - NTM / Environmental Lung Disease Clinic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Nicole Lapinel MD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LSU Health Sciences Center - Assistant Professor of Medicine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Pulmonary/Critical Care &amp; Allergy Immunology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Co-Director LSUHSC-Wetmore Mycobacterial Disease/NTM /Bronchiectasis Program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Medical Center - NTM / Environmental Lung Disease Clinic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50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ure 1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33401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1"/>
            <a:ext cx="2819400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SCN38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32004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N38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8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755" y="524933"/>
            <a:ext cx="8825658" cy="910167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What is Bronchiectasis</a:t>
            </a:r>
            <a:r>
              <a:rPr lang="en-US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055" y="1778000"/>
            <a:ext cx="5830045" cy="39878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cap="none" dirty="0"/>
              <a:t>Bronchiectasis comes from the Greek words “</a:t>
            </a:r>
            <a:r>
              <a:rPr lang="en-US" sz="2800" b="1" i="1" cap="none" dirty="0" err="1"/>
              <a:t>bronckos</a:t>
            </a:r>
            <a:r>
              <a:rPr lang="en-US" sz="2800" cap="none" dirty="0"/>
              <a:t>” (airway) and “</a:t>
            </a:r>
            <a:r>
              <a:rPr lang="en-US" sz="2800" b="1" i="1" cap="none" dirty="0" err="1"/>
              <a:t>ektasis</a:t>
            </a:r>
            <a:r>
              <a:rPr lang="en-US" sz="2800" cap="none" dirty="0"/>
              <a:t>” (widening)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cap="none" dirty="0"/>
              <a:t>Abnormal dilatation of the airways due to recurrent infection and inflammation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cap="none" dirty="0"/>
              <a:t>Seen on Chest CT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78000"/>
            <a:ext cx="4011988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Bronchiectasis: NTM-Related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1" y="1935480"/>
            <a:ext cx="6209832" cy="4645702"/>
          </a:xfrm>
        </p:spPr>
      </p:pic>
    </p:spTree>
    <p:extLst>
      <p:ext uri="{BB962C8B-B14F-4D97-AF65-F5344CB8AC3E}">
        <p14:creationId xmlns:p14="http://schemas.microsoft.com/office/powerpoint/2010/main" val="183301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B588-4A22-0C44-9480-DB2E031A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NTM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410A-51E2-234A-AC79-92AE78CF5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7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666" y="855547"/>
            <a:ext cx="9182100" cy="1104899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NTM Bronchiectasis/Pulmonary Disease: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Management &amp; Partnership In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237" y="1960446"/>
            <a:ext cx="10427445" cy="43053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libri Light" panose="020F0302020204030204" pitchFamily="34" charset="0"/>
              </a:rPr>
              <a:t>GOALS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Reduce symptoms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Maintain lung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Prevent exacerbations</a:t>
            </a:r>
          </a:p>
          <a:p>
            <a:pPr lvl="1" algn="l"/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libri Light" panose="020F0302020204030204" pitchFamily="34" charset="0"/>
              </a:rPr>
              <a:t>TREATMENT OPTIONS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Antibiotic therapy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Airway Clearance / Mucolytics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Anti-inflammatory agents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5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NTM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3" y="3124200"/>
            <a:ext cx="10059467" cy="2270760"/>
          </a:xfrm>
        </p:spPr>
      </p:pic>
    </p:spTree>
    <p:extLst>
      <p:ext uri="{BB962C8B-B14F-4D97-AF65-F5344CB8AC3E}">
        <p14:creationId xmlns:p14="http://schemas.microsoft.com/office/powerpoint/2010/main" val="1210972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454" y="889000"/>
            <a:ext cx="9894045" cy="850900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NTM-Related Bronchiectasis/Pulmonary Disease: </a:t>
            </a:r>
            <a:r>
              <a:rPr lang="en-US" sz="4000" dirty="0">
                <a:latin typeface="Calibri Light" panose="020F0302020204030204" pitchFamily="34" charset="0"/>
              </a:rPr>
              <a:t>Exacerbations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855" y="1739900"/>
            <a:ext cx="4864845" cy="476249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cap="none" dirty="0">
                <a:latin typeface="Calibri Light" panose="020F0302020204030204" pitchFamily="34" charset="0"/>
              </a:rPr>
              <a:t>Definition:</a:t>
            </a:r>
            <a:r>
              <a:rPr lang="en-US" sz="2600" cap="none" dirty="0">
                <a:latin typeface="Calibri Light" panose="020F0302020204030204" pitchFamily="34" charset="0"/>
              </a:rPr>
              <a:t> </a:t>
            </a:r>
            <a:r>
              <a:rPr lang="en-US" sz="2200" cap="none" dirty="0">
                <a:latin typeface="Calibri Light" panose="020F0302020204030204" pitchFamily="34" charset="0"/>
              </a:rPr>
              <a:t>Acute change in cough, sputum (color, viscosity, volume) and may include other symptoms, such as: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Shortness of breath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Wheezing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Malaise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Fatigue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Fever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Chills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Chest pain/discomfort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Coughing up blood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Worsening oxygenation/spirometric measures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3900" y="1651000"/>
            <a:ext cx="6096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Why is it important to reduce exacerbations?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Minimize airway inflammation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Minimize systemic inflammation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Reduce lung damage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7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618E-948C-B942-A0D5-BB9B239A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A Team…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7E8E55-D38F-CC44-B3EB-F0578A993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57" y="2706242"/>
            <a:ext cx="713066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54" y="571500"/>
            <a:ext cx="9106645" cy="1498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NTM: </a:t>
            </a:r>
            <a:r>
              <a:rPr lang="en-US" sz="4800" dirty="0">
                <a:latin typeface="Calibri Light" panose="020F0302020204030204" pitchFamily="34" charset="0"/>
              </a:rPr>
              <a:t>Multidisciplinary Management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541" y="2070100"/>
            <a:ext cx="4825159" cy="4089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cap="none" dirty="0">
                <a:latin typeface="Calibri Light" panose="020F0302020204030204" pitchFamily="34" charset="0"/>
              </a:rPr>
              <a:t>Antimicrobial Therapy (Oral, IV, Inhaled)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Surveillance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Suppressive Treatment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Active Treatment (Minimum 3 antibiotics Simultaneously)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cap="none" dirty="0">
                <a:latin typeface="Calibri Light" panose="020F0302020204030204" pitchFamily="34" charset="0"/>
              </a:rPr>
              <a:t>Underlying Disease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Autoimmune: Co-management with Rheumatology Specialist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Chronic Rhinitis / Sinusitis: Referral To 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GERD/Esophageal Motility D/O: Referral To GI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cap="none" dirty="0">
                <a:latin typeface="Calibri Light" panose="020F0302020204030204" pitchFamily="34" charset="0"/>
              </a:rPr>
              <a:t>Laboratory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Speciation/Susceptibility Testing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500" y="2070100"/>
            <a:ext cx="4889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Nutritional Support</a:t>
            </a:r>
          </a:p>
          <a:p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Respiratory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Pulmonary Function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6 Minute Walk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Airway Clearance Techniques (Nebulizer / PEP Devices / Percussive Vests / Postural Drainage)</a:t>
            </a:r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Psychological Support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Patient Outreach (Support Groups)</a:t>
            </a:r>
          </a:p>
        </p:txBody>
      </p:sp>
    </p:spTree>
    <p:extLst>
      <p:ext uri="{BB962C8B-B14F-4D97-AF65-F5344CB8AC3E}">
        <p14:creationId xmlns:p14="http://schemas.microsoft.com/office/powerpoint/2010/main" val="1794056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Mucous stasis contributes to bacterial colonization</a:t>
            </a:r>
          </a:p>
          <a:p>
            <a:endParaRPr lang="en-US" dirty="0"/>
          </a:p>
          <a:p>
            <a:r>
              <a:rPr lang="en-US" dirty="0"/>
              <a:t>Biofilms complicate effective antimicrobial therapy</a:t>
            </a:r>
          </a:p>
          <a:p>
            <a:endParaRPr lang="en-US" dirty="0"/>
          </a:p>
          <a:p>
            <a:r>
              <a:rPr lang="en-US" dirty="0"/>
              <a:t>THEREFORE…mobilize secretions and interrupt the cycle of inflammation and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7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09" y="691376"/>
            <a:ext cx="9881345" cy="798240"/>
          </a:xfrm>
        </p:spPr>
        <p:txBody>
          <a:bodyPr/>
          <a:lstStyle/>
          <a:p>
            <a:r>
              <a:rPr lang="en-US" sz="4000" b="1" dirty="0">
                <a:latin typeface="Calibri Light" panose="020F0302020204030204" pitchFamily="34" charset="0"/>
              </a:rPr>
              <a:t>NONTUBERCULOUS MYCOBACTERIA:</a:t>
            </a:r>
            <a:endParaRPr lang="en-US" sz="3600" dirty="0"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50" y="1657813"/>
            <a:ext cx="8436540" cy="434154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b="1" cap="none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cap="none" dirty="0"/>
              <a:t>Definition:  </a:t>
            </a:r>
            <a:r>
              <a:rPr lang="en-US" sz="2200" cap="none" dirty="0"/>
              <a:t>Bacteria that do not cause tuberculosis or leprosy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cap="none" dirty="0"/>
              <a:t>Group of bacteria naturally found in soil and water (heaviest concentration)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cap="none" dirty="0"/>
              <a:t>Found in drinking water, household plumbing, hospital/dental water 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cap="none" dirty="0"/>
              <a:t>Form biofilms which help with resistance to disinfectants/antibiotics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cap="none" dirty="0"/>
              <a:t>Many are resistant to high temperatures and low 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111" y="1758841"/>
            <a:ext cx="2046086" cy="1953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644" y="4334771"/>
            <a:ext cx="1899655" cy="19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35" y="177605"/>
            <a:ext cx="9692640" cy="1325562"/>
          </a:xfrm>
        </p:spPr>
        <p:txBody>
          <a:bodyPr/>
          <a:lstStyle/>
          <a:p>
            <a:r>
              <a:rPr lang="en-US" dirty="0"/>
              <a:t>AIRWAY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2147886"/>
            <a:ext cx="8595360" cy="3195639"/>
          </a:xfrm>
        </p:spPr>
        <p:txBody>
          <a:bodyPr/>
          <a:lstStyle/>
          <a:p>
            <a:r>
              <a:rPr lang="en-US" dirty="0"/>
              <a:t>Options </a:t>
            </a:r>
          </a:p>
          <a:p>
            <a:pPr lvl="1"/>
            <a:r>
              <a:rPr lang="en-US" dirty="0"/>
              <a:t>Traditional CPT/postural drainage </a:t>
            </a:r>
          </a:p>
          <a:p>
            <a:pPr lvl="1"/>
            <a:r>
              <a:rPr lang="en-US" dirty="0"/>
              <a:t>Oscillatory positive expiratory pressure (PEP) (i.e. </a:t>
            </a:r>
            <a:r>
              <a:rPr lang="en-US" dirty="0" err="1"/>
              <a:t>Aerobika</a:t>
            </a:r>
            <a:r>
              <a:rPr lang="en-US" dirty="0"/>
              <a:t>, Acapella) </a:t>
            </a:r>
          </a:p>
          <a:p>
            <a:pPr lvl="1"/>
            <a:r>
              <a:rPr lang="en-US" dirty="0"/>
              <a:t>High frequency chest wall oscillation (The VEST) </a:t>
            </a:r>
          </a:p>
          <a:p>
            <a:pPr lvl="1"/>
            <a:r>
              <a:rPr lang="en-US" dirty="0"/>
              <a:t>Autogenic drainage </a:t>
            </a:r>
          </a:p>
          <a:p>
            <a:pPr lvl="1"/>
            <a:r>
              <a:rPr lang="en-US" dirty="0"/>
              <a:t>Active cycle breathing with huff coughs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25" y="176213"/>
            <a:ext cx="29337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2628899"/>
            <a:ext cx="2308225" cy="141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71" y="4561278"/>
            <a:ext cx="2178808" cy="231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66" y="4310773"/>
            <a:ext cx="3813809" cy="23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3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Non-antibiotic treatment: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27929"/>
          </a:xfrm>
        </p:spPr>
        <p:txBody>
          <a:bodyPr/>
          <a:lstStyle/>
          <a:p>
            <a:r>
              <a:rPr lang="en-US" dirty="0"/>
              <a:t>Aggressive airway clearance</a:t>
            </a:r>
          </a:p>
          <a:p>
            <a:r>
              <a:rPr lang="en-US" dirty="0"/>
              <a:t>Careful treatment of obstructive lung disease</a:t>
            </a:r>
          </a:p>
          <a:p>
            <a:r>
              <a:rPr lang="en-US" dirty="0"/>
              <a:t>Control of reflux/aspiration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Nutritional supplementation</a:t>
            </a:r>
          </a:p>
          <a:p>
            <a:r>
              <a:rPr lang="en-US" dirty="0"/>
              <a:t>Adjuvant surgical intervention in very specific cases</a:t>
            </a:r>
          </a:p>
          <a:p>
            <a:r>
              <a:rPr lang="en-US" dirty="0"/>
              <a:t>Exposure avoidance: hot tubs, shower precautions?, avoid aerosol water exposure, gardening/soil precautions, point-of-use filters</a:t>
            </a:r>
          </a:p>
        </p:txBody>
      </p:sp>
    </p:spTree>
    <p:extLst>
      <p:ext uri="{BB962C8B-B14F-4D97-AF65-F5344CB8AC3E}">
        <p14:creationId xmlns:p14="http://schemas.microsoft.com/office/powerpoint/2010/main" val="202336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Clinical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to treat?</a:t>
            </a:r>
          </a:p>
          <a:p>
            <a:r>
              <a:rPr lang="en-US" dirty="0"/>
              <a:t>How long to treat?</a:t>
            </a:r>
          </a:p>
          <a:p>
            <a:r>
              <a:rPr lang="en-US" dirty="0"/>
              <a:t>Which regimen is ideal?</a:t>
            </a:r>
          </a:p>
          <a:p>
            <a:pPr lvl="1"/>
            <a:r>
              <a:rPr lang="en-US" dirty="0"/>
              <a:t>Drug intolerance</a:t>
            </a:r>
          </a:p>
          <a:p>
            <a:pPr lvl="1"/>
            <a:r>
              <a:rPr lang="en-US" dirty="0"/>
              <a:t>Drug side effects</a:t>
            </a:r>
          </a:p>
          <a:p>
            <a:pPr lvl="1"/>
            <a:r>
              <a:rPr lang="en-US" dirty="0"/>
              <a:t>Drug-drug interactions</a:t>
            </a:r>
          </a:p>
          <a:p>
            <a:r>
              <a:rPr lang="en-US" dirty="0"/>
              <a:t>How do patients afford their lengthy/complicated medication regimen?</a:t>
            </a:r>
          </a:p>
          <a:p>
            <a:r>
              <a:rPr lang="en-US" dirty="0"/>
              <a:t>Are susceptibility data reliable?</a:t>
            </a:r>
          </a:p>
        </p:txBody>
      </p:sp>
    </p:spTree>
    <p:extLst>
      <p:ext uri="{BB962C8B-B14F-4D97-AF65-F5344CB8AC3E}">
        <p14:creationId xmlns:p14="http://schemas.microsoft.com/office/powerpoint/2010/main" val="749726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455" y="93133"/>
            <a:ext cx="8825658" cy="1189567"/>
          </a:xfrm>
        </p:spPr>
        <p:txBody>
          <a:bodyPr/>
          <a:lstStyle/>
          <a:p>
            <a:r>
              <a:rPr lang="en-US" sz="4800" dirty="0">
                <a:latin typeface="Calibri Light" panose="020F0302020204030204" pitchFamily="34" charset="0"/>
              </a:rPr>
              <a:t>Current NTM Research at LSU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54" y="1282700"/>
            <a:ext cx="10817971" cy="50165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b="1" dirty="0"/>
              <a:t>NTM Database and Biospecimen bank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Objective: </a:t>
            </a:r>
            <a:r>
              <a:rPr lang="en-US" sz="1800" dirty="0">
                <a:solidFill>
                  <a:schemeClr val="bg1"/>
                </a:solidFill>
              </a:rPr>
              <a:t>Create a longitudinal data resource to fuel future research projects that will help inform our understanding of NTM disease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it? </a:t>
            </a:r>
            <a:r>
              <a:rPr lang="en-US" sz="1800" dirty="0">
                <a:solidFill>
                  <a:schemeClr val="bg1"/>
                </a:solidFill>
              </a:rPr>
              <a:t>– A c</a:t>
            </a:r>
            <a:r>
              <a:rPr lang="en-US" sz="1800" cap="none" dirty="0">
                <a:solidFill>
                  <a:schemeClr val="bg1"/>
                </a:solidFill>
              </a:rPr>
              <a:t>omprehensive database composed of information from patients</a:t>
            </a:r>
            <a:r>
              <a:rPr lang="en-US" sz="1800" dirty="0">
                <a:solidFill>
                  <a:schemeClr val="bg1"/>
                </a:solidFill>
              </a:rPr>
              <a:t> with active NTM</a:t>
            </a:r>
            <a:r>
              <a:rPr lang="en-US" dirty="0">
                <a:solidFill>
                  <a:schemeClr val="bg1"/>
                </a:solidFill>
              </a:rPr>
              <a:t> or a history of NTM</a:t>
            </a:r>
          </a:p>
          <a:p>
            <a:pPr marL="2114550" lvl="4" indent="-285750" algn="l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Clinical Database</a:t>
            </a:r>
            <a:r>
              <a:rPr lang="en-US" sz="1700" cap="none" dirty="0">
                <a:solidFill>
                  <a:schemeClr val="bg1"/>
                </a:solidFill>
              </a:rPr>
              <a:t>	</a:t>
            </a:r>
            <a:endParaRPr lang="en-US" sz="1700" dirty="0">
              <a:solidFill>
                <a:schemeClr val="bg1"/>
              </a:solidFill>
            </a:endParaRPr>
          </a:p>
          <a:p>
            <a:pPr marL="2114550" lvl="4" indent="-285750" algn="l">
              <a:buFont typeface="Wingdings" panose="05000000000000000000" pitchFamily="2" charset="2"/>
              <a:buChar char="§"/>
            </a:pPr>
            <a:r>
              <a:rPr lang="en-US" sz="1700" cap="none" dirty="0" err="1">
                <a:solidFill>
                  <a:schemeClr val="bg1"/>
                </a:solidFill>
              </a:rPr>
              <a:t>Biospecimen</a:t>
            </a:r>
            <a:r>
              <a:rPr lang="en-US" sz="1700" cap="none" dirty="0">
                <a:solidFill>
                  <a:schemeClr val="bg1"/>
                </a:solidFill>
              </a:rPr>
              <a:t> Bank Includes: </a:t>
            </a:r>
            <a:r>
              <a:rPr lang="en-US" sz="1700" i="1" cap="none" dirty="0">
                <a:solidFill>
                  <a:schemeClr val="bg1"/>
                </a:solidFill>
              </a:rPr>
              <a:t>Sputum cultures &amp; Blood Samples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Future questions to be answered: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(1) Patient populations at risk of NTM disease </a:t>
            </a:r>
          </a:p>
          <a:p>
            <a:pPr lvl="1"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(2) Appropriate NTM surveillance techniques </a:t>
            </a:r>
          </a:p>
          <a:p>
            <a:pPr lvl="1"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(3) Distinguish most common NTM affecting our patient population </a:t>
            </a:r>
          </a:p>
          <a:p>
            <a:pPr lvl="1"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(4) Sensitivity and resistance profiles of common NTM strains </a:t>
            </a:r>
          </a:p>
          <a:p>
            <a:pPr lvl="1"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(5) Assist in development of updated management guidelines </a:t>
            </a:r>
          </a:p>
        </p:txBody>
      </p:sp>
    </p:spTree>
    <p:extLst>
      <p:ext uri="{BB962C8B-B14F-4D97-AF65-F5344CB8AC3E}">
        <p14:creationId xmlns:p14="http://schemas.microsoft.com/office/powerpoint/2010/main" val="136486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2717-6FD3-844F-8FF8-7171D830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6AEC-2F26-B34B-BEEB-081CB9BF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63057"/>
            <a:ext cx="8825659" cy="42637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Pulmonary disease due to NTM is </a:t>
            </a:r>
            <a:r>
              <a:rPr lang="en-US" dirty="0">
                <a:highlight>
                  <a:srgbClr val="FFFF00"/>
                </a:highlight>
              </a:rPr>
              <a:t>increasing in prevalence </a:t>
            </a:r>
            <a:r>
              <a:rPr lang="en-US" dirty="0"/>
              <a:t>worldwide, particularly among the elderly</a:t>
            </a:r>
          </a:p>
          <a:p>
            <a:r>
              <a:rPr lang="en-US" dirty="0"/>
              <a:t>NTM is </a:t>
            </a:r>
            <a:r>
              <a:rPr lang="en-US" dirty="0">
                <a:highlight>
                  <a:srgbClr val="FFFF00"/>
                </a:highlight>
              </a:rPr>
              <a:t>ubiquitous in the environment with important geographic predilections or “hot spots</a:t>
            </a:r>
            <a:r>
              <a:rPr lang="en-US" dirty="0"/>
              <a:t>”</a:t>
            </a:r>
          </a:p>
          <a:p>
            <a:r>
              <a:rPr lang="en-US" dirty="0"/>
              <a:t>For NTM disease to progress it requires a </a:t>
            </a:r>
            <a:r>
              <a:rPr lang="en-US" dirty="0">
                <a:highlight>
                  <a:srgbClr val="FFFF00"/>
                </a:highlight>
              </a:rPr>
              <a:t>complex interplay between host susceptibility,</a:t>
            </a:r>
            <a:r>
              <a:rPr lang="en-US" dirty="0"/>
              <a:t> inoculum size/frequency and mycobacterial evasion techniques</a:t>
            </a:r>
          </a:p>
          <a:p>
            <a:r>
              <a:rPr lang="en-US" dirty="0"/>
              <a:t>Diagnosis of NTM disease is complex and requires </a:t>
            </a:r>
            <a:r>
              <a:rPr lang="en-US" dirty="0">
                <a:highlight>
                  <a:srgbClr val="FFFF00"/>
                </a:highlight>
              </a:rPr>
              <a:t>communication and coordination</a:t>
            </a:r>
            <a:r>
              <a:rPr lang="en-US" dirty="0"/>
              <a:t> between pulmonologists/ID specialists, radiologists and microbiologists</a:t>
            </a:r>
          </a:p>
          <a:p>
            <a:r>
              <a:rPr lang="en-US" dirty="0"/>
              <a:t>NTM causes various forms of pulmonary disease (i.e. nodular, </a:t>
            </a:r>
            <a:r>
              <a:rPr lang="en-US" dirty="0" err="1"/>
              <a:t>bronchiectatic</a:t>
            </a:r>
            <a:r>
              <a:rPr lang="en-US" dirty="0"/>
              <a:t>, </a:t>
            </a:r>
            <a:r>
              <a:rPr lang="en-US" dirty="0" err="1"/>
              <a:t>cavitary</a:t>
            </a:r>
            <a:r>
              <a:rPr lang="en-US" dirty="0"/>
              <a:t>) requiring different management approaches</a:t>
            </a:r>
          </a:p>
          <a:p>
            <a:r>
              <a:rPr lang="en-US" dirty="0"/>
              <a:t>Treatment </a:t>
            </a:r>
            <a:r>
              <a:rPr lang="en-US" dirty="0">
                <a:highlight>
                  <a:srgbClr val="FFFF00"/>
                </a:highlight>
              </a:rPr>
              <a:t>options remains limited </a:t>
            </a:r>
            <a:r>
              <a:rPr lang="en-US" dirty="0"/>
              <a:t>and are encumbered by long, ill-tolerated multi-drug regimens. </a:t>
            </a:r>
            <a:r>
              <a:rPr lang="en-US" dirty="0">
                <a:highlight>
                  <a:srgbClr val="FFFF00"/>
                </a:highlight>
              </a:rPr>
              <a:t>Engagement of patients/caregivers/ Goals of Rx / Limitations/ Outcomes well understood </a:t>
            </a:r>
          </a:p>
          <a:p>
            <a:r>
              <a:rPr lang="en-US" b="1" dirty="0">
                <a:solidFill>
                  <a:srgbClr val="FF0000"/>
                </a:solidFill>
              </a:rPr>
              <a:t>THUS : NEED FOR COORDINATED EFFORTS/ REGISTRIES / STUDIES/PARTNERSHIPS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90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1031"/>
            <a:ext cx="8966200" cy="52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814" y="582167"/>
            <a:ext cx="5420242" cy="134721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‘bug’ by (m)any other name(s)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04" y="2444053"/>
            <a:ext cx="3383841" cy="4335214"/>
          </a:xfrm>
        </p:spPr>
        <p:txBody>
          <a:bodyPr/>
          <a:lstStyle/>
          <a:p>
            <a:r>
              <a:rPr lang="en-US" dirty="0"/>
              <a:t>Anonymous</a:t>
            </a:r>
          </a:p>
          <a:p>
            <a:r>
              <a:rPr lang="en-US" dirty="0"/>
              <a:t>Atypical</a:t>
            </a:r>
          </a:p>
          <a:p>
            <a:r>
              <a:rPr lang="en-US" dirty="0"/>
              <a:t>Unclassified</a:t>
            </a:r>
          </a:p>
          <a:p>
            <a:r>
              <a:rPr lang="en-US" dirty="0"/>
              <a:t>Unknown</a:t>
            </a:r>
          </a:p>
          <a:p>
            <a:r>
              <a:rPr lang="en-US" dirty="0" err="1"/>
              <a:t>Tuberculoid</a:t>
            </a:r>
            <a:endParaRPr lang="en-US" dirty="0"/>
          </a:p>
          <a:p>
            <a:r>
              <a:rPr lang="en-US" dirty="0"/>
              <a:t>Environmental</a:t>
            </a:r>
          </a:p>
          <a:p>
            <a:r>
              <a:rPr lang="en-US" dirty="0"/>
              <a:t>Opportunistic</a:t>
            </a:r>
          </a:p>
          <a:p>
            <a:r>
              <a:rPr lang="en-US" dirty="0"/>
              <a:t>MOTT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63" y="2889003"/>
            <a:ext cx="3009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8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5" y="93133"/>
            <a:ext cx="8382745" cy="1075267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Short History of Mycobacteria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803" y="1402080"/>
            <a:ext cx="3929109" cy="47498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cap="none" dirty="0">
                <a:latin typeface="Calibri Light" panose="020F0302020204030204" pitchFamily="34" charset="0"/>
              </a:rPr>
              <a:t>1888</a:t>
            </a:r>
            <a:r>
              <a:rPr lang="en-US" cap="none" dirty="0">
                <a:latin typeface="Calibri Light" panose="020F0302020204030204" pitchFamily="34" charset="0"/>
              </a:rPr>
              <a:t>: “Tuberculosis In Chickens” Leads To Discovery Of M. Avium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cap="none" dirty="0">
                <a:latin typeface="Calibri Light" panose="020F0302020204030204" pitchFamily="34" charset="0"/>
              </a:rPr>
              <a:t>1933</a:t>
            </a:r>
            <a:r>
              <a:rPr lang="en-US" cap="none" dirty="0">
                <a:latin typeface="Calibri Light" panose="020F0302020204030204" pitchFamily="34" charset="0"/>
              </a:rPr>
              <a:t>: MAC strains Identified In humans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cap="none" dirty="0">
                <a:latin typeface="Calibri Light" panose="020F0302020204030204" pitchFamily="34" charset="0"/>
              </a:rPr>
              <a:t>1953</a:t>
            </a:r>
            <a:r>
              <a:rPr lang="en-US" cap="none" dirty="0">
                <a:latin typeface="Calibri Light" panose="020F0302020204030204" pitchFamily="34" charset="0"/>
              </a:rPr>
              <a:t>: Increasing identification of MAC in humans (but connection with infection overlooked)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cap="none" dirty="0">
                <a:latin typeface="Calibri Light" panose="020F0302020204030204" pitchFamily="34" charset="0"/>
              </a:rPr>
              <a:t>1954:</a:t>
            </a:r>
            <a:r>
              <a:rPr lang="en-US" cap="none" dirty="0">
                <a:latin typeface="Calibri Light" panose="020F0302020204030204" pitchFamily="34" charset="0"/>
              </a:rPr>
              <a:t> </a:t>
            </a:r>
            <a:r>
              <a:rPr lang="en-US" cap="none" dirty="0" err="1">
                <a:latin typeface="Calibri Light" panose="020F0302020204030204" pitchFamily="34" charset="0"/>
              </a:rPr>
              <a:t>Runyoun</a:t>
            </a:r>
            <a:r>
              <a:rPr lang="en-US" cap="none" dirty="0">
                <a:latin typeface="Calibri Light" panose="020F0302020204030204" pitchFamily="34" charset="0"/>
              </a:rPr>
              <a:t> Classification for NTM Is Implemented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cap="none" dirty="0">
                <a:latin typeface="Calibri Light" panose="020F0302020204030204" pitchFamily="34" charset="0"/>
              </a:rPr>
              <a:t>1970s:</a:t>
            </a:r>
            <a:r>
              <a:rPr lang="en-US" cap="none" dirty="0">
                <a:latin typeface="Calibri Light" panose="020F0302020204030204" pitchFamily="34" charset="0"/>
              </a:rPr>
              <a:t> MAC recognized as most common cause of Pulmonary Disease among all NTM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2888" y="1557528"/>
            <a:ext cx="416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1970-80s: Early reports of MAC A/W coal miners, sandblasters, welders: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83 Sandblasters w/ silicosis In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New Orleans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: 22 w/ complicated Mycobacterial Infections, 3 A/W MAC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1992: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(Chest, Reich &amp; Johnson) Reviewed 29 Patients With Pulmonary Mac Among Which 6 Were Identified With Previously Undescribed Pattern Of Involvement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Lingular / Right Middle Lobe Nodular Bronchiectatic Disease Occurring In Older, Thin, Non-smoking Women</a:t>
            </a:r>
          </a:p>
        </p:txBody>
      </p:sp>
    </p:spTree>
    <p:extLst>
      <p:ext uri="{BB962C8B-B14F-4D97-AF65-F5344CB8AC3E}">
        <p14:creationId xmlns:p14="http://schemas.microsoft.com/office/powerpoint/2010/main" val="23222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3739" y="1221379"/>
            <a:ext cx="9685661" cy="876301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Nontuberculous Mycobacteria (NTM) Fact Sheet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39" y="2186580"/>
            <a:ext cx="8825658" cy="38205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cap="none" dirty="0">
                <a:latin typeface="Calibri Light" panose="020F0302020204030204" pitchFamily="34" charset="0"/>
              </a:rPr>
              <a:t>~200 species of NTM identified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cap="none" dirty="0">
                <a:latin typeface="Calibri Light" panose="020F0302020204030204" pitchFamily="34" charset="0"/>
              </a:rPr>
              <a:t>Variable pathogenicity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cap="none" dirty="0">
                <a:latin typeface="Calibri Light" panose="020F0302020204030204" pitchFamily="34" charset="0"/>
              </a:rPr>
              <a:t>At least 40 species known to cause disease in humans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cap="none" dirty="0">
                <a:latin typeface="Calibri Light" panose="020F0302020204030204" pitchFamily="34" charset="0"/>
              </a:rPr>
              <a:t>Ubiquitous, typically found in water and soil habitats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cap="none" dirty="0">
                <a:latin typeface="Calibri Light" panose="020F0302020204030204" pitchFamily="34" charset="0"/>
              </a:rPr>
              <a:t>Geographic variation of common strains nationally &amp; internationally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8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455" y="635000"/>
            <a:ext cx="8825658" cy="805424"/>
          </a:xfrm>
        </p:spPr>
        <p:txBody>
          <a:bodyPr/>
          <a:lstStyle/>
          <a:p>
            <a:r>
              <a:rPr lang="en-US" sz="4800" b="1" dirty="0">
                <a:latin typeface="Calibri Light" panose="020F0302020204030204" pitchFamily="34" charset="0"/>
              </a:rPr>
              <a:t>NTM Transmission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455" y="1440424"/>
            <a:ext cx="8698658" cy="86142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Environment = A major source of human NTM infections</a:t>
            </a:r>
            <a:r>
              <a:rPr lang="en-US" sz="2400" b="1" dirty="0">
                <a:solidFill>
                  <a:srgbClr val="FB0207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rgbClr val="FB0207"/>
                </a:solidFill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455" y="2245848"/>
            <a:ext cx="6363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ROUTES OF EXPOSURE: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Aerosolization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and Inhalation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Swallowing and Aspiration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Introduction Into Wounds (Injury/Surgical)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Zoonotic (Pigs, Birds, Cattle)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Rarely Transmitted From Patient To Patient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51128"/>
              </p:ext>
            </p:extLst>
          </p:nvPr>
        </p:nvGraphicFramePr>
        <p:xfrm>
          <a:off x="7135813" y="1866900"/>
          <a:ext cx="4546600" cy="41697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46600">
                  <a:extLst>
                    <a:ext uri="{9D8B030D-6E8A-4147-A177-3AD203B41FA5}">
                      <a16:colId xmlns:a16="http://schemas.microsoft.com/office/drawing/2014/main" val="2643948093"/>
                    </a:ext>
                  </a:extLst>
                </a:gridCol>
              </a:tblGrid>
              <a:tr h="5379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Environmental Sources of NTM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2520418097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Soils, acidic pine forest or coastal swamp soils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1623771437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Dusts from agriculture, garden &amp; potting soils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3292821225"/>
                  </a:ext>
                </a:extLst>
              </a:tr>
              <a:tr h="4362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Drainage waters from acidic pine forests or coastal swamps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346686324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Natural waters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4130230167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Drinking water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2516996674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Water / ice from refrigerators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1020004681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Water from granular activated charcoal filters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3381871060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Aerosols from natural &amp; drinking waters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2830822875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Aerosols from indoor humidifiers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2122266594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Mist from indoor swimming pools</a:t>
                      </a:r>
                    </a:p>
                  </a:txBody>
                  <a:tcPr marL="35286" marR="35286" marT="35286" marB="35286" anchor="ctr"/>
                </a:tc>
                <a:extLst>
                  <a:ext uri="{0D108BD9-81ED-4DB2-BD59-A6C34878D82A}">
                    <a16:rowId xmlns:a16="http://schemas.microsoft.com/office/drawing/2014/main" val="1898316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20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NTM Prevalence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NTM: How common is it?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2423332"/>
            <a:ext cx="8305799" cy="4299472"/>
          </a:xfrm>
        </p:spPr>
      </p:pic>
    </p:spTree>
    <p:extLst>
      <p:ext uri="{BB962C8B-B14F-4D97-AF65-F5344CB8AC3E}">
        <p14:creationId xmlns:p14="http://schemas.microsoft.com/office/powerpoint/2010/main" val="999758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1070</TotalTime>
  <Words>1143</Words>
  <Application>Microsoft Office PowerPoint</Application>
  <PresentationFormat>Widescreen</PresentationFormat>
  <Paragraphs>250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Ion Boardroom</vt:lpstr>
      <vt:lpstr>   NTM Patient  Support Group Meeting </vt:lpstr>
      <vt:lpstr>Presenters/ Partners in Care</vt:lpstr>
      <vt:lpstr>NONTUBERCULOUS MYCOBACTERIA:</vt:lpstr>
      <vt:lpstr>A ‘bug’ by (m)any other name(s)</vt:lpstr>
      <vt:lpstr>Short History of Mycobacteria</vt:lpstr>
      <vt:lpstr>Nontuberculous Mycobacteria (NTM) Fact Sheet </vt:lpstr>
      <vt:lpstr>NTM Transmission</vt:lpstr>
      <vt:lpstr>NTM Prevalence</vt:lpstr>
      <vt:lpstr>NTM: How common is it?</vt:lpstr>
      <vt:lpstr>Pulmonary NTM Distribution in the United States </vt:lpstr>
      <vt:lpstr>NTM: Where is it?</vt:lpstr>
      <vt:lpstr>Worldwide Pulmonary NTM Distribution</vt:lpstr>
      <vt:lpstr>NTM Prevalence: Increasing? or Increasing!</vt:lpstr>
      <vt:lpstr>NTM: Why me?!?</vt:lpstr>
      <vt:lpstr>Why me? – Why am I affected by NTM?</vt:lpstr>
      <vt:lpstr>PowerPoint Presentation</vt:lpstr>
      <vt:lpstr>Diagnosis of Pulmonary NTM</vt:lpstr>
      <vt:lpstr>Common Symptoms of Pulmonary NTM*</vt:lpstr>
      <vt:lpstr>Diagnosis of Pulmonary NTM (MAC, M. abscessus, M. kansasii)</vt:lpstr>
      <vt:lpstr>PowerPoint Presentation</vt:lpstr>
      <vt:lpstr>What is Bronchiectasis </vt:lpstr>
      <vt:lpstr>Bronchiectasis: NTM-Related</vt:lpstr>
      <vt:lpstr>NTM Management</vt:lpstr>
      <vt:lpstr>NTM Bronchiectasis/Pulmonary Disease: Management &amp; Partnership In Care</vt:lpstr>
      <vt:lpstr>NTM Management</vt:lpstr>
      <vt:lpstr>NTM-Related Bronchiectasis/Pulmonary Disease: Exacerbations</vt:lpstr>
      <vt:lpstr>It Takes A Team…</vt:lpstr>
      <vt:lpstr>NTM: Multidisciplinary Management Approach</vt:lpstr>
      <vt:lpstr>AIRWAY CLEARANCE</vt:lpstr>
      <vt:lpstr>AIRWAY CLEARANCE</vt:lpstr>
      <vt:lpstr>Non-antibiotic treatment: Summary</vt:lpstr>
      <vt:lpstr>Common Clinical Challenges</vt:lpstr>
      <vt:lpstr>Current NTM Research at LSU </vt:lpstr>
      <vt:lpstr>In Summary…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NTM Patient  Support Group Meeting</dc:title>
  <dc:creator>Davis, Lauren A.</dc:creator>
  <cp:lastModifiedBy>Davis, Lauren A.</cp:lastModifiedBy>
  <cp:revision>46</cp:revision>
  <dcterms:created xsi:type="dcterms:W3CDTF">2018-10-11T16:48:28Z</dcterms:created>
  <dcterms:modified xsi:type="dcterms:W3CDTF">2019-02-20T17:17:30Z</dcterms:modified>
</cp:coreProperties>
</file>