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20" r:id="rId3"/>
  </p:sldMasterIdLst>
  <p:notesMasterIdLst>
    <p:notesMasterId r:id="rId25"/>
  </p:notesMasterIdLst>
  <p:sldIdLst>
    <p:sldId id="257" r:id="rId4"/>
    <p:sldId id="260" r:id="rId5"/>
    <p:sldId id="261" r:id="rId6"/>
    <p:sldId id="262" r:id="rId7"/>
    <p:sldId id="304" r:id="rId8"/>
    <p:sldId id="309" r:id="rId9"/>
    <p:sldId id="310" r:id="rId10"/>
    <p:sldId id="311" r:id="rId11"/>
    <p:sldId id="312" r:id="rId12"/>
    <p:sldId id="313" r:id="rId13"/>
    <p:sldId id="317" r:id="rId14"/>
    <p:sldId id="314" r:id="rId15"/>
    <p:sldId id="266" r:id="rId16"/>
    <p:sldId id="267" r:id="rId17"/>
    <p:sldId id="305" r:id="rId18"/>
    <p:sldId id="307" r:id="rId19"/>
    <p:sldId id="306" r:id="rId20"/>
    <p:sldId id="308" r:id="rId21"/>
    <p:sldId id="315" r:id="rId22"/>
    <p:sldId id="300" r:id="rId23"/>
    <p:sldId id="31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94660"/>
  </p:normalViewPr>
  <p:slideViewPr>
    <p:cSldViewPr snapToGrid="0">
      <p:cViewPr varScale="1">
        <p:scale>
          <a:sx n="79" d="100"/>
          <a:sy n="79" d="100"/>
        </p:scale>
        <p:origin x="96" y="4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rgbClr val="6EC060"/>
                </a:solidFill>
              </a:rPr>
              <a:t>Determinants</a:t>
            </a:r>
          </a:p>
        </c:rich>
      </c:tx>
      <c:layout>
        <c:manualLayout>
          <c:xMode val="edge"/>
          <c:yMode val="edge"/>
          <c:x val="0.36682752527221224"/>
          <c:y val="4.0653352884135886E-2"/>
        </c:manualLayout>
      </c:layout>
      <c:overlay val="0"/>
      <c:spPr>
        <a:ln>
          <a:solidFill>
            <a:schemeClr val="accent1"/>
          </a:solidFill>
        </a:ln>
      </c:spPr>
    </c:title>
    <c:autoTitleDeleted val="0"/>
    <c:plotArea>
      <c:layout/>
      <c:pieChart>
        <c:varyColors val="1"/>
        <c:ser>
          <c:idx val="0"/>
          <c:order val="0"/>
          <c:tx>
            <c:strRef>
              <c:f>Sheet1!$B$1</c:f>
              <c:strCache>
                <c:ptCount val="1"/>
                <c:pt idx="0">
                  <c:v>Determinants</c:v>
                </c:pt>
              </c:strCache>
            </c:strRef>
          </c:tx>
          <c:dLbls>
            <c:dLbl>
              <c:idx val="0"/>
              <c:layout>
                <c:manualLayout>
                  <c:x val="8.3498875140607429E-2"/>
                  <c:y val="3.7912300472642255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1.0515310586176729E-2"/>
                  <c:y val="-0.1044001380662154"/>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0355836770403699"/>
                  <c:y val="3.3847307009940153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Sheet1!$A$2:$A$6</c:f>
              <c:strCache>
                <c:ptCount val="5"/>
                <c:pt idx="0">
                  <c:v>Healthcare</c:v>
                </c:pt>
                <c:pt idx="1">
                  <c:v>Genetic</c:v>
                </c:pt>
                <c:pt idx="2">
                  <c:v>Health Behaviors</c:v>
                </c:pt>
                <c:pt idx="3">
                  <c:v>Social / Economic</c:v>
                </c:pt>
                <c:pt idx="4">
                  <c:v>Physical Environment</c:v>
                </c:pt>
              </c:strCache>
            </c:strRef>
          </c:cat>
          <c:val>
            <c:numRef>
              <c:f>Sheet1!$B$2:$B$6</c:f>
              <c:numCache>
                <c:formatCode>General</c:formatCode>
                <c:ptCount val="5"/>
                <c:pt idx="0">
                  <c:v>15</c:v>
                </c:pt>
                <c:pt idx="1">
                  <c:v>25</c:v>
                </c:pt>
                <c:pt idx="2">
                  <c:v>30</c:v>
                </c:pt>
                <c:pt idx="3">
                  <c:v>30</c:v>
                </c:pt>
                <c:pt idx="4">
                  <c:v>10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b="1" cap="small" baseline="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cdr:x>
      <cdr:y>0.82154</cdr:y>
    </cdr:from>
    <cdr:to>
      <cdr:x>0.95446</cdr:x>
      <cdr:y>0.95826</cdr:y>
    </cdr:to>
    <cdr:sp macro="" textlink="">
      <cdr:nvSpPr>
        <cdr:cNvPr id="2" name="TextBox 1"/>
        <cdr:cNvSpPr txBox="1"/>
      </cdr:nvSpPr>
      <cdr:spPr>
        <a:xfrm xmlns:a="http://schemas.openxmlformats.org/drawingml/2006/main">
          <a:off x="5600700" y="3593057"/>
          <a:ext cx="2035934" cy="5979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smtClean="0"/>
            <a:t>Diet, physical activity,</a:t>
          </a:r>
        </a:p>
        <a:p xmlns:a="http://schemas.openxmlformats.org/drawingml/2006/main">
          <a:r>
            <a:rPr lang="en-US" dirty="0" smtClean="0"/>
            <a:t>alcohol, </a:t>
          </a:r>
          <a:r>
            <a:rPr lang="en-US" sz="1050" dirty="0" smtClean="0"/>
            <a:t>cigarette</a:t>
          </a:r>
          <a:r>
            <a:rPr lang="en-US" dirty="0" smtClean="0"/>
            <a:t>, drug use, </a:t>
          </a:r>
        </a:p>
        <a:p xmlns:a="http://schemas.openxmlformats.org/drawingml/2006/main">
          <a:r>
            <a:rPr lang="en-US" dirty="0" smtClean="0"/>
            <a:t>hand washing….</a:t>
          </a:r>
          <a:endParaRPr lang="en-US" sz="1050" dirty="0"/>
        </a:p>
      </cdr:txBody>
    </cdr:sp>
  </cdr:relSizeAnchor>
  <cdr:relSizeAnchor xmlns:cdr="http://schemas.openxmlformats.org/drawingml/2006/chartDrawing">
    <cdr:from>
      <cdr:x>0.61386</cdr:x>
      <cdr:y>0.85372</cdr:y>
    </cdr:from>
    <cdr:to>
      <cdr:x>0.7</cdr:x>
      <cdr:y>0.89123</cdr:y>
    </cdr:to>
    <cdr:cxnSp macro="">
      <cdr:nvCxnSpPr>
        <cdr:cNvPr id="4" name="Straight Connector 3"/>
        <cdr:cNvCxnSpPr/>
      </cdr:nvCxnSpPr>
      <cdr:spPr>
        <a:xfrm xmlns:a="http://schemas.openxmlformats.org/drawingml/2006/main" flipH="1" flipV="1">
          <a:off x="4724400" y="3733800"/>
          <a:ext cx="662940" cy="16406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0.76238</cdr:x>
      <cdr:y>0.45299</cdr:y>
    </cdr:from>
    <cdr:to>
      <cdr:x>0.93069</cdr:x>
      <cdr:y>0.66207</cdr:y>
    </cdr:to>
    <cdr:sp macro="" textlink="">
      <cdr:nvSpPr>
        <cdr:cNvPr id="6" name="TextBox 5"/>
        <cdr:cNvSpPr txBox="1"/>
      </cdr:nvSpPr>
      <cdr:spPr>
        <a:xfrm xmlns:a="http://schemas.openxmlformats.org/drawingml/2006/main">
          <a:off x="5867400" y="1981200"/>
          <a:ext cx="1295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0.76238</cdr:x>
      <cdr:y>0.40073</cdr:y>
    </cdr:from>
    <cdr:to>
      <cdr:x>0.88119</cdr:x>
      <cdr:y>0.6098</cdr:y>
    </cdr:to>
    <cdr:sp macro="" textlink="">
      <cdr:nvSpPr>
        <cdr:cNvPr id="7" name="TextBox 6"/>
        <cdr:cNvSpPr txBox="1"/>
      </cdr:nvSpPr>
      <cdr:spPr>
        <a:xfrm xmlns:a="http://schemas.openxmlformats.org/drawingml/2006/main">
          <a:off x="5867400" y="1752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0.77228</cdr:x>
      <cdr:y>0.40073</cdr:y>
    </cdr:from>
    <cdr:to>
      <cdr:x>0.90099</cdr:x>
      <cdr:y>0.55753</cdr:y>
    </cdr:to>
    <cdr:sp macro="" textlink="">
      <cdr:nvSpPr>
        <cdr:cNvPr id="8" name="TextBox 7"/>
        <cdr:cNvSpPr txBox="1"/>
      </cdr:nvSpPr>
      <cdr:spPr>
        <a:xfrm xmlns:a="http://schemas.openxmlformats.org/drawingml/2006/main">
          <a:off x="5943600" y="1752600"/>
          <a:ext cx="9906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0.78218</cdr:x>
      <cdr:y>0.47042</cdr:y>
    </cdr:from>
    <cdr:to>
      <cdr:x>0.90099</cdr:x>
      <cdr:y>0.67949</cdr:y>
    </cdr:to>
    <cdr:sp macro="" textlink="">
      <cdr:nvSpPr>
        <cdr:cNvPr id="9" name="TextBox 8"/>
        <cdr:cNvSpPr txBox="1"/>
      </cdr:nvSpPr>
      <cdr:spPr>
        <a:xfrm xmlns:a="http://schemas.openxmlformats.org/drawingml/2006/main">
          <a:off x="6019800" y="2057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smtClean="0"/>
        </a:p>
        <a:p xmlns:a="http://schemas.openxmlformats.org/drawingml/2006/main">
          <a:endParaRPr lang="en-US" sz="1100" dirty="0"/>
        </a:p>
      </cdr:txBody>
    </cdr:sp>
  </cdr:relSizeAnchor>
  <cdr:relSizeAnchor xmlns:cdr="http://schemas.openxmlformats.org/drawingml/2006/chartDrawing">
    <cdr:from>
      <cdr:x>0.76931</cdr:x>
      <cdr:y>0.52269</cdr:y>
    </cdr:from>
    <cdr:to>
      <cdr:x>1</cdr:x>
      <cdr:y>0.66207</cdr:y>
    </cdr:to>
    <cdr:sp macro="" textlink="">
      <cdr:nvSpPr>
        <cdr:cNvPr id="10" name="TextBox 9"/>
        <cdr:cNvSpPr txBox="1"/>
      </cdr:nvSpPr>
      <cdr:spPr>
        <a:xfrm xmlns:a="http://schemas.openxmlformats.org/drawingml/2006/main">
          <a:off x="6155249" y="2286000"/>
          <a:ext cx="1845751" cy="6096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Age, inherited conditions,  sickle-cell anemia,  cystic fibrosis, heart disease…</a:t>
          </a:r>
          <a:endParaRPr lang="en-US" sz="1100" dirty="0"/>
        </a:p>
      </cdr:txBody>
    </cdr:sp>
  </cdr:relSizeAnchor>
  <cdr:relSizeAnchor xmlns:cdr="http://schemas.openxmlformats.org/drawingml/2006/chartDrawing">
    <cdr:from>
      <cdr:x>0.7</cdr:x>
      <cdr:y>0.57762</cdr:y>
    </cdr:from>
    <cdr:to>
      <cdr:x>0.76931</cdr:x>
      <cdr:y>0.57762</cdr:y>
    </cdr:to>
    <cdr:cxnSp macro="">
      <cdr:nvCxnSpPr>
        <cdr:cNvPr id="11" name="Straight Connector 10"/>
        <cdr:cNvCxnSpPr/>
      </cdr:nvCxnSpPr>
      <cdr:spPr>
        <a:xfrm xmlns:a="http://schemas.openxmlformats.org/drawingml/2006/main" flipH="1">
          <a:off x="5387340" y="2526268"/>
          <a:ext cx="53340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0.26667</cdr:x>
      <cdr:y>0.61247</cdr:y>
    </cdr:from>
    <cdr:to>
      <cdr:x>0.30396</cdr:x>
      <cdr:y>0.62722</cdr:y>
    </cdr:to>
    <cdr:cxnSp macro="">
      <cdr:nvCxnSpPr>
        <cdr:cNvPr id="15" name="Straight Connector 14"/>
        <cdr:cNvCxnSpPr/>
      </cdr:nvCxnSpPr>
      <cdr:spPr>
        <a:xfrm xmlns:a="http://schemas.openxmlformats.org/drawingml/2006/main" flipH="1">
          <a:off x="2133600" y="2678676"/>
          <a:ext cx="298384" cy="64524"/>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0.83168</cdr:x>
      <cdr:y>0.15681</cdr:y>
    </cdr:from>
    <cdr:to>
      <cdr:x>0.99048</cdr:x>
      <cdr:y>0.32201</cdr:y>
    </cdr:to>
    <cdr:sp macro="" textlink="">
      <cdr:nvSpPr>
        <cdr:cNvPr id="12" name="TextBox 11"/>
        <cdr:cNvSpPr txBox="1"/>
      </cdr:nvSpPr>
      <cdr:spPr>
        <a:xfrm xmlns:a="http://schemas.openxmlformats.org/drawingml/2006/main">
          <a:off x="6654272" y="685818"/>
          <a:ext cx="1270528" cy="7225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smtClean="0"/>
            <a:t>Access to health care, and health literacy</a:t>
          </a:r>
          <a:endParaRPr lang="en-US" sz="1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4A897-584E-4A81-90F1-C89AB536FC56}" type="datetimeFigureOut">
              <a:rPr lang="en-US" smtClean="0"/>
              <a:t>8/10/2017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B758B-DBC3-4D4B-AAEF-5AE04F5A8298}" type="slidenum">
              <a:rPr lang="en-US" smtClean="0"/>
              <a:t>‹#›</a:t>
            </a:fld>
            <a:endParaRPr lang="en-US"/>
          </a:p>
        </p:txBody>
      </p:sp>
    </p:spTree>
    <p:extLst>
      <p:ext uri="{BB962C8B-B14F-4D97-AF65-F5344CB8AC3E}">
        <p14:creationId xmlns:p14="http://schemas.microsoft.com/office/powerpoint/2010/main" val="1362530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B37148-9503-4E70-985E-85C5A6FB1FC7}" type="slidenum">
              <a:rPr lang="en-US" altLang="en-US">
                <a:solidFill>
                  <a:prstClr val="black"/>
                </a:solidFill>
                <a:latin typeface="Calibri" panose="020F0502020204030204" pitchFamily="34" charset="0"/>
              </a:rPr>
              <a:pPr eaLnBrk="1" hangingPunct="1"/>
              <a:t>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234982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Two Research Grants are underway: UAB – Obesity and USM – Disaster Resilience</a:t>
            </a:r>
          </a:p>
          <a:p>
            <a:endParaRPr lang="en-US" altLang="en-US" smtClean="0"/>
          </a:p>
          <a:p>
            <a:r>
              <a:rPr lang="en-US" altLang="en-US" smtClean="0"/>
              <a:t>Collaborations and partnerships for the region:  Broken up geographicly for logistical reasons: Birmingham / Jefferson County area and over in Mississippi in the Hattiesburg Area, here BLB main site (montgomery, FL, LA, TX)</a:t>
            </a:r>
          </a:p>
          <a:p>
            <a:endParaRPr lang="en-US" altLang="en-US" smtClean="0"/>
          </a:p>
          <a:p>
            <a:r>
              <a:rPr lang="en-US" altLang="en-US" smtClean="0"/>
              <a:t>Community / Academic grants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DFA806-BC09-4051-A797-D6847B6D7F55}" type="slidenum">
              <a:rPr lang="en-US" altLang="en-US">
                <a:solidFill>
                  <a:prstClr val="black"/>
                </a:solidFill>
                <a:latin typeface="Calibri" panose="020F0502020204030204" pitchFamily="34" charset="0"/>
              </a:rPr>
              <a:pPr eaLnBrk="1" hangingPunct="1"/>
              <a:t>19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699445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32455-805E-4A56-9B6E-01DD265978A0}" type="slidenum">
              <a:rPr lang="en-US" altLang="en-US" smtClean="0">
                <a:solidFill>
                  <a:prstClr val="black"/>
                </a:solidFill>
              </a:rPr>
              <a:pPr/>
              <a:t>20</a:t>
            </a:fld>
            <a:endParaRPr lang="en-US" altLang="en-US">
              <a:solidFill>
                <a:prstClr val="black"/>
              </a:solidFill>
            </a:endParaRPr>
          </a:p>
        </p:txBody>
      </p:sp>
    </p:spTree>
    <p:extLst>
      <p:ext uri="{BB962C8B-B14F-4D97-AF65-F5344CB8AC3E}">
        <p14:creationId xmlns:p14="http://schemas.microsoft.com/office/powerpoint/2010/main" val="2488481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32455-805E-4A56-9B6E-01DD265978A0}" type="slidenum">
              <a:rPr lang="en-US" altLang="en-US" smtClean="0">
                <a:solidFill>
                  <a:prstClr val="black"/>
                </a:solidFill>
              </a:rPr>
              <a:pPr/>
              <a:t>21</a:t>
            </a:fld>
            <a:endParaRPr lang="en-US" altLang="en-US">
              <a:solidFill>
                <a:prstClr val="black"/>
              </a:solidFill>
            </a:endParaRPr>
          </a:p>
        </p:txBody>
      </p:sp>
    </p:spTree>
    <p:extLst>
      <p:ext uri="{BB962C8B-B14F-4D97-AF65-F5344CB8AC3E}">
        <p14:creationId xmlns:p14="http://schemas.microsoft.com/office/powerpoint/2010/main" val="295947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Principal Investigator</a:t>
            </a:r>
          </a:p>
          <a:p>
            <a:pPr eaLnBrk="1" hangingPunct="1"/>
            <a:r>
              <a:rPr lang="en-US" altLang="en-US" smtClean="0"/>
              <a:t>National Institute of Health</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3C89B6-57BE-4885-ACF2-F9F64CF4FCFB}" type="slidenum">
              <a:rPr lang="en-US" altLang="en-US">
                <a:solidFill>
                  <a:prstClr val="black"/>
                </a:solidFill>
                <a:latin typeface="Calibri" panose="020F0502020204030204" pitchFamily="34" charset="0"/>
              </a:rPr>
              <a:pPr eaLnBrk="1" hangingPunct="1"/>
              <a:t>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991561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smtClean="0"/>
              <a:t>Change this with either</a:t>
            </a:r>
            <a:r>
              <a:rPr lang="en-US" baseline="0" dirty="0" smtClean="0"/>
              <a:t> updated data or no data!</a:t>
            </a:r>
            <a:endParaRPr lang="en-US" dirty="0"/>
          </a:p>
        </p:txBody>
      </p:sp>
      <p:sp>
        <p:nvSpPr>
          <p:cNvPr id="4" name="Slide Number Placeholder 3"/>
          <p:cNvSpPr>
            <a:spLocks noGrp="1"/>
          </p:cNvSpPr>
          <p:nvPr>
            <p:ph type="sldNum" sz="quarter" idx="10"/>
          </p:nvPr>
        </p:nvSpPr>
        <p:spPr/>
        <p:txBody>
          <a:bodyPr/>
          <a:lstStyle/>
          <a:p>
            <a:fld id="{3B1A52D8-99C2-42CF-AF0A-53019AF7C288}" type="slidenum">
              <a:rPr lang="en-US" smtClean="0"/>
              <a:pPr/>
              <a:t>11</a:t>
            </a:fld>
            <a:endParaRPr lang="en-US"/>
          </a:p>
        </p:txBody>
      </p:sp>
    </p:spTree>
    <p:extLst>
      <p:ext uri="{BB962C8B-B14F-4D97-AF65-F5344CB8AC3E}">
        <p14:creationId xmlns:p14="http://schemas.microsoft.com/office/powerpoint/2010/main" val="1685464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smtClean="0"/>
              <a:t>Change this with either</a:t>
            </a:r>
            <a:r>
              <a:rPr lang="en-US" baseline="0" dirty="0" smtClean="0"/>
              <a:t> updated data or no data!</a:t>
            </a:r>
            <a:endParaRPr lang="en-US" dirty="0"/>
          </a:p>
        </p:txBody>
      </p:sp>
      <p:sp>
        <p:nvSpPr>
          <p:cNvPr id="4" name="Slide Number Placeholder 3"/>
          <p:cNvSpPr>
            <a:spLocks noGrp="1"/>
          </p:cNvSpPr>
          <p:nvPr>
            <p:ph type="sldNum" sz="quarter" idx="10"/>
          </p:nvPr>
        </p:nvSpPr>
        <p:spPr/>
        <p:txBody>
          <a:bodyPr/>
          <a:lstStyle/>
          <a:p>
            <a:fld id="{3B1A52D8-99C2-42CF-AF0A-53019AF7C288}" type="slidenum">
              <a:rPr lang="en-US" smtClean="0"/>
              <a:pPr/>
              <a:t>12</a:t>
            </a:fld>
            <a:endParaRPr lang="en-US"/>
          </a:p>
        </p:txBody>
      </p:sp>
    </p:spTree>
    <p:extLst>
      <p:ext uri="{BB962C8B-B14F-4D97-AF65-F5344CB8AC3E}">
        <p14:creationId xmlns:p14="http://schemas.microsoft.com/office/powerpoint/2010/main" val="3110683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Two Research Grants are underway: UAB – Obesity and USM – Disaster Resilience</a:t>
            </a:r>
          </a:p>
          <a:p>
            <a:endParaRPr lang="en-US" altLang="en-US" smtClean="0"/>
          </a:p>
          <a:p>
            <a:r>
              <a:rPr lang="en-US" altLang="en-US" smtClean="0"/>
              <a:t>Collaborations and partnerships for the region:  Broken up geographicly for logistical reasons: Birmingham / Jefferson County area and over in Mississippi in the Hattiesburg Area, here BLB main site (montgomery, FL, LA, TX)</a:t>
            </a:r>
          </a:p>
          <a:p>
            <a:endParaRPr lang="en-US" altLang="en-US" smtClean="0"/>
          </a:p>
          <a:p>
            <a:r>
              <a:rPr lang="en-US" altLang="en-US" smtClean="0"/>
              <a:t>Community / Academic grants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DFA806-BC09-4051-A797-D6847B6D7F55}" type="slidenum">
              <a:rPr lang="en-US" altLang="en-US">
                <a:solidFill>
                  <a:prstClr val="black"/>
                </a:solidFill>
                <a:latin typeface="Calibri" panose="020F0502020204030204" pitchFamily="34" charset="0"/>
              </a:rPr>
              <a:pPr eaLnBrk="1" hangingPunct="1"/>
              <a:t>14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00729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Two Research Grants are underway: UAB – Obesity and USM – Disaster Resilience</a:t>
            </a:r>
          </a:p>
          <a:p>
            <a:endParaRPr lang="en-US" altLang="en-US" smtClean="0"/>
          </a:p>
          <a:p>
            <a:r>
              <a:rPr lang="en-US" altLang="en-US" smtClean="0"/>
              <a:t>Collaborations and partnerships for the region:  Broken up geographicly for logistical reasons: Birmingham / Jefferson County area and over in Mississippi in the Hattiesburg Area, here BLB main site (montgomery, FL, LA, TX)</a:t>
            </a:r>
          </a:p>
          <a:p>
            <a:endParaRPr lang="en-US" altLang="en-US" smtClean="0"/>
          </a:p>
          <a:p>
            <a:r>
              <a:rPr lang="en-US" altLang="en-US" smtClean="0"/>
              <a:t>Community / Academic grants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DFA806-BC09-4051-A797-D6847B6D7F55}" type="slidenum">
              <a:rPr lang="en-US" altLang="en-US">
                <a:solidFill>
                  <a:prstClr val="black"/>
                </a:solidFill>
                <a:latin typeface="Calibri" panose="020F0502020204030204" pitchFamily="34" charset="0"/>
              </a:rPr>
              <a:pPr eaLnBrk="1" hangingPunct="1"/>
              <a:t>15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401169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Two Research Grants are underway: UAB – Obesity and USM – Disaster Resilience</a:t>
            </a:r>
          </a:p>
          <a:p>
            <a:endParaRPr lang="en-US" altLang="en-US" smtClean="0"/>
          </a:p>
          <a:p>
            <a:r>
              <a:rPr lang="en-US" altLang="en-US" smtClean="0"/>
              <a:t>Collaborations and partnerships for the region:  Broken up geographicly for logistical reasons: Birmingham / Jefferson County area and over in Mississippi in the Hattiesburg Area, here BLB main site (montgomery, FL, LA, TX)</a:t>
            </a:r>
          </a:p>
          <a:p>
            <a:endParaRPr lang="en-US" altLang="en-US" smtClean="0"/>
          </a:p>
          <a:p>
            <a:r>
              <a:rPr lang="en-US" altLang="en-US" smtClean="0"/>
              <a:t>Community / Academic grants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DFA806-BC09-4051-A797-D6847B6D7F55}" type="slidenum">
              <a:rPr lang="en-US" altLang="en-US">
                <a:solidFill>
                  <a:prstClr val="black"/>
                </a:solidFill>
                <a:latin typeface="Calibri" panose="020F0502020204030204" pitchFamily="34" charset="0"/>
              </a:rPr>
              <a:pPr eaLnBrk="1" hangingPunct="1"/>
              <a:t>16</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063726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Two Research Grants are underway: UAB – Obesity and USM – Disaster Resilience</a:t>
            </a:r>
          </a:p>
          <a:p>
            <a:endParaRPr lang="en-US" altLang="en-US" smtClean="0"/>
          </a:p>
          <a:p>
            <a:r>
              <a:rPr lang="en-US" altLang="en-US" smtClean="0"/>
              <a:t>Collaborations and partnerships for the region:  Broken up geographicly for logistical reasons: Birmingham / Jefferson County area and over in Mississippi in the Hattiesburg Area, here BLB main site (montgomery, FL, LA, TX)</a:t>
            </a:r>
          </a:p>
          <a:p>
            <a:endParaRPr lang="en-US" altLang="en-US" smtClean="0"/>
          </a:p>
          <a:p>
            <a:r>
              <a:rPr lang="en-US" altLang="en-US" smtClean="0"/>
              <a:t>Community / Academic grants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DFA806-BC09-4051-A797-D6847B6D7F55}" type="slidenum">
              <a:rPr lang="en-US" altLang="en-US">
                <a:solidFill>
                  <a:prstClr val="black"/>
                </a:solidFill>
                <a:latin typeface="Calibri" panose="020F0502020204030204" pitchFamily="34" charset="0"/>
              </a:rPr>
              <a:pPr eaLnBrk="1" hangingPunct="1"/>
              <a:t>17</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802017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Two Research Grants are underway: UAB – Obesity and USM – Disaster Resilience</a:t>
            </a:r>
          </a:p>
          <a:p>
            <a:endParaRPr lang="en-US" altLang="en-US" smtClean="0"/>
          </a:p>
          <a:p>
            <a:r>
              <a:rPr lang="en-US" altLang="en-US" smtClean="0"/>
              <a:t>Collaborations and partnerships for the region:  Broken up geographicly for logistical reasons: Birmingham / Jefferson County area and over in Mississippi in the Hattiesburg Area, here BLB main site (montgomery, FL, LA, TX)</a:t>
            </a:r>
          </a:p>
          <a:p>
            <a:endParaRPr lang="en-US" altLang="en-US" smtClean="0"/>
          </a:p>
          <a:p>
            <a:r>
              <a:rPr lang="en-US" altLang="en-US" smtClean="0"/>
              <a:t>Community / Academic grants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DFA806-BC09-4051-A797-D6847B6D7F55}" type="slidenum">
              <a:rPr lang="en-US" altLang="en-US">
                <a:solidFill>
                  <a:prstClr val="black"/>
                </a:solidFill>
                <a:latin typeface="Calibri" panose="020F0502020204030204" pitchFamily="34" charset="0"/>
              </a:rPr>
              <a:pPr eaLnBrk="1" hangingPunct="1"/>
              <a:t>18</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37099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203200" y="1219200"/>
            <a:ext cx="11785600" cy="369888"/>
          </a:xfrm>
          <a:prstGeom prst="rect">
            <a:avLst/>
          </a:prstGeom>
          <a:solidFill>
            <a:schemeClr val="bg1"/>
          </a:solidFill>
        </p:spPr>
        <p:txBody>
          <a:bodyPr>
            <a:spAutoFit/>
          </a:bodyPr>
          <a:lstStyle/>
          <a:p>
            <a:pPr>
              <a:defRPr/>
            </a:pPr>
            <a:endParaRPr lang="en-US" sz="1800" dirty="0">
              <a:solidFill>
                <a:prstClr val="black"/>
              </a:solidFill>
              <a:cs typeface="Arial" panose="020B0604020202020204" pitchFamily="34" charset="0"/>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3" y="6172201"/>
            <a:ext cx="11785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304800" y="1981200"/>
            <a:ext cx="114808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t="31682" b="36514"/>
          <a:stretch>
            <a:fillRect/>
          </a:stretch>
        </p:blipFill>
        <p:spPr bwMode="auto">
          <a:xfrm>
            <a:off x="2965451" y="404813"/>
            <a:ext cx="62611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362201"/>
            <a:ext cx="10363200" cy="1470025"/>
          </a:xfrm>
        </p:spPr>
        <p:txBody>
          <a:bodyPr/>
          <a:lstStyle>
            <a:lvl1pPr algn="ctr">
              <a:defRPr>
                <a:solidFill>
                  <a:srgbClr val="1F497D"/>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4038600"/>
            <a:ext cx="85344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430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a:solidFill>
                  <a:srgbClr val="1F497D"/>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B3EAD726-6BED-47A1-8737-DE6CC24E59F7}" type="slidenum">
              <a:rPr lang="en-US" altLang="en-US"/>
              <a:pPr/>
              <a:t>‹#›</a:t>
            </a:fld>
            <a:endParaRPr lang="en-US" altLang="en-US"/>
          </a:p>
        </p:txBody>
      </p:sp>
    </p:spTree>
    <p:extLst>
      <p:ext uri="{BB962C8B-B14F-4D97-AF65-F5344CB8AC3E}">
        <p14:creationId xmlns:p14="http://schemas.microsoft.com/office/powerpoint/2010/main" val="402241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chor="b">
            <a:normAutofit/>
          </a:bodyPr>
          <a:lstStyle>
            <a:lvl1pPr algn="l">
              <a:defRPr sz="3600">
                <a:solidFill>
                  <a:srgbClr val="1F497D"/>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DD3369F6-F9DB-4005-8E96-8F2646D601C2}" type="slidenum">
              <a:rPr lang="en-US" altLang="en-US"/>
              <a:pPr/>
              <a:t>‹#›</a:t>
            </a:fld>
            <a:endParaRPr lang="en-US" altLang="en-US"/>
          </a:p>
        </p:txBody>
      </p:sp>
    </p:spTree>
    <p:extLst>
      <p:ext uri="{BB962C8B-B14F-4D97-AF65-F5344CB8AC3E}">
        <p14:creationId xmlns:p14="http://schemas.microsoft.com/office/powerpoint/2010/main" val="3349672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203200" y="1219200"/>
            <a:ext cx="11785600" cy="369888"/>
          </a:xfrm>
          <a:prstGeom prst="rect">
            <a:avLst/>
          </a:prstGeom>
          <a:solidFill>
            <a:schemeClr val="bg1"/>
          </a:solidFill>
          <a:ln w="9525">
            <a:noFill/>
            <a:miter lim="800000"/>
            <a:headEnd/>
            <a:tailEnd/>
          </a:ln>
        </p:spPr>
        <p:txBody>
          <a:bodyPr>
            <a:spAutoFit/>
          </a:bodyPr>
          <a:lstStyle/>
          <a:p>
            <a:pPr fontAlgn="base">
              <a:spcBef>
                <a:spcPct val="0"/>
              </a:spcBef>
              <a:spcAft>
                <a:spcPct val="0"/>
              </a:spcAft>
              <a:defRPr/>
            </a:pPr>
            <a:endParaRPr lang="en-US" sz="1800">
              <a:solidFill>
                <a:prstClr val="black"/>
              </a:solidFill>
              <a:cs typeface="Arial" charset="0"/>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3" y="6172201"/>
            <a:ext cx="11785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304800" y="1981200"/>
            <a:ext cx="114808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t="31682" b="36514"/>
          <a:stretch>
            <a:fillRect/>
          </a:stretch>
        </p:blipFill>
        <p:spPr bwMode="auto">
          <a:xfrm>
            <a:off x="2965451" y="404813"/>
            <a:ext cx="62611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362201"/>
            <a:ext cx="10363200" cy="1470025"/>
          </a:xfrm>
        </p:spPr>
        <p:txBody>
          <a:bodyPr/>
          <a:lstStyle>
            <a:lvl1pPr algn="ctr">
              <a:defRPr>
                <a:solidFill>
                  <a:srgbClr val="1F497D"/>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4038600"/>
            <a:ext cx="85344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67765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Autofit/>
          </a:bodyPr>
          <a:lstStyle>
            <a:lvl1pPr algn="l">
              <a:defRPr sz="3600">
                <a:solidFill>
                  <a:srgbClr val="1F497D"/>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F8BE98BF-69C4-46F1-B287-F026C944E947}" type="slidenum">
              <a:rPr lang="en-US" altLang="en-US"/>
              <a:pPr/>
              <a:t>‹#›</a:t>
            </a:fld>
            <a:endParaRPr lang="en-US" altLang="en-US"/>
          </a:p>
        </p:txBody>
      </p:sp>
    </p:spTree>
    <p:extLst>
      <p:ext uri="{BB962C8B-B14F-4D97-AF65-F5344CB8AC3E}">
        <p14:creationId xmlns:p14="http://schemas.microsoft.com/office/powerpoint/2010/main" val="610298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914400" y="3200400"/>
            <a:ext cx="103632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userDrawn="1"/>
        </p:nvSpPr>
        <p:spPr bwMode="auto">
          <a:xfrm>
            <a:off x="304800" y="1219200"/>
            <a:ext cx="11582400" cy="369888"/>
          </a:xfrm>
          <a:prstGeom prst="rect">
            <a:avLst/>
          </a:prstGeom>
          <a:solidFill>
            <a:schemeClr val="bg1"/>
          </a:solidFill>
          <a:ln w="9525">
            <a:noFill/>
            <a:miter lim="800000"/>
            <a:headEnd/>
            <a:tailEnd/>
          </a:ln>
        </p:spPr>
        <p:txBody>
          <a:bodyPr>
            <a:spAutoFit/>
          </a:bodyPr>
          <a:lstStyle/>
          <a:p>
            <a:pPr fontAlgn="base">
              <a:spcBef>
                <a:spcPct val="0"/>
              </a:spcBef>
              <a:spcAft>
                <a:spcPct val="0"/>
              </a:spcAft>
              <a:defRPr/>
            </a:pPr>
            <a:endParaRPr lang="en-US" sz="1800">
              <a:solidFill>
                <a:prstClr val="black"/>
              </a:solidFill>
              <a:cs typeface="Arial" charset="0"/>
            </a:endParaRPr>
          </a:p>
        </p:txBody>
      </p:sp>
      <p:sp>
        <p:nvSpPr>
          <p:cNvPr id="2" name="Title 1"/>
          <p:cNvSpPr>
            <a:spLocks noGrp="1"/>
          </p:cNvSpPr>
          <p:nvPr>
            <p:ph type="title"/>
          </p:nvPr>
        </p:nvSpPr>
        <p:spPr>
          <a:xfrm>
            <a:off x="914400" y="1905001"/>
            <a:ext cx="10363200" cy="1362075"/>
          </a:xfrm>
        </p:spPr>
        <p:txBody>
          <a:bodyPr anchor="b"/>
          <a:lstStyle>
            <a:lvl1pPr algn="l">
              <a:defRPr sz="4000" b="1" cap="all">
                <a:solidFill>
                  <a:srgbClr val="1F497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3276601"/>
            <a:ext cx="10363200" cy="1500187"/>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fld id="{0C05FEF8-8CF2-4E56-B9B2-84463F452435}" type="slidenum">
              <a:rPr lang="en-US" altLang="en-US"/>
              <a:pPr/>
              <a:t>‹#›</a:t>
            </a:fld>
            <a:endParaRPr lang="en-US" altLang="en-US"/>
          </a:p>
        </p:txBody>
      </p:sp>
    </p:spTree>
    <p:extLst>
      <p:ext uri="{BB962C8B-B14F-4D97-AF65-F5344CB8AC3E}">
        <p14:creationId xmlns:p14="http://schemas.microsoft.com/office/powerpoint/2010/main" val="366542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a:solidFill>
                  <a:srgbClr val="1F497D"/>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BFCC896E-A06B-4ECB-9EB0-9838871BA6F8}" type="slidenum">
              <a:rPr lang="en-US" altLang="en-US"/>
              <a:pPr/>
              <a:t>‹#›</a:t>
            </a:fld>
            <a:endParaRPr lang="en-US" altLang="en-US"/>
          </a:p>
        </p:txBody>
      </p:sp>
    </p:spTree>
    <p:extLst>
      <p:ext uri="{BB962C8B-B14F-4D97-AF65-F5344CB8AC3E}">
        <p14:creationId xmlns:p14="http://schemas.microsoft.com/office/powerpoint/2010/main" val="1842690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strike="noStrike">
                <a:solidFill>
                  <a:srgbClr val="1F497D"/>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7224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514601"/>
            <a:ext cx="5386917"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7601" y="17224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7601" y="2514601"/>
            <a:ext cx="5389033"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1854E76A-A7D6-4A47-99E9-890F043B5761}" type="slidenum">
              <a:rPr lang="en-US" altLang="en-US"/>
              <a:pPr/>
              <a:t>‹#›</a:t>
            </a:fld>
            <a:endParaRPr lang="en-US" altLang="en-US"/>
          </a:p>
        </p:txBody>
      </p:sp>
    </p:spTree>
    <p:extLst>
      <p:ext uri="{BB962C8B-B14F-4D97-AF65-F5344CB8AC3E}">
        <p14:creationId xmlns:p14="http://schemas.microsoft.com/office/powerpoint/2010/main" val="2226949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a:solidFill>
                  <a:srgbClr val="1F497D"/>
                </a:solidFill>
              </a:defRPr>
            </a:lvl1pPr>
          </a:lstStyle>
          <a:p>
            <a:r>
              <a:rPr lang="en-US" smtClean="0"/>
              <a:t>Click to edit Master title style</a:t>
            </a:r>
            <a:endParaRPr lang="en-US" dirty="0"/>
          </a:p>
        </p:txBody>
      </p:sp>
      <p:sp>
        <p:nvSpPr>
          <p:cNvPr id="3" name="Footer Placeholder 3"/>
          <p:cNvSpPr>
            <a:spLocks noGrp="1"/>
          </p:cNvSpPr>
          <p:nvPr>
            <p:ph type="ftr" sz="quarter" idx="10"/>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cs typeface="Arial" charset="0"/>
              </a:defRPr>
            </a:lvl1pPr>
          </a:lstStyle>
          <a:p>
            <a:pPr fontAlgn="base">
              <a:spcBef>
                <a:spcPct val="0"/>
              </a:spcBef>
              <a:spcAft>
                <a:spcPct val="0"/>
              </a:spcAft>
              <a:defRPr/>
            </a:pPr>
            <a:endParaRPr lang="en-US">
              <a:solidFill>
                <a:prstClr val="black"/>
              </a:solidFill>
            </a:endParaRPr>
          </a:p>
        </p:txBody>
      </p:sp>
      <p:sp>
        <p:nvSpPr>
          <p:cNvPr id="4" name="Slide Number Placeholder 4"/>
          <p:cNvSpPr>
            <a:spLocks noGrp="1"/>
          </p:cNvSpPr>
          <p:nvPr>
            <p:ph type="sldNum" sz="quarter" idx="11"/>
          </p:nvPr>
        </p:nvSpPr>
        <p:spPr/>
        <p:txBody>
          <a:bodyPr/>
          <a:lstStyle>
            <a:lvl1pPr>
              <a:defRPr/>
            </a:lvl1pPr>
          </a:lstStyle>
          <a:p>
            <a:fld id="{E6DE8476-F8BE-488A-85BB-9BBED805DF36}" type="slidenum">
              <a:rPr lang="en-US" altLang="en-US"/>
              <a:pPr/>
              <a:t>‹#›</a:t>
            </a:fld>
            <a:endParaRPr lang="en-US" altLang="en-US"/>
          </a:p>
        </p:txBody>
      </p:sp>
    </p:spTree>
    <p:extLst>
      <p:ext uri="{BB962C8B-B14F-4D97-AF65-F5344CB8AC3E}">
        <p14:creationId xmlns:p14="http://schemas.microsoft.com/office/powerpoint/2010/main" val="1938994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F8833A5-CC76-4EAD-9C09-DDCDD7C870F8}" type="slidenum">
              <a:rPr lang="en-US" altLang="en-US"/>
              <a:pPr/>
              <a:t>‹#›</a:t>
            </a:fld>
            <a:endParaRPr lang="en-US" altLang="en-US"/>
          </a:p>
        </p:txBody>
      </p:sp>
    </p:spTree>
    <p:extLst>
      <p:ext uri="{BB962C8B-B14F-4D97-AF65-F5344CB8AC3E}">
        <p14:creationId xmlns:p14="http://schemas.microsoft.com/office/powerpoint/2010/main" val="2034379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1F497D"/>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1676401"/>
            <a:ext cx="6815667"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676401"/>
            <a:ext cx="4011084"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17FE303B-49CE-48A8-8D35-50064A3BED0B}" type="slidenum">
              <a:rPr lang="en-US" altLang="en-US"/>
              <a:pPr/>
              <a:t>‹#›</a:t>
            </a:fld>
            <a:endParaRPr lang="en-US" altLang="en-US"/>
          </a:p>
        </p:txBody>
      </p:sp>
    </p:spTree>
    <p:extLst>
      <p:ext uri="{BB962C8B-B14F-4D97-AF65-F5344CB8AC3E}">
        <p14:creationId xmlns:p14="http://schemas.microsoft.com/office/powerpoint/2010/main" val="53194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Autofit/>
          </a:bodyPr>
          <a:lstStyle>
            <a:lvl1pPr algn="l">
              <a:defRPr sz="3600">
                <a:solidFill>
                  <a:srgbClr val="1F497D"/>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1ABDAB19-2C70-4309-A04D-0A429E7D783F}" type="slidenum">
              <a:rPr lang="en-US" altLang="en-US"/>
              <a:pPr/>
              <a:t>‹#›</a:t>
            </a:fld>
            <a:endParaRPr lang="en-US" altLang="en-US"/>
          </a:p>
        </p:txBody>
      </p:sp>
    </p:spTree>
    <p:extLst>
      <p:ext uri="{BB962C8B-B14F-4D97-AF65-F5344CB8AC3E}">
        <p14:creationId xmlns:p14="http://schemas.microsoft.com/office/powerpoint/2010/main" val="3866174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1F497D"/>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1676400"/>
            <a:ext cx="7315200" cy="3051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D9B0D670-BCB7-499F-80A7-0DAEC7158B86}" type="slidenum">
              <a:rPr lang="en-US" altLang="en-US"/>
              <a:pPr/>
              <a:t>‹#›</a:t>
            </a:fld>
            <a:endParaRPr lang="en-US" altLang="en-US"/>
          </a:p>
        </p:txBody>
      </p:sp>
    </p:spTree>
    <p:extLst>
      <p:ext uri="{BB962C8B-B14F-4D97-AF65-F5344CB8AC3E}">
        <p14:creationId xmlns:p14="http://schemas.microsoft.com/office/powerpoint/2010/main" val="1804875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a:solidFill>
                  <a:srgbClr val="1F497D"/>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04642C8F-FD3E-4069-B010-F1C60DDC6A29}" type="slidenum">
              <a:rPr lang="en-US" altLang="en-US"/>
              <a:pPr/>
              <a:t>‹#›</a:t>
            </a:fld>
            <a:endParaRPr lang="en-US" altLang="en-US"/>
          </a:p>
        </p:txBody>
      </p:sp>
    </p:spTree>
    <p:extLst>
      <p:ext uri="{BB962C8B-B14F-4D97-AF65-F5344CB8AC3E}">
        <p14:creationId xmlns:p14="http://schemas.microsoft.com/office/powerpoint/2010/main" val="595553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chor="b">
            <a:normAutofit/>
          </a:bodyPr>
          <a:lstStyle>
            <a:lvl1pPr algn="l">
              <a:defRPr sz="3600">
                <a:solidFill>
                  <a:srgbClr val="1F497D"/>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CAB1C98C-DCD0-4F24-A486-099DBD517F98}" type="slidenum">
              <a:rPr lang="en-US" altLang="en-US"/>
              <a:pPr/>
              <a:t>‹#›</a:t>
            </a:fld>
            <a:endParaRPr lang="en-US" altLang="en-US"/>
          </a:p>
        </p:txBody>
      </p:sp>
    </p:spTree>
    <p:extLst>
      <p:ext uri="{BB962C8B-B14F-4D97-AF65-F5344CB8AC3E}">
        <p14:creationId xmlns:p14="http://schemas.microsoft.com/office/powerpoint/2010/main" val="3733549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203200" y="1219200"/>
            <a:ext cx="11785600" cy="369888"/>
          </a:xfrm>
          <a:prstGeom prst="rect">
            <a:avLst/>
          </a:prstGeom>
          <a:solidFill>
            <a:schemeClr val="bg1"/>
          </a:solidFill>
        </p:spPr>
        <p:txBody>
          <a:bodyPr>
            <a:spAutoFit/>
          </a:bodyPr>
          <a:lstStyle/>
          <a:p>
            <a:pPr>
              <a:defRPr/>
            </a:pPr>
            <a:endParaRPr lang="en-US" sz="1800" dirty="0">
              <a:solidFill>
                <a:prstClr val="black"/>
              </a:solidFill>
              <a:cs typeface="Arial" panose="020B0604020202020204" pitchFamily="34" charset="0"/>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3" y="6172201"/>
            <a:ext cx="11785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304800" y="1981200"/>
            <a:ext cx="114808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t="31682" b="36514"/>
          <a:stretch>
            <a:fillRect/>
          </a:stretch>
        </p:blipFill>
        <p:spPr bwMode="auto">
          <a:xfrm>
            <a:off x="2965451" y="404813"/>
            <a:ext cx="62611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362201"/>
            <a:ext cx="10363200" cy="1470025"/>
          </a:xfrm>
        </p:spPr>
        <p:txBody>
          <a:bodyPr/>
          <a:lstStyle>
            <a:lvl1pPr algn="ctr">
              <a:defRPr>
                <a:solidFill>
                  <a:srgbClr val="1F497D"/>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4038600"/>
            <a:ext cx="85344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92491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Autofit/>
          </a:bodyPr>
          <a:lstStyle>
            <a:lvl1pPr algn="l">
              <a:defRPr sz="3600">
                <a:solidFill>
                  <a:srgbClr val="1F497D"/>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1ABDAB19-2C70-4309-A04D-0A429E7D783F}" type="slidenum">
              <a:rPr lang="en-US" altLang="en-US"/>
              <a:pPr/>
              <a:t>‹#›</a:t>
            </a:fld>
            <a:endParaRPr lang="en-US" altLang="en-US"/>
          </a:p>
        </p:txBody>
      </p:sp>
    </p:spTree>
    <p:extLst>
      <p:ext uri="{BB962C8B-B14F-4D97-AF65-F5344CB8AC3E}">
        <p14:creationId xmlns:p14="http://schemas.microsoft.com/office/powerpoint/2010/main" val="1250847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914400" y="3200400"/>
            <a:ext cx="103632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304800" y="1219200"/>
            <a:ext cx="11582400" cy="369888"/>
          </a:xfrm>
          <a:prstGeom prst="rect">
            <a:avLst/>
          </a:prstGeom>
          <a:solidFill>
            <a:schemeClr val="bg1"/>
          </a:solidFill>
        </p:spPr>
        <p:txBody>
          <a:bodyPr>
            <a:spAutoFit/>
          </a:bodyPr>
          <a:lstStyle/>
          <a:p>
            <a:pPr>
              <a:defRPr/>
            </a:pPr>
            <a:endParaRPr lang="en-US" sz="1800" dirty="0">
              <a:solidFill>
                <a:prstClr val="black"/>
              </a:solidFill>
              <a:cs typeface="Arial" panose="020B0604020202020204" pitchFamily="34" charset="0"/>
            </a:endParaRPr>
          </a:p>
        </p:txBody>
      </p:sp>
      <p:sp>
        <p:nvSpPr>
          <p:cNvPr id="2" name="Title 1"/>
          <p:cNvSpPr>
            <a:spLocks noGrp="1"/>
          </p:cNvSpPr>
          <p:nvPr>
            <p:ph type="title"/>
          </p:nvPr>
        </p:nvSpPr>
        <p:spPr>
          <a:xfrm>
            <a:off x="914400" y="1905001"/>
            <a:ext cx="10363200" cy="1362075"/>
          </a:xfrm>
        </p:spPr>
        <p:txBody>
          <a:bodyPr anchor="b"/>
          <a:lstStyle>
            <a:lvl1pPr algn="l">
              <a:defRPr sz="4000" b="1" cap="all">
                <a:solidFill>
                  <a:srgbClr val="1F497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3276601"/>
            <a:ext cx="10363200" cy="1500187"/>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fld id="{194879F1-1198-4D4D-8BC4-8E684A2DA190}" type="slidenum">
              <a:rPr lang="en-US" altLang="en-US"/>
              <a:pPr/>
              <a:t>‹#›</a:t>
            </a:fld>
            <a:endParaRPr lang="en-US" altLang="en-US"/>
          </a:p>
        </p:txBody>
      </p:sp>
    </p:spTree>
    <p:extLst>
      <p:ext uri="{BB962C8B-B14F-4D97-AF65-F5344CB8AC3E}">
        <p14:creationId xmlns:p14="http://schemas.microsoft.com/office/powerpoint/2010/main" val="4009690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a:solidFill>
                  <a:srgbClr val="1F497D"/>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4090899C-98B8-4DA4-9559-B8D3D7D14328}" type="slidenum">
              <a:rPr lang="en-US" altLang="en-US"/>
              <a:pPr/>
              <a:t>‹#›</a:t>
            </a:fld>
            <a:endParaRPr lang="en-US" altLang="en-US"/>
          </a:p>
        </p:txBody>
      </p:sp>
    </p:spTree>
    <p:extLst>
      <p:ext uri="{BB962C8B-B14F-4D97-AF65-F5344CB8AC3E}">
        <p14:creationId xmlns:p14="http://schemas.microsoft.com/office/powerpoint/2010/main" val="3130116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strike="noStrike">
                <a:solidFill>
                  <a:srgbClr val="1F497D"/>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7224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514601"/>
            <a:ext cx="5386917"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7601" y="17224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7601" y="2514601"/>
            <a:ext cx="5389033"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8F4F8BD5-EF44-4159-A91D-153FAA6A53D1}" type="slidenum">
              <a:rPr lang="en-US" altLang="en-US"/>
              <a:pPr/>
              <a:t>‹#›</a:t>
            </a:fld>
            <a:endParaRPr lang="en-US" altLang="en-US"/>
          </a:p>
        </p:txBody>
      </p:sp>
    </p:spTree>
    <p:extLst>
      <p:ext uri="{BB962C8B-B14F-4D97-AF65-F5344CB8AC3E}">
        <p14:creationId xmlns:p14="http://schemas.microsoft.com/office/powerpoint/2010/main" val="2470657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a:solidFill>
                  <a:srgbClr val="1F497D"/>
                </a:solidFill>
              </a:defRPr>
            </a:lvl1pPr>
          </a:lstStyle>
          <a:p>
            <a:r>
              <a:rPr lang="en-US" smtClean="0"/>
              <a:t>Click to edit Master title style</a:t>
            </a:r>
            <a:endParaRPr lang="en-US" dirty="0"/>
          </a:p>
        </p:txBody>
      </p:sp>
      <p:sp>
        <p:nvSpPr>
          <p:cNvPr id="3" name="Footer Placeholder 3"/>
          <p:cNvSpPr>
            <a:spLocks noGrp="1"/>
          </p:cNvSpPr>
          <p:nvPr>
            <p:ph type="ftr" sz="quarter" idx="10"/>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4"/>
          <p:cNvSpPr>
            <a:spLocks noGrp="1"/>
          </p:cNvSpPr>
          <p:nvPr>
            <p:ph type="sldNum" sz="quarter" idx="11"/>
          </p:nvPr>
        </p:nvSpPr>
        <p:spPr/>
        <p:txBody>
          <a:bodyPr/>
          <a:lstStyle>
            <a:lvl1pPr>
              <a:defRPr/>
            </a:lvl1pPr>
          </a:lstStyle>
          <a:p>
            <a:fld id="{1EAFF1D3-7FFC-4324-91C9-E75F86E137C7}" type="slidenum">
              <a:rPr lang="en-US" altLang="en-US"/>
              <a:pPr/>
              <a:t>‹#›</a:t>
            </a:fld>
            <a:endParaRPr lang="en-US" altLang="en-US"/>
          </a:p>
        </p:txBody>
      </p:sp>
    </p:spTree>
    <p:extLst>
      <p:ext uri="{BB962C8B-B14F-4D97-AF65-F5344CB8AC3E}">
        <p14:creationId xmlns:p14="http://schemas.microsoft.com/office/powerpoint/2010/main" val="3564276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CD618BAE-F502-4DBA-80EA-3DEADE80F22E}" type="slidenum">
              <a:rPr lang="en-US" altLang="en-US"/>
              <a:pPr/>
              <a:t>‹#›</a:t>
            </a:fld>
            <a:endParaRPr lang="en-US" altLang="en-US"/>
          </a:p>
        </p:txBody>
      </p:sp>
    </p:spTree>
    <p:extLst>
      <p:ext uri="{BB962C8B-B14F-4D97-AF65-F5344CB8AC3E}">
        <p14:creationId xmlns:p14="http://schemas.microsoft.com/office/powerpoint/2010/main" val="27708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914400" y="3200400"/>
            <a:ext cx="103632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304800" y="1219200"/>
            <a:ext cx="11582400" cy="369888"/>
          </a:xfrm>
          <a:prstGeom prst="rect">
            <a:avLst/>
          </a:prstGeom>
          <a:solidFill>
            <a:schemeClr val="bg1"/>
          </a:solidFill>
        </p:spPr>
        <p:txBody>
          <a:bodyPr>
            <a:spAutoFit/>
          </a:bodyPr>
          <a:lstStyle/>
          <a:p>
            <a:pPr>
              <a:defRPr/>
            </a:pPr>
            <a:endParaRPr lang="en-US" sz="1800" dirty="0">
              <a:solidFill>
                <a:prstClr val="black"/>
              </a:solidFill>
              <a:cs typeface="Arial" panose="020B0604020202020204" pitchFamily="34" charset="0"/>
            </a:endParaRPr>
          </a:p>
        </p:txBody>
      </p:sp>
      <p:sp>
        <p:nvSpPr>
          <p:cNvPr id="2" name="Title 1"/>
          <p:cNvSpPr>
            <a:spLocks noGrp="1"/>
          </p:cNvSpPr>
          <p:nvPr>
            <p:ph type="title"/>
          </p:nvPr>
        </p:nvSpPr>
        <p:spPr>
          <a:xfrm>
            <a:off x="914400" y="1905001"/>
            <a:ext cx="10363200" cy="1362075"/>
          </a:xfrm>
        </p:spPr>
        <p:txBody>
          <a:bodyPr anchor="b"/>
          <a:lstStyle>
            <a:lvl1pPr algn="l">
              <a:defRPr sz="4000" b="1" cap="all">
                <a:solidFill>
                  <a:srgbClr val="1F497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3276601"/>
            <a:ext cx="10363200" cy="1500187"/>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fld id="{194879F1-1198-4D4D-8BC4-8E684A2DA190}" type="slidenum">
              <a:rPr lang="en-US" altLang="en-US"/>
              <a:pPr/>
              <a:t>‹#›</a:t>
            </a:fld>
            <a:endParaRPr lang="en-US" altLang="en-US"/>
          </a:p>
        </p:txBody>
      </p:sp>
    </p:spTree>
    <p:extLst>
      <p:ext uri="{BB962C8B-B14F-4D97-AF65-F5344CB8AC3E}">
        <p14:creationId xmlns:p14="http://schemas.microsoft.com/office/powerpoint/2010/main" val="1044271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1F497D"/>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1676401"/>
            <a:ext cx="6815667"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676401"/>
            <a:ext cx="4011084"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AC53AF4A-07FA-4B05-AE6F-8E7C4BD1F9FD}" type="slidenum">
              <a:rPr lang="en-US" altLang="en-US"/>
              <a:pPr/>
              <a:t>‹#›</a:t>
            </a:fld>
            <a:endParaRPr lang="en-US" altLang="en-US"/>
          </a:p>
        </p:txBody>
      </p:sp>
    </p:spTree>
    <p:extLst>
      <p:ext uri="{BB962C8B-B14F-4D97-AF65-F5344CB8AC3E}">
        <p14:creationId xmlns:p14="http://schemas.microsoft.com/office/powerpoint/2010/main" val="3947172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1F497D"/>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1676400"/>
            <a:ext cx="7315200" cy="3051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81EA9672-84C2-4663-B018-8DE1A974BDFB}" type="slidenum">
              <a:rPr lang="en-US" altLang="en-US"/>
              <a:pPr/>
              <a:t>‹#›</a:t>
            </a:fld>
            <a:endParaRPr lang="en-US" altLang="en-US"/>
          </a:p>
        </p:txBody>
      </p:sp>
    </p:spTree>
    <p:extLst>
      <p:ext uri="{BB962C8B-B14F-4D97-AF65-F5344CB8AC3E}">
        <p14:creationId xmlns:p14="http://schemas.microsoft.com/office/powerpoint/2010/main" val="37490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a:solidFill>
                  <a:srgbClr val="1F497D"/>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B3EAD726-6BED-47A1-8737-DE6CC24E59F7}" type="slidenum">
              <a:rPr lang="en-US" altLang="en-US"/>
              <a:pPr/>
              <a:t>‹#›</a:t>
            </a:fld>
            <a:endParaRPr lang="en-US" altLang="en-US"/>
          </a:p>
        </p:txBody>
      </p:sp>
    </p:spTree>
    <p:extLst>
      <p:ext uri="{BB962C8B-B14F-4D97-AF65-F5344CB8AC3E}">
        <p14:creationId xmlns:p14="http://schemas.microsoft.com/office/powerpoint/2010/main" val="3670419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chor="b">
            <a:normAutofit/>
          </a:bodyPr>
          <a:lstStyle>
            <a:lvl1pPr algn="l">
              <a:defRPr sz="3600">
                <a:solidFill>
                  <a:srgbClr val="1F497D"/>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DD3369F6-F9DB-4005-8E96-8F2646D601C2}" type="slidenum">
              <a:rPr lang="en-US" altLang="en-US"/>
              <a:pPr/>
              <a:t>‹#›</a:t>
            </a:fld>
            <a:endParaRPr lang="en-US" altLang="en-US"/>
          </a:p>
        </p:txBody>
      </p:sp>
    </p:spTree>
    <p:extLst>
      <p:ext uri="{BB962C8B-B14F-4D97-AF65-F5344CB8AC3E}">
        <p14:creationId xmlns:p14="http://schemas.microsoft.com/office/powerpoint/2010/main" val="381259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a:solidFill>
                  <a:srgbClr val="1F497D"/>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4090899C-98B8-4DA4-9559-B8D3D7D14328}" type="slidenum">
              <a:rPr lang="en-US" altLang="en-US"/>
              <a:pPr/>
              <a:t>‹#›</a:t>
            </a:fld>
            <a:endParaRPr lang="en-US" altLang="en-US"/>
          </a:p>
        </p:txBody>
      </p:sp>
    </p:spTree>
    <p:extLst>
      <p:ext uri="{BB962C8B-B14F-4D97-AF65-F5344CB8AC3E}">
        <p14:creationId xmlns:p14="http://schemas.microsoft.com/office/powerpoint/2010/main" val="35116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strike="noStrike">
                <a:solidFill>
                  <a:srgbClr val="1F497D"/>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7224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514601"/>
            <a:ext cx="5386917"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7601" y="17224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7601" y="2514601"/>
            <a:ext cx="5389033"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8F4F8BD5-EF44-4159-A91D-153FAA6A53D1}" type="slidenum">
              <a:rPr lang="en-US" altLang="en-US"/>
              <a:pPr/>
              <a:t>‹#›</a:t>
            </a:fld>
            <a:endParaRPr lang="en-US" altLang="en-US"/>
          </a:p>
        </p:txBody>
      </p:sp>
    </p:spTree>
    <p:extLst>
      <p:ext uri="{BB962C8B-B14F-4D97-AF65-F5344CB8AC3E}">
        <p14:creationId xmlns:p14="http://schemas.microsoft.com/office/powerpoint/2010/main" val="339539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a:solidFill>
                  <a:srgbClr val="1F497D"/>
                </a:solidFill>
              </a:defRPr>
            </a:lvl1pPr>
          </a:lstStyle>
          <a:p>
            <a:r>
              <a:rPr lang="en-US" smtClean="0"/>
              <a:t>Click to edit Master title style</a:t>
            </a:r>
            <a:endParaRPr lang="en-US" dirty="0"/>
          </a:p>
        </p:txBody>
      </p:sp>
      <p:sp>
        <p:nvSpPr>
          <p:cNvPr id="3" name="Footer Placeholder 3"/>
          <p:cNvSpPr>
            <a:spLocks noGrp="1"/>
          </p:cNvSpPr>
          <p:nvPr>
            <p:ph type="ftr" sz="quarter" idx="10"/>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4"/>
          <p:cNvSpPr>
            <a:spLocks noGrp="1"/>
          </p:cNvSpPr>
          <p:nvPr>
            <p:ph type="sldNum" sz="quarter" idx="11"/>
          </p:nvPr>
        </p:nvSpPr>
        <p:spPr/>
        <p:txBody>
          <a:bodyPr/>
          <a:lstStyle>
            <a:lvl1pPr>
              <a:defRPr/>
            </a:lvl1pPr>
          </a:lstStyle>
          <a:p>
            <a:fld id="{1EAFF1D3-7FFC-4324-91C9-E75F86E137C7}" type="slidenum">
              <a:rPr lang="en-US" altLang="en-US"/>
              <a:pPr/>
              <a:t>‹#›</a:t>
            </a:fld>
            <a:endParaRPr lang="en-US" altLang="en-US"/>
          </a:p>
        </p:txBody>
      </p:sp>
    </p:spTree>
    <p:extLst>
      <p:ext uri="{BB962C8B-B14F-4D97-AF65-F5344CB8AC3E}">
        <p14:creationId xmlns:p14="http://schemas.microsoft.com/office/powerpoint/2010/main" val="1915167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CD618BAE-F502-4DBA-80EA-3DEADE80F22E}" type="slidenum">
              <a:rPr lang="en-US" altLang="en-US"/>
              <a:pPr/>
              <a:t>‹#›</a:t>
            </a:fld>
            <a:endParaRPr lang="en-US" altLang="en-US"/>
          </a:p>
        </p:txBody>
      </p:sp>
    </p:spTree>
    <p:extLst>
      <p:ext uri="{BB962C8B-B14F-4D97-AF65-F5344CB8AC3E}">
        <p14:creationId xmlns:p14="http://schemas.microsoft.com/office/powerpoint/2010/main" val="417266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1F497D"/>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1676401"/>
            <a:ext cx="6815667"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676401"/>
            <a:ext cx="4011084"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AC53AF4A-07FA-4B05-AE6F-8E7C4BD1F9FD}" type="slidenum">
              <a:rPr lang="en-US" altLang="en-US"/>
              <a:pPr/>
              <a:t>‹#›</a:t>
            </a:fld>
            <a:endParaRPr lang="en-US" altLang="en-US"/>
          </a:p>
        </p:txBody>
      </p:sp>
    </p:spTree>
    <p:extLst>
      <p:ext uri="{BB962C8B-B14F-4D97-AF65-F5344CB8AC3E}">
        <p14:creationId xmlns:p14="http://schemas.microsoft.com/office/powerpoint/2010/main" val="569448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1F497D"/>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1676400"/>
            <a:ext cx="7315200" cy="3051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81EA9672-84C2-4663-B018-8DE1A974BDFB}" type="slidenum">
              <a:rPr lang="en-US" altLang="en-US"/>
              <a:pPr/>
              <a:t>‹#›</a:t>
            </a:fld>
            <a:endParaRPr lang="en-US" altLang="en-US"/>
          </a:p>
        </p:txBody>
      </p:sp>
    </p:spTree>
    <p:extLst>
      <p:ext uri="{BB962C8B-B14F-4D97-AF65-F5344CB8AC3E}">
        <p14:creationId xmlns:p14="http://schemas.microsoft.com/office/powerpoint/2010/main" val="95851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10871200" y="6188076"/>
            <a:ext cx="10160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AB0CD4BA-F8A9-4E4E-A069-9FA1984AB194}"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cxnSp>
        <p:nvCxnSpPr>
          <p:cNvPr id="9" name="Straight Connector 8"/>
          <p:cNvCxnSpPr/>
          <p:nvPr userDrawn="1"/>
        </p:nvCxnSpPr>
        <p:spPr>
          <a:xfrm flipH="1">
            <a:off x="304800" y="1524000"/>
            <a:ext cx="115824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04800" y="6553200"/>
            <a:ext cx="115824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1031" name="Picture 3"/>
          <p:cNvPicPr>
            <a:picLocks noChangeAspect="1"/>
          </p:cNvPicPr>
          <p:nvPr userDrawn="1"/>
        </p:nvPicPr>
        <p:blipFill>
          <a:blip r:embed="rId13">
            <a:extLst>
              <a:ext uri="{28A0092B-C50C-407E-A947-70E740481C1C}">
                <a14:useLocalDpi xmlns:a14="http://schemas.microsoft.com/office/drawing/2010/main" val="0"/>
              </a:ext>
            </a:extLst>
          </a:blip>
          <a:srcRect t="32906" b="38470"/>
          <a:stretch>
            <a:fillRect/>
          </a:stretch>
        </p:blipFill>
        <p:spPr bwMode="auto">
          <a:xfrm>
            <a:off x="4152900" y="6096000"/>
            <a:ext cx="38862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45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fontAlgn="base">
        <a:spcBef>
          <a:spcPct val="0"/>
        </a:spcBef>
        <a:spcAft>
          <a:spcPct val="0"/>
        </a:spcAft>
        <a:defRPr sz="3600" b="1" kern="1200">
          <a:solidFill>
            <a:schemeClr val="tx1"/>
          </a:solidFill>
          <a:latin typeface="Georgia" panose="02040502050405020303" pitchFamily="18" charset="0"/>
          <a:ea typeface="+mj-ea"/>
          <a:cs typeface="+mj-cs"/>
        </a:defRPr>
      </a:lvl1pPr>
      <a:lvl2pPr algn="l" rtl="0" fontAlgn="base">
        <a:spcBef>
          <a:spcPct val="0"/>
        </a:spcBef>
        <a:spcAft>
          <a:spcPct val="0"/>
        </a:spcAft>
        <a:defRPr sz="3600" b="1">
          <a:solidFill>
            <a:schemeClr val="tx1"/>
          </a:solidFill>
          <a:latin typeface="Georgia" panose="02040502050405020303" pitchFamily="18" charset="0"/>
        </a:defRPr>
      </a:lvl2pPr>
      <a:lvl3pPr algn="l" rtl="0" fontAlgn="base">
        <a:spcBef>
          <a:spcPct val="0"/>
        </a:spcBef>
        <a:spcAft>
          <a:spcPct val="0"/>
        </a:spcAft>
        <a:defRPr sz="3600" b="1">
          <a:solidFill>
            <a:schemeClr val="tx1"/>
          </a:solidFill>
          <a:latin typeface="Georgia" panose="02040502050405020303" pitchFamily="18" charset="0"/>
        </a:defRPr>
      </a:lvl3pPr>
      <a:lvl4pPr algn="l" rtl="0" fontAlgn="base">
        <a:spcBef>
          <a:spcPct val="0"/>
        </a:spcBef>
        <a:spcAft>
          <a:spcPct val="0"/>
        </a:spcAft>
        <a:defRPr sz="3600" b="1">
          <a:solidFill>
            <a:schemeClr val="tx1"/>
          </a:solidFill>
          <a:latin typeface="Georgia" panose="02040502050405020303" pitchFamily="18" charset="0"/>
        </a:defRPr>
      </a:lvl4pPr>
      <a:lvl5pPr algn="l" rtl="0" fontAlgn="base">
        <a:spcBef>
          <a:spcPct val="0"/>
        </a:spcBef>
        <a:spcAft>
          <a:spcPct val="0"/>
        </a:spcAft>
        <a:defRPr sz="3600" b="1">
          <a:solidFill>
            <a:schemeClr val="tx1"/>
          </a:solidFill>
          <a:latin typeface="Georgia" panose="02040502050405020303" pitchFamily="18" charset="0"/>
        </a:defRPr>
      </a:lvl5pPr>
      <a:lvl6pPr marL="457200" algn="l" rtl="0" fontAlgn="base">
        <a:spcBef>
          <a:spcPct val="0"/>
        </a:spcBef>
        <a:spcAft>
          <a:spcPct val="0"/>
        </a:spcAft>
        <a:defRPr sz="3600" b="1">
          <a:solidFill>
            <a:schemeClr val="tx1"/>
          </a:solidFill>
          <a:latin typeface="Georgia" panose="02040502050405020303" pitchFamily="18" charset="0"/>
        </a:defRPr>
      </a:lvl6pPr>
      <a:lvl7pPr marL="914400" algn="l" rtl="0" fontAlgn="base">
        <a:spcBef>
          <a:spcPct val="0"/>
        </a:spcBef>
        <a:spcAft>
          <a:spcPct val="0"/>
        </a:spcAft>
        <a:defRPr sz="3600" b="1">
          <a:solidFill>
            <a:schemeClr val="tx1"/>
          </a:solidFill>
          <a:latin typeface="Georgia" panose="02040502050405020303" pitchFamily="18" charset="0"/>
        </a:defRPr>
      </a:lvl7pPr>
      <a:lvl8pPr marL="1371600" algn="l" rtl="0" fontAlgn="base">
        <a:spcBef>
          <a:spcPct val="0"/>
        </a:spcBef>
        <a:spcAft>
          <a:spcPct val="0"/>
        </a:spcAft>
        <a:defRPr sz="3600" b="1">
          <a:solidFill>
            <a:schemeClr val="tx1"/>
          </a:solidFill>
          <a:latin typeface="Georgia" panose="02040502050405020303" pitchFamily="18" charset="0"/>
        </a:defRPr>
      </a:lvl8pPr>
      <a:lvl9pPr marL="1828800" algn="l" rtl="0" fontAlgn="base">
        <a:spcBef>
          <a:spcPct val="0"/>
        </a:spcBef>
        <a:spcAft>
          <a:spcPct val="0"/>
        </a:spcAft>
        <a:defRPr sz="3600" b="1">
          <a:solidFill>
            <a:schemeClr val="tx1"/>
          </a:solidFill>
          <a:latin typeface="Georgia" panose="02040502050405020303" pitchFamily="18"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Georgia" panose="02040502050405020303" pitchFamily="18" charset="0"/>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Georgia" panose="02040502050405020303" pitchFamily="18" charset="0"/>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Georgia" panose="02040502050405020303" pitchFamily="18" charset="0"/>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10871200" y="6188076"/>
            <a:ext cx="10160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CA2F2DC3-02DA-4BA4-81D1-9063A5EB4D38}"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cxnSp>
        <p:nvCxnSpPr>
          <p:cNvPr id="9" name="Straight Connector 8"/>
          <p:cNvCxnSpPr/>
          <p:nvPr userDrawn="1"/>
        </p:nvCxnSpPr>
        <p:spPr>
          <a:xfrm flipH="1">
            <a:off x="304800" y="1524000"/>
            <a:ext cx="115824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04800" y="6553200"/>
            <a:ext cx="115824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1031" name="Picture 3"/>
          <p:cNvPicPr>
            <a:picLocks noChangeAspect="1"/>
          </p:cNvPicPr>
          <p:nvPr userDrawn="1"/>
        </p:nvPicPr>
        <p:blipFill>
          <a:blip r:embed="rId13">
            <a:extLst>
              <a:ext uri="{28A0092B-C50C-407E-A947-70E740481C1C}">
                <a14:useLocalDpi xmlns:a14="http://schemas.microsoft.com/office/drawing/2010/main" val="0"/>
              </a:ext>
            </a:extLst>
          </a:blip>
          <a:srcRect t="32906" b="38470"/>
          <a:stretch>
            <a:fillRect/>
          </a:stretch>
        </p:blipFill>
        <p:spPr bwMode="auto">
          <a:xfrm>
            <a:off x="4152900" y="6096000"/>
            <a:ext cx="38862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8943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rtl="0" eaLnBrk="0" fontAlgn="base" hangingPunct="0">
        <a:spcBef>
          <a:spcPct val="0"/>
        </a:spcBef>
        <a:spcAft>
          <a:spcPct val="0"/>
        </a:spcAft>
        <a:defRPr sz="3600" b="1"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600" b="1">
          <a:solidFill>
            <a:schemeClr val="tx1"/>
          </a:solidFill>
          <a:latin typeface="Georgia" pitchFamily="18" charset="0"/>
        </a:defRPr>
      </a:lvl2pPr>
      <a:lvl3pPr algn="l" rtl="0" eaLnBrk="0" fontAlgn="base" hangingPunct="0">
        <a:spcBef>
          <a:spcPct val="0"/>
        </a:spcBef>
        <a:spcAft>
          <a:spcPct val="0"/>
        </a:spcAft>
        <a:defRPr sz="3600" b="1">
          <a:solidFill>
            <a:schemeClr val="tx1"/>
          </a:solidFill>
          <a:latin typeface="Georgia" pitchFamily="18" charset="0"/>
        </a:defRPr>
      </a:lvl3pPr>
      <a:lvl4pPr algn="l" rtl="0" eaLnBrk="0" fontAlgn="base" hangingPunct="0">
        <a:spcBef>
          <a:spcPct val="0"/>
        </a:spcBef>
        <a:spcAft>
          <a:spcPct val="0"/>
        </a:spcAft>
        <a:defRPr sz="3600" b="1">
          <a:solidFill>
            <a:schemeClr val="tx1"/>
          </a:solidFill>
          <a:latin typeface="Georgia" pitchFamily="18" charset="0"/>
        </a:defRPr>
      </a:lvl4pPr>
      <a:lvl5pPr algn="l" rtl="0" eaLnBrk="0" fontAlgn="base" hangingPunct="0">
        <a:spcBef>
          <a:spcPct val="0"/>
        </a:spcBef>
        <a:spcAft>
          <a:spcPct val="0"/>
        </a:spcAft>
        <a:defRPr sz="3600" b="1">
          <a:solidFill>
            <a:schemeClr val="tx1"/>
          </a:solidFill>
          <a:latin typeface="Georgia" pitchFamily="18" charset="0"/>
        </a:defRPr>
      </a:lvl5pPr>
      <a:lvl6pPr marL="457200" algn="l" rtl="0" fontAlgn="base">
        <a:spcBef>
          <a:spcPct val="0"/>
        </a:spcBef>
        <a:spcAft>
          <a:spcPct val="0"/>
        </a:spcAft>
        <a:defRPr sz="3600" b="1">
          <a:solidFill>
            <a:schemeClr val="tx1"/>
          </a:solidFill>
          <a:latin typeface="Georgia" pitchFamily="18" charset="0"/>
        </a:defRPr>
      </a:lvl6pPr>
      <a:lvl7pPr marL="914400" algn="l" rtl="0" fontAlgn="base">
        <a:spcBef>
          <a:spcPct val="0"/>
        </a:spcBef>
        <a:spcAft>
          <a:spcPct val="0"/>
        </a:spcAft>
        <a:defRPr sz="3600" b="1">
          <a:solidFill>
            <a:schemeClr val="tx1"/>
          </a:solidFill>
          <a:latin typeface="Georgia" pitchFamily="18" charset="0"/>
        </a:defRPr>
      </a:lvl7pPr>
      <a:lvl8pPr marL="1371600" algn="l" rtl="0" fontAlgn="base">
        <a:spcBef>
          <a:spcPct val="0"/>
        </a:spcBef>
        <a:spcAft>
          <a:spcPct val="0"/>
        </a:spcAft>
        <a:defRPr sz="3600" b="1">
          <a:solidFill>
            <a:schemeClr val="tx1"/>
          </a:solidFill>
          <a:latin typeface="Georgia" pitchFamily="18" charset="0"/>
        </a:defRPr>
      </a:lvl8pPr>
      <a:lvl9pPr marL="1828800" algn="l" rtl="0" fontAlgn="base">
        <a:spcBef>
          <a:spcPct val="0"/>
        </a:spcBef>
        <a:spcAft>
          <a:spcPct val="0"/>
        </a:spcAft>
        <a:defRPr sz="3600" b="1">
          <a:solidFill>
            <a:schemeClr val="tx1"/>
          </a:solidFill>
          <a:latin typeface="Georgia" pitchFamily="18" charset="0"/>
        </a:defRPr>
      </a:lvl9pPr>
    </p:titleStyle>
    <p:bodyStyle>
      <a:lvl1pPr marL="341313"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Georgia" panose="02040502050405020303" pitchFamily="18" charset="0"/>
          <a:ea typeface="+mn-ea"/>
          <a:cs typeface="+mn-cs"/>
        </a:defRPr>
      </a:lvl1pPr>
      <a:lvl2pPr marL="741363"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Georgia" panose="02040502050405020303" pitchFamily="18" charset="0"/>
          <a:ea typeface="+mn-ea"/>
          <a:cs typeface="+mn-cs"/>
        </a:defRPr>
      </a:lvl2pPr>
      <a:lvl3pPr marL="1141413"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Georgia" panose="02040502050405020303" pitchFamily="18" charset="0"/>
          <a:ea typeface="+mn-ea"/>
          <a:cs typeface="+mn-cs"/>
        </a:defRPr>
      </a:lvl3pPr>
      <a:lvl4pPr marL="159861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mn-cs"/>
        </a:defRPr>
      </a:lvl4pPr>
      <a:lvl5pPr marL="205581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10871200" y="6188076"/>
            <a:ext cx="10160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AB0CD4BA-F8A9-4E4E-A069-9FA1984AB194}"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cxnSp>
        <p:nvCxnSpPr>
          <p:cNvPr id="9" name="Straight Connector 8"/>
          <p:cNvCxnSpPr/>
          <p:nvPr userDrawn="1"/>
        </p:nvCxnSpPr>
        <p:spPr>
          <a:xfrm flipH="1">
            <a:off x="304800" y="1524000"/>
            <a:ext cx="115824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04800" y="6553200"/>
            <a:ext cx="115824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1031" name="Picture 3"/>
          <p:cNvPicPr>
            <a:picLocks noChangeAspect="1"/>
          </p:cNvPicPr>
          <p:nvPr userDrawn="1"/>
        </p:nvPicPr>
        <p:blipFill>
          <a:blip r:embed="rId13">
            <a:extLst>
              <a:ext uri="{28A0092B-C50C-407E-A947-70E740481C1C}">
                <a14:useLocalDpi xmlns:a14="http://schemas.microsoft.com/office/drawing/2010/main" val="0"/>
              </a:ext>
            </a:extLst>
          </a:blip>
          <a:srcRect t="32906" b="38470"/>
          <a:stretch>
            <a:fillRect/>
          </a:stretch>
        </p:blipFill>
        <p:spPr bwMode="auto">
          <a:xfrm>
            <a:off x="4152900" y="6096000"/>
            <a:ext cx="38862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2488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rtl="0" fontAlgn="base">
        <a:spcBef>
          <a:spcPct val="0"/>
        </a:spcBef>
        <a:spcAft>
          <a:spcPct val="0"/>
        </a:spcAft>
        <a:defRPr sz="3600" b="1" kern="1200">
          <a:solidFill>
            <a:schemeClr val="tx1"/>
          </a:solidFill>
          <a:latin typeface="Georgia" panose="02040502050405020303" pitchFamily="18" charset="0"/>
          <a:ea typeface="+mj-ea"/>
          <a:cs typeface="+mj-cs"/>
        </a:defRPr>
      </a:lvl1pPr>
      <a:lvl2pPr algn="l" rtl="0" fontAlgn="base">
        <a:spcBef>
          <a:spcPct val="0"/>
        </a:spcBef>
        <a:spcAft>
          <a:spcPct val="0"/>
        </a:spcAft>
        <a:defRPr sz="3600" b="1">
          <a:solidFill>
            <a:schemeClr val="tx1"/>
          </a:solidFill>
          <a:latin typeface="Georgia" panose="02040502050405020303" pitchFamily="18" charset="0"/>
        </a:defRPr>
      </a:lvl2pPr>
      <a:lvl3pPr algn="l" rtl="0" fontAlgn="base">
        <a:spcBef>
          <a:spcPct val="0"/>
        </a:spcBef>
        <a:spcAft>
          <a:spcPct val="0"/>
        </a:spcAft>
        <a:defRPr sz="3600" b="1">
          <a:solidFill>
            <a:schemeClr val="tx1"/>
          </a:solidFill>
          <a:latin typeface="Georgia" panose="02040502050405020303" pitchFamily="18" charset="0"/>
        </a:defRPr>
      </a:lvl3pPr>
      <a:lvl4pPr algn="l" rtl="0" fontAlgn="base">
        <a:spcBef>
          <a:spcPct val="0"/>
        </a:spcBef>
        <a:spcAft>
          <a:spcPct val="0"/>
        </a:spcAft>
        <a:defRPr sz="3600" b="1">
          <a:solidFill>
            <a:schemeClr val="tx1"/>
          </a:solidFill>
          <a:latin typeface="Georgia" panose="02040502050405020303" pitchFamily="18" charset="0"/>
        </a:defRPr>
      </a:lvl4pPr>
      <a:lvl5pPr algn="l" rtl="0" fontAlgn="base">
        <a:spcBef>
          <a:spcPct val="0"/>
        </a:spcBef>
        <a:spcAft>
          <a:spcPct val="0"/>
        </a:spcAft>
        <a:defRPr sz="3600" b="1">
          <a:solidFill>
            <a:schemeClr val="tx1"/>
          </a:solidFill>
          <a:latin typeface="Georgia" panose="02040502050405020303" pitchFamily="18" charset="0"/>
        </a:defRPr>
      </a:lvl5pPr>
      <a:lvl6pPr marL="457200" algn="l" rtl="0" fontAlgn="base">
        <a:spcBef>
          <a:spcPct val="0"/>
        </a:spcBef>
        <a:spcAft>
          <a:spcPct val="0"/>
        </a:spcAft>
        <a:defRPr sz="3600" b="1">
          <a:solidFill>
            <a:schemeClr val="tx1"/>
          </a:solidFill>
          <a:latin typeface="Georgia" panose="02040502050405020303" pitchFamily="18" charset="0"/>
        </a:defRPr>
      </a:lvl6pPr>
      <a:lvl7pPr marL="914400" algn="l" rtl="0" fontAlgn="base">
        <a:spcBef>
          <a:spcPct val="0"/>
        </a:spcBef>
        <a:spcAft>
          <a:spcPct val="0"/>
        </a:spcAft>
        <a:defRPr sz="3600" b="1">
          <a:solidFill>
            <a:schemeClr val="tx1"/>
          </a:solidFill>
          <a:latin typeface="Georgia" panose="02040502050405020303" pitchFamily="18" charset="0"/>
        </a:defRPr>
      </a:lvl7pPr>
      <a:lvl8pPr marL="1371600" algn="l" rtl="0" fontAlgn="base">
        <a:spcBef>
          <a:spcPct val="0"/>
        </a:spcBef>
        <a:spcAft>
          <a:spcPct val="0"/>
        </a:spcAft>
        <a:defRPr sz="3600" b="1">
          <a:solidFill>
            <a:schemeClr val="tx1"/>
          </a:solidFill>
          <a:latin typeface="Georgia" panose="02040502050405020303" pitchFamily="18" charset="0"/>
        </a:defRPr>
      </a:lvl8pPr>
      <a:lvl9pPr marL="1828800" algn="l" rtl="0" fontAlgn="base">
        <a:spcBef>
          <a:spcPct val="0"/>
        </a:spcBef>
        <a:spcAft>
          <a:spcPct val="0"/>
        </a:spcAft>
        <a:defRPr sz="3600" b="1">
          <a:solidFill>
            <a:schemeClr val="tx1"/>
          </a:solidFill>
          <a:latin typeface="Georgia" panose="02040502050405020303" pitchFamily="18"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Georgia" panose="02040502050405020303" pitchFamily="18" charset="0"/>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Georgia" panose="02040502050405020303" pitchFamily="18" charset="0"/>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Georgia" panose="02040502050405020303" pitchFamily="18" charset="0"/>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7.png"/><Relationship Id="rId7"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4.jpe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2247900"/>
            <a:ext cx="11518900" cy="2971800"/>
          </a:xfrm>
        </p:spPr>
        <p:txBody>
          <a:bodyPr rtlCol="0">
            <a:normAutofit/>
          </a:bodyPr>
          <a:lstStyle/>
          <a:p>
            <a:pPr fontAlgn="auto">
              <a:spcAft>
                <a:spcPts val="0"/>
              </a:spcAft>
              <a:defRPr/>
            </a:pPr>
            <a:r>
              <a:rPr lang="en-US" dirty="0" smtClean="0"/>
              <a:t/>
            </a:r>
            <a:br>
              <a:rPr lang="en-US" dirty="0" smtClean="0"/>
            </a:br>
            <a:r>
              <a:rPr lang="en-US" sz="4000" dirty="0" smtClean="0"/>
              <a:t>GS-HPC OVERVIEW</a:t>
            </a:r>
            <a:br>
              <a:rPr lang="en-US" sz="4000" dirty="0" smtClean="0"/>
            </a:br>
            <a:r>
              <a:rPr lang="en-US" sz="4000" dirty="0" smtClean="0"/>
              <a:t/>
            </a:r>
            <a:br>
              <a:rPr lang="en-US" sz="4000" dirty="0" smtClean="0"/>
            </a:br>
            <a:r>
              <a:rPr lang="en-US" sz="4000" dirty="0" smtClean="0">
                <a:solidFill>
                  <a:srgbClr val="92D050"/>
                </a:solidFill>
              </a:rPr>
              <a:t>Emily </a:t>
            </a:r>
            <a:r>
              <a:rPr lang="en-US" sz="4000" dirty="0" err="1" smtClean="0">
                <a:solidFill>
                  <a:srgbClr val="92D050"/>
                </a:solidFill>
              </a:rPr>
              <a:t>Blejwas</a:t>
            </a:r>
            <a:r>
              <a:rPr lang="en-US" sz="4000" dirty="0">
                <a:solidFill>
                  <a:srgbClr val="92D050"/>
                </a:solidFill>
              </a:rPr>
              <a:t> </a:t>
            </a:r>
            <a:r>
              <a:rPr lang="en-US" sz="4000" dirty="0" smtClean="0">
                <a:solidFill>
                  <a:srgbClr val="92D050"/>
                </a:solidFill>
              </a:rPr>
              <a:t>           Danny Patterson</a:t>
            </a:r>
            <a:endParaRPr lang="en-US" sz="4000" dirty="0">
              <a:solidFill>
                <a:srgbClr val="92D050"/>
              </a:solidFill>
            </a:endParaRPr>
          </a:p>
        </p:txBody>
      </p:sp>
      <p:pic>
        <p:nvPicPr>
          <p:cNvPr id="5124" name="Picture 4"/>
          <p:cNvPicPr>
            <a:picLocks noChangeAspect="1"/>
          </p:cNvPicPr>
          <p:nvPr/>
        </p:nvPicPr>
        <p:blipFill>
          <a:blip r:embed="rId2">
            <a:extLst>
              <a:ext uri="{28A0092B-C50C-407E-A947-70E740481C1C}">
                <a14:useLocalDpi xmlns:a14="http://schemas.microsoft.com/office/drawing/2010/main" val="0"/>
              </a:ext>
            </a:extLst>
          </a:blip>
          <a:srcRect t="36549" b="36000"/>
          <a:stretch>
            <a:fillRect/>
          </a:stretch>
        </p:blipFill>
        <p:spPr bwMode="auto">
          <a:xfrm>
            <a:off x="1600200" y="6080125"/>
            <a:ext cx="24574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1" y="6016626"/>
            <a:ext cx="30908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1" y="5677078"/>
            <a:ext cx="2057399" cy="96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792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55" y="533400"/>
            <a:ext cx="10842172" cy="609600"/>
          </a:xfrm>
        </p:spPr>
        <p:txBody>
          <a:bodyPr/>
          <a:lstStyle/>
          <a:p>
            <a:r>
              <a:rPr lang="en-US" sz="3200" dirty="0" smtClean="0"/>
              <a:t>Impact of Socio-Economic Determinants of Health</a:t>
            </a:r>
            <a:endParaRPr lang="en-US" sz="3200" dirty="0"/>
          </a:p>
        </p:txBody>
      </p:sp>
      <p:graphicFrame>
        <p:nvGraphicFramePr>
          <p:cNvPr id="5" name="Content Placeholder 4"/>
          <p:cNvGraphicFramePr>
            <a:graphicFrameLocks noGrp="1"/>
          </p:cNvGraphicFramePr>
          <p:nvPr>
            <p:ph idx="1"/>
            <p:extLst/>
          </p:nvPr>
        </p:nvGraphicFramePr>
        <p:xfrm>
          <a:off x="2057400" y="1905001"/>
          <a:ext cx="8001000" cy="43735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294967295"/>
          </p:nvPr>
        </p:nvSpPr>
        <p:spPr>
          <a:xfrm>
            <a:off x="9677400" y="6188088"/>
            <a:ext cx="762000" cy="365125"/>
          </a:xfrm>
          <a:prstGeom prst="rect">
            <a:avLst/>
          </a:prstGeom>
        </p:spPr>
        <p:txBody>
          <a:bodyPr/>
          <a:lstStyle/>
          <a:p>
            <a:fld id="{C5444F2B-8391-4F2A-B8AF-DC713BC2EAFE}" type="slidenum">
              <a:rPr lang="en-US" smtClean="0"/>
              <a:t>10</a:t>
            </a:fld>
            <a:endParaRPr lang="en-US" dirty="0"/>
          </a:p>
        </p:txBody>
      </p:sp>
      <p:sp>
        <p:nvSpPr>
          <p:cNvPr id="6" name="TextBox 5"/>
          <p:cNvSpPr txBox="1"/>
          <p:nvPr/>
        </p:nvSpPr>
        <p:spPr>
          <a:xfrm>
            <a:off x="1752600" y="1600200"/>
            <a:ext cx="8763000" cy="400110"/>
          </a:xfrm>
          <a:prstGeom prst="rect">
            <a:avLst/>
          </a:prstGeom>
          <a:noFill/>
        </p:spPr>
        <p:txBody>
          <a:bodyPr wrap="square" rtlCol="0">
            <a:spAutoFit/>
          </a:bodyPr>
          <a:lstStyle/>
          <a:p>
            <a:r>
              <a:rPr lang="en-US" sz="2000" b="1" dirty="0">
                <a:solidFill>
                  <a:srgbClr val="00863D"/>
                </a:solidFill>
                <a:latin typeface="Times New Roman" panose="02020603050405020304" pitchFamily="18" charset="0"/>
                <a:cs typeface="Times New Roman" panose="02020603050405020304" pitchFamily="18" charset="0"/>
              </a:rPr>
              <a:t>Many </a:t>
            </a:r>
            <a:r>
              <a:rPr lang="en-US" sz="2000" b="1" dirty="0" smtClean="0">
                <a:solidFill>
                  <a:srgbClr val="00863D"/>
                </a:solidFill>
                <a:latin typeface="Times New Roman" panose="02020603050405020304" pitchFamily="18" charset="0"/>
                <a:cs typeface="Times New Roman" panose="02020603050405020304" pitchFamily="18" charset="0"/>
              </a:rPr>
              <a:t>factors affect </a:t>
            </a:r>
            <a:r>
              <a:rPr lang="en-US" sz="2000" b="1" dirty="0">
                <a:solidFill>
                  <a:srgbClr val="00863D"/>
                </a:solidFill>
                <a:latin typeface="Times New Roman" panose="02020603050405020304" pitchFamily="18" charset="0"/>
                <a:cs typeface="Times New Roman" panose="02020603050405020304" pitchFamily="18" charset="0"/>
              </a:rPr>
              <a:t>an individual’s or a community’s health and wellbeing</a:t>
            </a:r>
          </a:p>
        </p:txBody>
      </p:sp>
      <p:sp>
        <p:nvSpPr>
          <p:cNvPr id="7" name="TextBox 6"/>
          <p:cNvSpPr txBox="1"/>
          <p:nvPr/>
        </p:nvSpPr>
        <p:spPr>
          <a:xfrm>
            <a:off x="2209800" y="2667001"/>
            <a:ext cx="1447800" cy="646331"/>
          </a:xfrm>
          <a:prstGeom prst="rect">
            <a:avLst/>
          </a:prstGeom>
          <a:noFill/>
        </p:spPr>
        <p:txBody>
          <a:bodyPr wrap="square" rtlCol="0">
            <a:spAutoFit/>
          </a:bodyPr>
          <a:lstStyle/>
          <a:p>
            <a:r>
              <a:rPr lang="en-US" sz="1200" dirty="0"/>
              <a:t>Side walks,  green space, bike lanes, walking trails…    </a:t>
            </a:r>
          </a:p>
        </p:txBody>
      </p:sp>
      <p:sp>
        <p:nvSpPr>
          <p:cNvPr id="8" name="TextBox 7"/>
          <p:cNvSpPr txBox="1"/>
          <p:nvPr/>
        </p:nvSpPr>
        <p:spPr>
          <a:xfrm>
            <a:off x="2057400" y="4038600"/>
            <a:ext cx="2114550" cy="1569660"/>
          </a:xfrm>
          <a:prstGeom prst="rect">
            <a:avLst/>
          </a:prstGeom>
          <a:solidFill>
            <a:schemeClr val="accent4">
              <a:lumMod val="60000"/>
              <a:lumOff val="40000"/>
            </a:schemeClr>
          </a:solidFill>
          <a:ln>
            <a:solidFill>
              <a:srgbClr val="C00000"/>
            </a:solidFill>
          </a:ln>
        </p:spPr>
        <p:txBody>
          <a:bodyPr wrap="square" rtlCol="0">
            <a:spAutoFit/>
          </a:bodyPr>
          <a:lstStyle/>
          <a:p>
            <a:r>
              <a:rPr lang="en-US" sz="1600" b="1" dirty="0"/>
              <a:t>Housing, food, education, jobs, </a:t>
            </a:r>
            <a:r>
              <a:rPr lang="en-US" sz="1600" b="1" i="1" dirty="0"/>
              <a:t>economics</a:t>
            </a:r>
            <a:r>
              <a:rPr lang="en-US" sz="1600" b="1" dirty="0"/>
              <a:t>,  transportation, public safety, technology infrastructure </a:t>
            </a:r>
          </a:p>
        </p:txBody>
      </p:sp>
    </p:spTree>
    <p:extLst>
      <p:ext uri="{BB962C8B-B14F-4D97-AF65-F5344CB8AC3E}">
        <p14:creationId xmlns:p14="http://schemas.microsoft.com/office/powerpoint/2010/main" val="37870835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0745" y="-169817"/>
            <a:ext cx="9483635" cy="7328263"/>
          </a:xfrm>
          <a:prstGeom prst="rect">
            <a:avLst/>
          </a:prstGeom>
        </p:spPr>
      </p:pic>
    </p:spTree>
    <p:extLst>
      <p:ext uri="{BB962C8B-B14F-4D97-AF65-F5344CB8AC3E}">
        <p14:creationId xmlns:p14="http://schemas.microsoft.com/office/powerpoint/2010/main" val="15313538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9325" y="1587137"/>
            <a:ext cx="6847699" cy="4579765"/>
          </a:xfrm>
          <a:prstGeom prst="rect">
            <a:avLst/>
          </a:prstGeom>
        </p:spPr>
      </p:pic>
      <p:sp>
        <p:nvSpPr>
          <p:cNvPr id="3" name="TextBox 2"/>
          <p:cNvSpPr txBox="1"/>
          <p:nvPr/>
        </p:nvSpPr>
        <p:spPr>
          <a:xfrm>
            <a:off x="1706880" y="3591342"/>
            <a:ext cx="1600200" cy="2123658"/>
          </a:xfrm>
          <a:prstGeom prst="rect">
            <a:avLst/>
          </a:prstGeom>
          <a:noFill/>
        </p:spPr>
        <p:txBody>
          <a:bodyPr wrap="square" rtlCol="0">
            <a:spAutoFit/>
          </a:bodyPr>
          <a:lstStyle/>
          <a:p>
            <a:r>
              <a:rPr lang="en-US" sz="1200" b="1" dirty="0">
                <a:solidFill>
                  <a:srgbClr val="00863D"/>
                </a:solidFill>
              </a:rPr>
              <a:t>Stresses can lead to negative side effects such as depression, anxiety, migraines, high blood pressure, stomach ulcers and heart disease. It  stimulates unhealthy  behaviors like drinking, smoking and overeating.</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3048000"/>
            <a:ext cx="533401" cy="53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2298771" y="510381"/>
            <a:ext cx="8229600" cy="731838"/>
          </a:xfrm>
          <a:prstGeom prst="rect">
            <a:avLst/>
          </a:prstGeom>
        </p:spPr>
        <p:txBody>
          <a:bodyPr/>
          <a:lstStyle>
            <a:lvl1pPr algn="l" defTabSz="914400" rtl="0" eaLnBrk="1" latinLnBrk="0" hangingPunct="1">
              <a:spcBef>
                <a:spcPct val="0"/>
              </a:spcBef>
              <a:buNone/>
              <a:defRPr sz="3600" b="1" kern="1200">
                <a:solidFill>
                  <a:schemeClr val="tx1"/>
                </a:solidFill>
                <a:latin typeface="Georgia" panose="02040502050405020303" pitchFamily="18" charset="0"/>
                <a:ea typeface="+mj-ea"/>
                <a:cs typeface="+mj-cs"/>
              </a:defRPr>
            </a:lvl1pPr>
          </a:lstStyle>
          <a:p>
            <a:r>
              <a:rPr lang="en-US" dirty="0" smtClean="0">
                <a:solidFill>
                  <a:schemeClr val="tx2"/>
                </a:solidFill>
              </a:rPr>
              <a:t>Economic influence on health</a:t>
            </a:r>
            <a:endParaRPr lang="en-US" dirty="0">
              <a:solidFill>
                <a:schemeClr val="tx2"/>
              </a:solidFill>
            </a:endParaRPr>
          </a:p>
        </p:txBody>
      </p:sp>
    </p:spTree>
    <p:extLst>
      <p:ext uri="{BB962C8B-B14F-4D97-AF65-F5344CB8AC3E}">
        <p14:creationId xmlns:p14="http://schemas.microsoft.com/office/powerpoint/2010/main" val="9338788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66700" y="261938"/>
            <a:ext cx="10972800" cy="1143000"/>
          </a:xfrm>
        </p:spPr>
        <p:txBody>
          <a:bodyPr/>
          <a:lstStyle/>
          <a:p>
            <a:pPr algn="ctr" defTabSz="912813" eaLnBrk="1" hangingPunct="1"/>
            <a:r>
              <a:rPr lang="en-US" altLang="en-US" dirty="0" smtClean="0"/>
              <a:t>     GULF STATES HEALTH POLICY CENTER</a:t>
            </a:r>
            <a:br>
              <a:rPr lang="en-US" altLang="en-US" dirty="0" smtClean="0"/>
            </a:br>
            <a:r>
              <a:rPr lang="en-US" altLang="en-US" dirty="0" smtClean="0">
                <a:solidFill>
                  <a:srgbClr val="92D050"/>
                </a:solidFill>
              </a:rPr>
              <a:t>WHAT WE DO</a:t>
            </a:r>
            <a:endParaRPr lang="en-US" altLang="en-US" dirty="0">
              <a:solidFill>
                <a:srgbClr val="92D050"/>
              </a:solidFill>
            </a:endParaRPr>
          </a:p>
        </p:txBody>
      </p:sp>
      <p:sp>
        <p:nvSpPr>
          <p:cNvPr id="3" name="Content Placeholder 2"/>
          <p:cNvSpPr>
            <a:spLocks noGrp="1"/>
          </p:cNvSpPr>
          <p:nvPr>
            <p:ph idx="1"/>
          </p:nvPr>
        </p:nvSpPr>
        <p:spPr>
          <a:xfrm>
            <a:off x="482600" y="1879601"/>
            <a:ext cx="10972800" cy="4525963"/>
          </a:xfrm>
        </p:spPr>
        <p:txBody>
          <a:bodyPr rtlCol="0">
            <a:normAutofit/>
          </a:bodyPr>
          <a:lstStyle/>
          <a:p>
            <a:pPr lvl="1" defTabSz="912813" eaLnBrk="1" hangingPunct="1">
              <a:buFont typeface="Arial" panose="020B0604020202020204" pitchFamily="34" charset="0"/>
              <a:buChar char="•"/>
            </a:pPr>
            <a:r>
              <a:rPr lang="en-US" sz="3200" dirty="0" smtClean="0"/>
              <a:t>Serve </a:t>
            </a:r>
            <a:r>
              <a:rPr lang="en-US" sz="3200" dirty="0"/>
              <a:t>as an infrastructure to support health policy and health systems </a:t>
            </a:r>
            <a:r>
              <a:rPr lang="en-US" sz="3200" dirty="0" smtClean="0"/>
              <a:t>research</a:t>
            </a:r>
          </a:p>
          <a:p>
            <a:pPr marL="455613" lvl="1" indent="0" defTabSz="912813" eaLnBrk="1" hangingPunct="1">
              <a:buNone/>
            </a:pPr>
            <a:endParaRPr lang="en-US" sz="1200" dirty="0" smtClean="0"/>
          </a:p>
          <a:p>
            <a:pPr lvl="1" defTabSz="912813" eaLnBrk="1" hangingPunct="1">
              <a:buFont typeface="Arial" panose="020B0604020202020204" pitchFamily="34" charset="0"/>
              <a:buChar char="•"/>
            </a:pPr>
            <a:r>
              <a:rPr lang="en-US" sz="3200" dirty="0" smtClean="0"/>
              <a:t>Foster </a:t>
            </a:r>
            <a:r>
              <a:rPr lang="en-US" sz="3200" dirty="0"/>
              <a:t>diverse </a:t>
            </a:r>
            <a:r>
              <a:rPr lang="en-US" sz="3200" dirty="0" smtClean="0"/>
              <a:t>partnerships by </a:t>
            </a:r>
            <a:r>
              <a:rPr lang="en-US" sz="3200" dirty="0"/>
              <a:t>building trust, sharing power and resources, and working toward health </a:t>
            </a:r>
            <a:r>
              <a:rPr lang="en-US" sz="3200" dirty="0" smtClean="0"/>
              <a:t>equity</a:t>
            </a:r>
          </a:p>
          <a:p>
            <a:pPr marL="455613" lvl="1" indent="0" defTabSz="912813" eaLnBrk="1" hangingPunct="1">
              <a:buNone/>
            </a:pPr>
            <a:endParaRPr lang="en-US" sz="1200" dirty="0" smtClean="0"/>
          </a:p>
          <a:p>
            <a:pPr lvl="1" defTabSz="912813" eaLnBrk="1" hangingPunct="1">
              <a:buFont typeface="Arial" panose="020B0604020202020204" pitchFamily="34" charset="0"/>
              <a:buChar char="•"/>
            </a:pPr>
            <a:r>
              <a:rPr lang="en-US" sz="3200" dirty="0" smtClean="0"/>
              <a:t>Support </a:t>
            </a:r>
            <a:r>
              <a:rPr lang="en-US" sz="3200" dirty="0"/>
              <a:t>local and regional initiatives to improve health outcomes in the Gulf </a:t>
            </a:r>
            <a:r>
              <a:rPr lang="en-US" sz="3200" dirty="0" smtClean="0"/>
              <a:t>States</a:t>
            </a:r>
            <a:endParaRPr lang="en-US" sz="3200" dirty="0"/>
          </a:p>
        </p:txBody>
      </p:sp>
    </p:spTree>
    <p:extLst>
      <p:ext uri="{BB962C8B-B14F-4D97-AF65-F5344CB8AC3E}">
        <p14:creationId xmlns:p14="http://schemas.microsoft.com/office/powerpoint/2010/main" val="3524281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300038"/>
            <a:ext cx="10972800" cy="1143000"/>
          </a:xfrm>
        </p:spPr>
        <p:txBody>
          <a:bodyPr/>
          <a:lstStyle/>
          <a:p>
            <a:pPr algn="ctr" defTabSz="912813" eaLnBrk="1" hangingPunct="1"/>
            <a:r>
              <a:rPr lang="en-US" altLang="en-US" dirty="0" smtClean="0"/>
              <a:t>GULF STATES HEALTH POLICY CENTER</a:t>
            </a:r>
            <a:br>
              <a:rPr lang="en-US" altLang="en-US" dirty="0" smtClean="0"/>
            </a:br>
            <a:r>
              <a:rPr lang="en-US" altLang="en-US" dirty="0" smtClean="0">
                <a:solidFill>
                  <a:srgbClr val="92D050"/>
                </a:solidFill>
              </a:rPr>
              <a:t>HOW WE WORK</a:t>
            </a:r>
          </a:p>
        </p:txBody>
      </p:sp>
      <p:sp>
        <p:nvSpPr>
          <p:cNvPr id="3" name="Content Placeholder 2"/>
          <p:cNvSpPr>
            <a:spLocks noGrp="1"/>
          </p:cNvSpPr>
          <p:nvPr>
            <p:ph idx="1"/>
          </p:nvPr>
        </p:nvSpPr>
        <p:spPr>
          <a:xfrm>
            <a:off x="1066800" y="1662113"/>
            <a:ext cx="10972800" cy="4525963"/>
          </a:xfrm>
          <a:ln>
            <a:miter lim="800000"/>
            <a:headEnd/>
            <a:tailEnd/>
          </a:ln>
          <a:extLst/>
        </p:spPr>
        <p:txBody>
          <a:bodyPr rtlCol="0">
            <a:normAutofit/>
          </a:bodyPr>
          <a:lstStyle/>
          <a:p>
            <a:pPr marL="0" indent="0" eaLnBrk="1" fontAlgn="auto" hangingPunct="1">
              <a:spcAft>
                <a:spcPts val="0"/>
              </a:spcAft>
              <a:buNone/>
              <a:defRPr/>
            </a:pPr>
            <a:endParaRPr lang="en-US" b="1" dirty="0" smtClean="0">
              <a:solidFill>
                <a:srgbClr val="92D050"/>
              </a:solidFill>
            </a:endParaRPr>
          </a:p>
          <a:p>
            <a:pPr marL="0" indent="0" eaLnBrk="1" fontAlgn="auto" hangingPunct="1">
              <a:spcAft>
                <a:spcPts val="0"/>
              </a:spcAft>
              <a:buNone/>
              <a:defRPr/>
            </a:pPr>
            <a:r>
              <a:rPr lang="en-US" b="1" dirty="0" smtClean="0">
                <a:solidFill>
                  <a:srgbClr val="92D050"/>
                </a:solidFill>
              </a:rPr>
              <a:t>Research Grants (Subprojects)</a:t>
            </a:r>
          </a:p>
          <a:p>
            <a:pPr marL="400050" lvl="1" indent="0" eaLnBrk="1" fontAlgn="auto" hangingPunct="1">
              <a:spcAft>
                <a:spcPts val="0"/>
              </a:spcAft>
              <a:buNone/>
              <a:defRPr/>
            </a:pPr>
            <a:endParaRPr lang="en-US" sz="900" dirty="0" smtClean="0"/>
          </a:p>
          <a:p>
            <a:pPr marL="400050" lvl="1" indent="0" eaLnBrk="1" fontAlgn="auto" hangingPunct="1">
              <a:spcAft>
                <a:spcPts val="0"/>
              </a:spcAft>
              <a:buNone/>
              <a:defRPr/>
            </a:pPr>
            <a:endParaRPr lang="en-US" sz="900" dirty="0" smtClean="0"/>
          </a:p>
          <a:p>
            <a:pPr marL="400050" lvl="1" indent="0" eaLnBrk="1" fontAlgn="auto" hangingPunct="1">
              <a:spcAft>
                <a:spcPts val="0"/>
              </a:spcAft>
              <a:buNone/>
              <a:defRPr/>
            </a:pPr>
            <a:endParaRPr lang="en-US" sz="900" dirty="0" smtClean="0"/>
          </a:p>
          <a:p>
            <a:pPr marL="0" indent="0" eaLnBrk="1" fontAlgn="auto" hangingPunct="1">
              <a:spcAft>
                <a:spcPts val="0"/>
              </a:spcAft>
              <a:buNone/>
              <a:defRPr/>
            </a:pPr>
            <a:r>
              <a:rPr lang="en-US" b="1" dirty="0">
                <a:solidFill>
                  <a:srgbClr val="92D050"/>
                </a:solidFill>
              </a:rPr>
              <a:t>Collaborations and </a:t>
            </a:r>
            <a:r>
              <a:rPr lang="en-US" b="1" dirty="0" smtClean="0">
                <a:solidFill>
                  <a:srgbClr val="92D050"/>
                </a:solidFill>
              </a:rPr>
              <a:t>Partnerships</a:t>
            </a:r>
          </a:p>
          <a:p>
            <a:pPr marL="400050" lvl="1" indent="0" eaLnBrk="1" fontAlgn="auto" hangingPunct="1">
              <a:spcAft>
                <a:spcPts val="0"/>
              </a:spcAft>
              <a:buNone/>
              <a:defRPr/>
            </a:pPr>
            <a:endParaRPr lang="en-US" sz="900" dirty="0" smtClean="0"/>
          </a:p>
          <a:p>
            <a:pPr marL="400050" lvl="1" indent="0" eaLnBrk="1" fontAlgn="auto" hangingPunct="1">
              <a:spcAft>
                <a:spcPts val="0"/>
              </a:spcAft>
              <a:buNone/>
              <a:defRPr/>
            </a:pPr>
            <a:endParaRPr lang="en-US" sz="900" dirty="0" smtClean="0"/>
          </a:p>
          <a:p>
            <a:pPr marL="400050" lvl="1" indent="0" eaLnBrk="1" fontAlgn="auto" hangingPunct="1">
              <a:spcAft>
                <a:spcPts val="0"/>
              </a:spcAft>
              <a:buNone/>
              <a:defRPr/>
            </a:pPr>
            <a:endParaRPr lang="en-US" sz="900" dirty="0" smtClean="0"/>
          </a:p>
          <a:p>
            <a:pPr marL="0" indent="0" eaLnBrk="1" fontAlgn="auto" hangingPunct="1">
              <a:spcAft>
                <a:spcPts val="0"/>
              </a:spcAft>
              <a:buNone/>
              <a:defRPr/>
            </a:pPr>
            <a:r>
              <a:rPr lang="en-US" b="1" dirty="0">
                <a:solidFill>
                  <a:srgbClr val="92D050"/>
                </a:solidFill>
              </a:rPr>
              <a:t>Community/Academic </a:t>
            </a:r>
            <a:r>
              <a:rPr lang="en-US" b="1" dirty="0" smtClean="0">
                <a:solidFill>
                  <a:srgbClr val="92D050"/>
                </a:solidFill>
              </a:rPr>
              <a:t>Grants (Pilot Projects)</a:t>
            </a:r>
          </a:p>
          <a:p>
            <a:pPr marL="457200" lvl="1" indent="0" eaLnBrk="1" fontAlgn="auto" hangingPunct="1">
              <a:spcAft>
                <a:spcPts val="0"/>
              </a:spcAft>
              <a:buNone/>
              <a:defRPr/>
            </a:pPr>
            <a:endParaRPr lang="en-US" dirty="0"/>
          </a:p>
          <a:p>
            <a:pPr marL="457200" lvl="1" indent="0" eaLnBrk="1" fontAlgn="auto" hangingPunct="1">
              <a:spcAft>
                <a:spcPts val="0"/>
              </a:spcAft>
              <a:buNone/>
              <a:defRPr/>
            </a:pPr>
            <a:endParaRPr lang="en-US" dirty="0">
              <a:solidFill>
                <a:srgbClr val="FFC000"/>
              </a:solidFill>
            </a:endParaRPr>
          </a:p>
        </p:txBody>
      </p:sp>
      <p:sp>
        <p:nvSpPr>
          <p:cNvPr id="153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7E2DDA-21C0-4C8D-8633-78DDB61998D9}" type="slidenum">
              <a:rPr lang="en-US" altLang="en-US">
                <a:solidFill>
                  <a:srgbClr val="898989"/>
                </a:solidFill>
                <a:latin typeface="Calibri" panose="020F0502020204030204" pitchFamily="34" charset="0"/>
              </a:rPr>
              <a:pPr eaLnBrk="1" hangingPunct="1"/>
              <a:t>14</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600327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300038"/>
            <a:ext cx="10972800" cy="1143000"/>
          </a:xfrm>
        </p:spPr>
        <p:txBody>
          <a:bodyPr/>
          <a:lstStyle/>
          <a:p>
            <a:pPr algn="ctr" defTabSz="912813" eaLnBrk="1" hangingPunct="1"/>
            <a:r>
              <a:rPr lang="en-US" altLang="en-US" dirty="0" smtClean="0"/>
              <a:t/>
            </a:r>
            <a:br>
              <a:rPr lang="en-US" altLang="en-US" dirty="0" smtClean="0"/>
            </a:br>
            <a:r>
              <a:rPr lang="en-US" altLang="en-US" dirty="0" smtClean="0"/>
              <a:t>GULF STATES HEALTH POLICY CENTER</a:t>
            </a:r>
            <a:br>
              <a:rPr lang="en-US" altLang="en-US" dirty="0" smtClean="0"/>
            </a:br>
            <a:r>
              <a:rPr lang="en-US" dirty="0">
                <a:solidFill>
                  <a:srgbClr val="92D050"/>
                </a:solidFill>
              </a:rPr>
              <a:t>Research Grants (Subprojects</a:t>
            </a:r>
            <a:r>
              <a:rPr lang="en-US" dirty="0" smtClean="0">
                <a:solidFill>
                  <a:srgbClr val="92D050"/>
                </a:solidFill>
              </a:rPr>
              <a:t>)</a:t>
            </a:r>
            <a:endParaRPr lang="en-US" altLang="en-US" dirty="0" smtClean="0">
              <a:solidFill>
                <a:srgbClr val="92D050"/>
              </a:solidFill>
            </a:endParaRPr>
          </a:p>
        </p:txBody>
      </p:sp>
      <p:sp>
        <p:nvSpPr>
          <p:cNvPr id="3" name="Content Placeholder 2"/>
          <p:cNvSpPr>
            <a:spLocks noGrp="1"/>
          </p:cNvSpPr>
          <p:nvPr>
            <p:ph idx="1"/>
          </p:nvPr>
        </p:nvSpPr>
        <p:spPr>
          <a:xfrm>
            <a:off x="1066800" y="1662113"/>
            <a:ext cx="10972800" cy="4525963"/>
          </a:xfrm>
          <a:ln>
            <a:miter lim="800000"/>
            <a:headEnd/>
            <a:tailEnd/>
          </a:ln>
          <a:extLst/>
        </p:spPr>
        <p:txBody>
          <a:bodyPr rtlCol="0">
            <a:normAutofit/>
          </a:bodyPr>
          <a:lstStyle/>
          <a:p>
            <a:pPr marL="0" indent="0" eaLnBrk="1" fontAlgn="auto" hangingPunct="1">
              <a:spcAft>
                <a:spcPts val="0"/>
              </a:spcAft>
              <a:buNone/>
              <a:defRPr/>
            </a:pPr>
            <a:endParaRPr lang="en-US" sz="2600" b="1" dirty="0" smtClean="0">
              <a:solidFill>
                <a:srgbClr val="92D050"/>
              </a:solidFill>
            </a:endParaRPr>
          </a:p>
          <a:p>
            <a:pPr marL="857250" lvl="1" indent="-457200" eaLnBrk="1" fontAlgn="auto" hangingPunct="1">
              <a:spcAft>
                <a:spcPts val="0"/>
              </a:spcAft>
              <a:buFont typeface="Arial" panose="020B0604020202020204" pitchFamily="34" charset="0"/>
              <a:buChar char="•"/>
              <a:defRPr/>
            </a:pPr>
            <a:r>
              <a:rPr lang="en-US" sz="2600" b="1" dirty="0" smtClean="0"/>
              <a:t>Obesity Prevention</a:t>
            </a:r>
            <a:r>
              <a:rPr lang="en-US" sz="2600" dirty="0" smtClean="0"/>
              <a:t>: Policy</a:t>
            </a:r>
            <a:r>
              <a:rPr lang="en-US" sz="2600" dirty="0"/>
              <a:t>, System, and Environmental Changes: A Comprehensive Approach to Reducing </a:t>
            </a:r>
            <a:r>
              <a:rPr lang="en-US" sz="2600" dirty="0" smtClean="0"/>
              <a:t>Obesity (Dr. David Butler, USM)</a:t>
            </a:r>
            <a:endParaRPr lang="en-US" sz="2600" dirty="0"/>
          </a:p>
          <a:p>
            <a:pPr marL="400050" lvl="1" indent="0" eaLnBrk="1" fontAlgn="auto" hangingPunct="1">
              <a:spcAft>
                <a:spcPts val="0"/>
              </a:spcAft>
              <a:buNone/>
              <a:defRPr/>
            </a:pPr>
            <a:endParaRPr lang="en-US" sz="2600" dirty="0" smtClean="0"/>
          </a:p>
          <a:p>
            <a:pPr marL="857250" lvl="1" indent="-457200" eaLnBrk="1" fontAlgn="auto" hangingPunct="1">
              <a:spcAft>
                <a:spcPts val="0"/>
              </a:spcAft>
              <a:buFont typeface="Arial" panose="020B0604020202020204" pitchFamily="34" charset="0"/>
              <a:buChar char="•"/>
              <a:defRPr/>
            </a:pPr>
            <a:r>
              <a:rPr lang="en-US" sz="2600" b="1" dirty="0" smtClean="0"/>
              <a:t>Disaster Impact</a:t>
            </a:r>
            <a:r>
              <a:rPr lang="en-US" sz="2600" dirty="0" smtClean="0"/>
              <a:t>: Research </a:t>
            </a:r>
            <a:r>
              <a:rPr lang="en-US" sz="2600" dirty="0"/>
              <a:t>Core Progress Report: Health Disparities in the Deep South: A Public Health Policy Study of the Effects of </a:t>
            </a:r>
            <a:r>
              <a:rPr lang="en-US" sz="2600" dirty="0" smtClean="0"/>
              <a:t>Disaster (Dr. Mona Fouad, UAB)</a:t>
            </a:r>
            <a:endParaRPr lang="en-US" sz="2600" dirty="0"/>
          </a:p>
          <a:p>
            <a:pPr marL="857250" lvl="1" indent="-457200" eaLnBrk="1" fontAlgn="auto" hangingPunct="1">
              <a:spcAft>
                <a:spcPts val="0"/>
              </a:spcAft>
              <a:buFont typeface="Arial" panose="020B0604020202020204" pitchFamily="34" charset="0"/>
              <a:buChar char="•"/>
              <a:defRPr/>
            </a:pPr>
            <a:endParaRPr lang="en-US" sz="3000" dirty="0" smtClean="0"/>
          </a:p>
          <a:p>
            <a:pPr marL="857250" lvl="1" indent="-457200" eaLnBrk="1" fontAlgn="auto" hangingPunct="1">
              <a:spcAft>
                <a:spcPts val="0"/>
              </a:spcAft>
              <a:buFont typeface="Arial" panose="020B0604020202020204" pitchFamily="34" charset="0"/>
              <a:buChar char="•"/>
              <a:defRPr/>
            </a:pPr>
            <a:endParaRPr lang="en-US" sz="2600" dirty="0" smtClean="0"/>
          </a:p>
          <a:p>
            <a:pPr marL="514350" indent="-514350" eaLnBrk="1" fontAlgn="auto" hangingPunct="1">
              <a:spcAft>
                <a:spcPts val="0"/>
              </a:spcAft>
              <a:defRPr/>
            </a:pPr>
            <a:endParaRPr lang="en-US" dirty="0" smtClean="0"/>
          </a:p>
          <a:p>
            <a:pPr marL="457200" lvl="1" indent="0" eaLnBrk="1" fontAlgn="auto" hangingPunct="1">
              <a:spcAft>
                <a:spcPts val="0"/>
              </a:spcAft>
              <a:buNone/>
              <a:defRPr/>
            </a:pPr>
            <a:endParaRPr lang="en-US" dirty="0"/>
          </a:p>
          <a:p>
            <a:pPr marL="457200" lvl="1" indent="0" eaLnBrk="1" fontAlgn="auto" hangingPunct="1">
              <a:spcAft>
                <a:spcPts val="0"/>
              </a:spcAft>
              <a:buNone/>
              <a:defRPr/>
            </a:pPr>
            <a:endParaRPr lang="en-US" dirty="0">
              <a:solidFill>
                <a:srgbClr val="FFC000"/>
              </a:solidFill>
            </a:endParaRPr>
          </a:p>
        </p:txBody>
      </p:sp>
      <p:sp>
        <p:nvSpPr>
          <p:cNvPr id="153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7E2DDA-21C0-4C8D-8633-78DDB61998D9}" type="slidenum">
              <a:rPr lang="en-US" altLang="en-US">
                <a:solidFill>
                  <a:srgbClr val="898989"/>
                </a:solidFill>
                <a:latin typeface="Calibri" panose="020F0502020204030204" pitchFamily="34" charset="0"/>
              </a:rPr>
              <a:pPr eaLnBrk="1" hangingPunct="1"/>
              <a:t>15</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832590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300038"/>
            <a:ext cx="10972800" cy="1143000"/>
          </a:xfrm>
        </p:spPr>
        <p:txBody>
          <a:bodyPr/>
          <a:lstStyle/>
          <a:p>
            <a:pPr marL="0" indent="0" algn="ctr" eaLnBrk="1" fontAlgn="auto" hangingPunct="1">
              <a:spcAft>
                <a:spcPts val="0"/>
              </a:spcAft>
              <a:buNone/>
              <a:defRPr/>
            </a:pPr>
            <a:r>
              <a:rPr lang="en-US" altLang="en-US" dirty="0" smtClean="0"/>
              <a:t>GULF STATES HEALTH POLICY CENTER</a:t>
            </a:r>
            <a:br>
              <a:rPr lang="en-US" altLang="en-US" dirty="0" smtClean="0"/>
            </a:br>
            <a:r>
              <a:rPr lang="en-US" sz="3200" dirty="0">
                <a:solidFill>
                  <a:srgbClr val="92D050"/>
                </a:solidFill>
              </a:rPr>
              <a:t>Community/Academic Grants (Pilot Projects)</a:t>
            </a:r>
          </a:p>
        </p:txBody>
      </p:sp>
      <p:sp>
        <p:nvSpPr>
          <p:cNvPr id="3" name="Content Placeholder 2"/>
          <p:cNvSpPr>
            <a:spLocks noGrp="1"/>
          </p:cNvSpPr>
          <p:nvPr>
            <p:ph idx="1"/>
          </p:nvPr>
        </p:nvSpPr>
        <p:spPr>
          <a:xfrm>
            <a:off x="966651" y="1498465"/>
            <a:ext cx="11020697" cy="4797832"/>
          </a:xfrm>
          <a:ln>
            <a:miter lim="800000"/>
            <a:headEnd/>
            <a:tailEnd/>
          </a:ln>
          <a:extLst/>
        </p:spPr>
        <p:txBody>
          <a:bodyPr rtlCol="0">
            <a:normAutofit fontScale="25000" lnSpcReduction="20000"/>
          </a:bodyPr>
          <a:lstStyle/>
          <a:p>
            <a:pPr marL="0" indent="0" eaLnBrk="1" fontAlgn="auto" hangingPunct="1">
              <a:spcAft>
                <a:spcPts val="0"/>
              </a:spcAft>
              <a:buNone/>
              <a:defRPr/>
            </a:pPr>
            <a:endParaRPr lang="en-US" b="1" dirty="0" smtClean="0">
              <a:solidFill>
                <a:srgbClr val="92D050"/>
              </a:solidFill>
            </a:endParaRPr>
          </a:p>
          <a:p>
            <a:pPr marL="514350" indent="-514350" eaLnBrk="1" fontAlgn="auto" hangingPunct="1">
              <a:spcAft>
                <a:spcPts val="0"/>
              </a:spcAft>
              <a:defRPr/>
            </a:pPr>
            <a:r>
              <a:rPr lang="en-US" sz="7200" i="1" dirty="0"/>
              <a:t>CBPR of Policies and Practices Affecting Adolescent Sexual Health in </a:t>
            </a:r>
            <a:r>
              <a:rPr lang="en-US" sz="7200" i="1" dirty="0" smtClean="0"/>
              <a:t>Mississippi,</a:t>
            </a:r>
            <a:r>
              <a:rPr lang="en-US" sz="7200" dirty="0"/>
              <a:t> Southeast Mississippi Rural Health </a:t>
            </a:r>
            <a:r>
              <a:rPr lang="en-US" sz="7200" dirty="0" smtClean="0"/>
              <a:t>Initiative and University of Southern Mississippi</a:t>
            </a:r>
          </a:p>
          <a:p>
            <a:pPr marL="514350" indent="-514350" eaLnBrk="1" fontAlgn="auto" hangingPunct="1">
              <a:spcAft>
                <a:spcPts val="0"/>
              </a:spcAft>
              <a:defRPr/>
            </a:pPr>
            <a:endParaRPr lang="en-US" sz="7200" i="1" dirty="0" smtClean="0"/>
          </a:p>
          <a:p>
            <a:pPr marL="514350" indent="-514350" eaLnBrk="1" fontAlgn="auto" hangingPunct="1">
              <a:spcAft>
                <a:spcPts val="0"/>
              </a:spcAft>
              <a:defRPr/>
            </a:pPr>
            <a:r>
              <a:rPr lang="en-US" sz="7200" i="1" dirty="0" smtClean="0"/>
              <a:t>Opt-Out </a:t>
            </a:r>
            <a:r>
              <a:rPr lang="en-US" sz="7200" i="1" dirty="0"/>
              <a:t>HIV Testing Guidelines and Barriers of Implementation in </a:t>
            </a:r>
            <a:r>
              <a:rPr lang="en-US" sz="7200" i="1" dirty="0" smtClean="0"/>
              <a:t>Alabama, </a:t>
            </a:r>
            <a:r>
              <a:rPr lang="en-US" sz="7200" dirty="0" smtClean="0"/>
              <a:t>Whatley Health Services and University of Alabama at Birmingham</a:t>
            </a:r>
          </a:p>
          <a:p>
            <a:pPr marL="514350" indent="-514350" eaLnBrk="1" fontAlgn="auto" hangingPunct="1">
              <a:spcAft>
                <a:spcPts val="0"/>
              </a:spcAft>
              <a:defRPr/>
            </a:pPr>
            <a:endParaRPr lang="en-US" sz="7200" dirty="0" smtClean="0"/>
          </a:p>
          <a:p>
            <a:pPr marL="514350" indent="-514350" eaLnBrk="1" fontAlgn="auto" hangingPunct="1">
              <a:spcAft>
                <a:spcPts val="0"/>
              </a:spcAft>
              <a:defRPr/>
            </a:pPr>
            <a:r>
              <a:rPr lang="en-US" sz="7200" i="1" dirty="0" smtClean="0"/>
              <a:t>Compliance </a:t>
            </a:r>
            <a:r>
              <a:rPr lang="en-US" sz="7200" i="1" dirty="0"/>
              <a:t>Barriers and Initial Outcomes of the Medicaid First Dental Home Policy in Dallas County,</a:t>
            </a:r>
            <a:r>
              <a:rPr lang="en-US" sz="7200" dirty="0"/>
              <a:t> Community Council of Greater Dallas and</a:t>
            </a:r>
            <a:r>
              <a:rPr lang="en-US" sz="7200" i="1" dirty="0"/>
              <a:t> </a:t>
            </a:r>
            <a:r>
              <a:rPr lang="en-US" sz="7200" dirty="0"/>
              <a:t>Texas A &amp; M </a:t>
            </a:r>
            <a:r>
              <a:rPr lang="en-US" sz="7200" dirty="0" smtClean="0"/>
              <a:t>University</a:t>
            </a:r>
          </a:p>
          <a:p>
            <a:pPr marL="514350" indent="-514350" eaLnBrk="1" fontAlgn="auto" hangingPunct="1">
              <a:spcAft>
                <a:spcPts val="0"/>
              </a:spcAft>
              <a:defRPr/>
            </a:pPr>
            <a:endParaRPr lang="en-US" sz="7200" dirty="0" smtClean="0"/>
          </a:p>
          <a:p>
            <a:pPr marL="514350" indent="-514350" eaLnBrk="1" fontAlgn="auto" hangingPunct="1">
              <a:spcAft>
                <a:spcPts val="0"/>
              </a:spcAft>
              <a:defRPr/>
            </a:pPr>
            <a:r>
              <a:rPr lang="en-US" sz="7200" i="1" dirty="0" smtClean="0"/>
              <a:t>Physical </a:t>
            </a:r>
            <a:r>
              <a:rPr lang="en-US" sz="7200" i="1" dirty="0"/>
              <a:t>Activity and Screen-Time Regulations in Child Care Centers: Influence on Young Children's Health Behaviors, </a:t>
            </a:r>
            <a:r>
              <a:rPr lang="en-US" sz="7200" dirty="0"/>
              <a:t>Mayor of Baton Rouge – Health City Initiative and Louisiana State </a:t>
            </a:r>
            <a:r>
              <a:rPr lang="en-US" sz="7200" dirty="0" smtClean="0"/>
              <a:t>University</a:t>
            </a:r>
          </a:p>
          <a:p>
            <a:pPr marL="514350" indent="-514350" eaLnBrk="1" fontAlgn="auto" hangingPunct="1">
              <a:spcAft>
                <a:spcPts val="0"/>
              </a:spcAft>
              <a:defRPr/>
            </a:pPr>
            <a:endParaRPr lang="en-US" sz="7200" dirty="0" smtClean="0"/>
          </a:p>
          <a:p>
            <a:pPr marL="514350" indent="-514350" eaLnBrk="1" fontAlgn="auto" hangingPunct="1">
              <a:spcAft>
                <a:spcPts val="0"/>
              </a:spcAft>
              <a:defRPr/>
            </a:pPr>
            <a:r>
              <a:rPr lang="en-US" sz="7200" i="1" dirty="0" smtClean="0"/>
              <a:t>Policies </a:t>
            </a:r>
            <a:r>
              <a:rPr lang="en-US" sz="7200" i="1" dirty="0"/>
              <a:t>on Intergenerational Relationships in Livable Communities and Their Impact on Health Outcomes, </a:t>
            </a:r>
            <a:r>
              <a:rPr lang="en-US" sz="7200" dirty="0"/>
              <a:t>Via Health, Fitness, and Enrichment Center and University of South </a:t>
            </a:r>
            <a:r>
              <a:rPr lang="en-US" sz="7200" dirty="0" smtClean="0"/>
              <a:t>Alabama</a:t>
            </a:r>
          </a:p>
          <a:p>
            <a:pPr marL="0" indent="0" eaLnBrk="1" fontAlgn="auto" hangingPunct="1">
              <a:spcAft>
                <a:spcPts val="0"/>
              </a:spcAft>
              <a:buNone/>
              <a:defRPr/>
            </a:pPr>
            <a:endParaRPr lang="en-US" sz="7200" dirty="0" smtClean="0"/>
          </a:p>
          <a:p>
            <a:pPr marL="514350" indent="-514350" eaLnBrk="1" fontAlgn="auto" hangingPunct="1">
              <a:spcAft>
                <a:spcPts val="0"/>
              </a:spcAft>
              <a:defRPr/>
            </a:pPr>
            <a:r>
              <a:rPr lang="en-US" sz="7200" i="1" dirty="0" smtClean="0"/>
              <a:t>Making </a:t>
            </a:r>
            <a:r>
              <a:rPr lang="en-US" sz="7200" i="1" dirty="0"/>
              <a:t>Environmental Policy Work for Communities: A Culturally Competent CBPR Approach to Advancing the Health of Gulf Coast Vietnamese-Americans, </a:t>
            </a:r>
            <a:r>
              <a:rPr lang="en-US" sz="7200" dirty="0"/>
              <a:t>Mississippi Coalition for Vietnamese-American Fisher Folks and Families and Tulane </a:t>
            </a:r>
            <a:r>
              <a:rPr lang="en-US" sz="7200" dirty="0" smtClean="0"/>
              <a:t>University</a:t>
            </a:r>
            <a:endParaRPr lang="en-US" sz="7200" dirty="0"/>
          </a:p>
        </p:txBody>
      </p:sp>
      <p:sp>
        <p:nvSpPr>
          <p:cNvPr id="153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7E2DDA-21C0-4C8D-8633-78DDB61998D9}" type="slidenum">
              <a:rPr lang="en-US" altLang="en-US">
                <a:solidFill>
                  <a:srgbClr val="898989"/>
                </a:solidFill>
                <a:latin typeface="Calibri" panose="020F0502020204030204" pitchFamily="34" charset="0"/>
              </a:rPr>
              <a:pPr eaLnBrk="1" hangingPunct="1"/>
              <a:t>16</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533859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300038"/>
            <a:ext cx="10972800" cy="1143000"/>
          </a:xfrm>
        </p:spPr>
        <p:txBody>
          <a:bodyPr/>
          <a:lstStyle/>
          <a:p>
            <a:pPr algn="ctr" defTabSz="912813" eaLnBrk="1" hangingPunct="1"/>
            <a:r>
              <a:rPr lang="en-US" altLang="en-US" dirty="0" smtClean="0"/>
              <a:t>GULF STATES HEALTH POLICY CENTER</a:t>
            </a:r>
            <a:br>
              <a:rPr lang="en-US" altLang="en-US" dirty="0" smtClean="0"/>
            </a:br>
            <a:r>
              <a:rPr lang="en-US" dirty="0">
                <a:solidFill>
                  <a:srgbClr val="92D050"/>
                </a:solidFill>
              </a:rPr>
              <a:t>Collaborations and </a:t>
            </a:r>
            <a:r>
              <a:rPr lang="en-US" dirty="0" smtClean="0">
                <a:solidFill>
                  <a:srgbClr val="92D050"/>
                </a:solidFill>
              </a:rPr>
              <a:t>Partnerships</a:t>
            </a:r>
            <a:endParaRPr lang="en-US" altLang="en-US" dirty="0" smtClean="0">
              <a:solidFill>
                <a:srgbClr val="92D050"/>
              </a:solidFill>
            </a:endParaRPr>
          </a:p>
        </p:txBody>
      </p:sp>
      <p:sp>
        <p:nvSpPr>
          <p:cNvPr id="3" name="Content Placeholder 2"/>
          <p:cNvSpPr>
            <a:spLocks noGrp="1"/>
          </p:cNvSpPr>
          <p:nvPr>
            <p:ph idx="1"/>
          </p:nvPr>
        </p:nvSpPr>
        <p:spPr>
          <a:xfrm>
            <a:off x="609600" y="1443038"/>
            <a:ext cx="10972800" cy="4525963"/>
          </a:xfrm>
          <a:ln>
            <a:miter lim="800000"/>
            <a:headEnd/>
            <a:tailEnd/>
          </a:ln>
          <a:extLst/>
        </p:spPr>
        <p:txBody>
          <a:bodyPr rtlCol="0">
            <a:normAutofit lnSpcReduction="10000"/>
          </a:bodyPr>
          <a:lstStyle/>
          <a:p>
            <a:pPr marL="0" indent="0" eaLnBrk="1" fontAlgn="auto" hangingPunct="1">
              <a:spcAft>
                <a:spcPts val="0"/>
              </a:spcAft>
              <a:buNone/>
              <a:defRPr/>
            </a:pPr>
            <a:endParaRPr lang="en-US" b="1" dirty="0" smtClean="0">
              <a:solidFill>
                <a:srgbClr val="92D050"/>
              </a:solidFill>
            </a:endParaRPr>
          </a:p>
          <a:p>
            <a:pPr marL="857250" lvl="1" indent="-457200" eaLnBrk="1" fontAlgn="auto" hangingPunct="1">
              <a:lnSpc>
                <a:spcPct val="120000"/>
              </a:lnSpc>
              <a:spcAft>
                <a:spcPts val="0"/>
              </a:spcAft>
              <a:buFont typeface="Arial" panose="020B0604020202020204" pitchFamily="34" charset="0"/>
              <a:buChar char="•"/>
              <a:defRPr/>
            </a:pPr>
            <a:r>
              <a:rPr lang="en-US" sz="2600" dirty="0" smtClean="0"/>
              <a:t>Health Policy Coalition meets monthly in three locations to identify significant local health issues and policy opportunities</a:t>
            </a:r>
          </a:p>
          <a:p>
            <a:pPr marL="857250" lvl="1" indent="-457200" eaLnBrk="1" fontAlgn="auto" hangingPunct="1">
              <a:lnSpc>
                <a:spcPct val="120000"/>
              </a:lnSpc>
              <a:spcAft>
                <a:spcPts val="0"/>
              </a:spcAft>
              <a:buFont typeface="Arial" panose="020B0604020202020204" pitchFamily="34" charset="0"/>
              <a:buChar char="•"/>
              <a:defRPr/>
            </a:pPr>
            <a:endParaRPr lang="en-US" sz="2600" dirty="0" smtClean="0"/>
          </a:p>
          <a:p>
            <a:pPr marL="857250" lvl="1" indent="-457200" eaLnBrk="1" fontAlgn="auto" hangingPunct="1">
              <a:lnSpc>
                <a:spcPct val="120000"/>
              </a:lnSpc>
              <a:spcAft>
                <a:spcPts val="0"/>
              </a:spcAft>
              <a:buFont typeface="Arial" panose="020B0604020202020204" pitchFamily="34" charset="0"/>
              <a:buChar char="•"/>
              <a:defRPr/>
            </a:pPr>
            <a:r>
              <a:rPr lang="en-US" sz="2600" dirty="0" smtClean="0"/>
              <a:t>Each coalition branch identified policy focus areas and is in the process of crafting a community action plan</a:t>
            </a:r>
          </a:p>
          <a:p>
            <a:pPr marL="400050" lvl="1" indent="0" eaLnBrk="1" fontAlgn="auto" hangingPunct="1">
              <a:lnSpc>
                <a:spcPct val="120000"/>
              </a:lnSpc>
              <a:spcAft>
                <a:spcPts val="0"/>
              </a:spcAft>
              <a:buNone/>
              <a:defRPr/>
            </a:pPr>
            <a:endParaRPr lang="en-US" sz="2600" dirty="0" smtClean="0"/>
          </a:p>
          <a:p>
            <a:pPr marL="857250" lvl="1" indent="-457200" eaLnBrk="1" fontAlgn="auto" hangingPunct="1">
              <a:lnSpc>
                <a:spcPct val="120000"/>
              </a:lnSpc>
              <a:spcAft>
                <a:spcPts val="0"/>
              </a:spcAft>
              <a:buFont typeface="Arial" panose="020B0604020202020204" pitchFamily="34" charset="0"/>
              <a:buChar char="•"/>
              <a:defRPr/>
            </a:pPr>
            <a:r>
              <a:rPr lang="en-US" sz="2600" dirty="0" smtClean="0"/>
              <a:t>Support </a:t>
            </a:r>
            <a:r>
              <a:rPr lang="en-US" sz="2600" dirty="0"/>
              <a:t>local and regional initiatives to improve health outcomes in the Gulf </a:t>
            </a:r>
            <a:r>
              <a:rPr lang="en-US" sz="2600" dirty="0" smtClean="0"/>
              <a:t>States</a:t>
            </a:r>
            <a:endParaRPr lang="en-US" dirty="0"/>
          </a:p>
          <a:p>
            <a:pPr marL="457200" lvl="1" indent="0" eaLnBrk="1" fontAlgn="auto" hangingPunct="1">
              <a:spcAft>
                <a:spcPts val="0"/>
              </a:spcAft>
              <a:buNone/>
              <a:defRPr/>
            </a:pPr>
            <a:endParaRPr lang="en-US" dirty="0">
              <a:solidFill>
                <a:srgbClr val="FFC000"/>
              </a:solidFill>
            </a:endParaRPr>
          </a:p>
        </p:txBody>
      </p:sp>
      <p:sp>
        <p:nvSpPr>
          <p:cNvPr id="153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7E2DDA-21C0-4C8D-8633-78DDB61998D9}" type="slidenum">
              <a:rPr lang="en-US" altLang="en-US">
                <a:solidFill>
                  <a:srgbClr val="898989"/>
                </a:solidFill>
                <a:latin typeface="Calibri" panose="020F0502020204030204" pitchFamily="34" charset="0"/>
              </a:rPr>
              <a:pPr eaLnBrk="1" hangingPunct="1"/>
              <a:t>17</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963183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300038"/>
            <a:ext cx="10972800" cy="1143000"/>
          </a:xfrm>
        </p:spPr>
        <p:txBody>
          <a:bodyPr/>
          <a:lstStyle/>
          <a:p>
            <a:pPr algn="ctr" defTabSz="912813" eaLnBrk="1" hangingPunct="1"/>
            <a:r>
              <a:rPr lang="en-US" altLang="en-US" dirty="0" smtClean="0"/>
              <a:t>GULF STATES HEALTH POLICY CENTER</a:t>
            </a:r>
            <a:br>
              <a:rPr lang="en-US" altLang="en-US" dirty="0" smtClean="0"/>
            </a:br>
            <a:r>
              <a:rPr lang="en-US" dirty="0" smtClean="0">
                <a:solidFill>
                  <a:srgbClr val="92D050"/>
                </a:solidFill>
              </a:rPr>
              <a:t>Bayou La </a:t>
            </a:r>
            <a:r>
              <a:rPr lang="en-US" dirty="0" err="1" smtClean="0">
                <a:solidFill>
                  <a:srgbClr val="92D050"/>
                </a:solidFill>
              </a:rPr>
              <a:t>Batre</a:t>
            </a:r>
            <a:r>
              <a:rPr lang="en-US" dirty="0" smtClean="0">
                <a:solidFill>
                  <a:srgbClr val="92D050"/>
                </a:solidFill>
              </a:rPr>
              <a:t> Coalition</a:t>
            </a:r>
            <a:endParaRPr lang="en-US" altLang="en-US" dirty="0" smtClean="0">
              <a:solidFill>
                <a:srgbClr val="92D050"/>
              </a:solidFill>
            </a:endParaRPr>
          </a:p>
        </p:txBody>
      </p:sp>
      <p:sp>
        <p:nvSpPr>
          <p:cNvPr id="3" name="Content Placeholder 2"/>
          <p:cNvSpPr>
            <a:spLocks noGrp="1"/>
          </p:cNvSpPr>
          <p:nvPr>
            <p:ph idx="1"/>
          </p:nvPr>
        </p:nvSpPr>
        <p:spPr>
          <a:xfrm>
            <a:off x="862149" y="1639796"/>
            <a:ext cx="10175965" cy="4548280"/>
          </a:xfrm>
          <a:ln>
            <a:miter lim="800000"/>
            <a:headEnd/>
            <a:tailEnd/>
          </a:ln>
          <a:extLst/>
        </p:spPr>
        <p:txBody>
          <a:bodyPr rtlCol="0">
            <a:normAutofit lnSpcReduction="10000"/>
          </a:bodyPr>
          <a:lstStyle/>
          <a:p>
            <a:pPr marL="400050" lvl="1" indent="0" eaLnBrk="1" fontAlgn="auto" hangingPunct="1">
              <a:lnSpc>
                <a:spcPct val="120000"/>
              </a:lnSpc>
              <a:spcAft>
                <a:spcPts val="0"/>
              </a:spcAft>
              <a:buNone/>
              <a:defRPr/>
            </a:pPr>
            <a:r>
              <a:rPr lang="en-US" dirty="0" smtClean="0"/>
              <a:t>The Bayou La </a:t>
            </a:r>
            <a:r>
              <a:rPr lang="en-US" dirty="0" err="1" smtClean="0"/>
              <a:t>Batre</a:t>
            </a:r>
            <a:r>
              <a:rPr lang="en-US" dirty="0" smtClean="0"/>
              <a:t> Coalition determined three Policy Focus Areas:</a:t>
            </a:r>
          </a:p>
          <a:p>
            <a:pPr marL="1257300" lvl="2" indent="-457200" eaLnBrk="1" fontAlgn="auto" hangingPunct="1">
              <a:lnSpc>
                <a:spcPct val="120000"/>
              </a:lnSpc>
              <a:spcAft>
                <a:spcPts val="0"/>
              </a:spcAft>
              <a:defRPr/>
            </a:pPr>
            <a:r>
              <a:rPr lang="en-US" sz="2800" dirty="0" smtClean="0"/>
              <a:t>Health Literacy</a:t>
            </a:r>
          </a:p>
          <a:p>
            <a:pPr marL="1257300" lvl="2" indent="-457200" eaLnBrk="1" fontAlgn="auto" hangingPunct="1">
              <a:lnSpc>
                <a:spcPct val="120000"/>
              </a:lnSpc>
              <a:spcAft>
                <a:spcPts val="0"/>
              </a:spcAft>
              <a:defRPr/>
            </a:pPr>
            <a:r>
              <a:rPr lang="en-US" sz="2800" dirty="0" smtClean="0"/>
              <a:t>Financial Literacy</a:t>
            </a:r>
          </a:p>
          <a:p>
            <a:pPr marL="1257300" lvl="2" indent="-457200" eaLnBrk="1" fontAlgn="auto" hangingPunct="1">
              <a:lnSpc>
                <a:spcPct val="120000"/>
              </a:lnSpc>
              <a:spcAft>
                <a:spcPts val="0"/>
              </a:spcAft>
              <a:defRPr/>
            </a:pPr>
            <a:r>
              <a:rPr lang="en-US" sz="2800" dirty="0" smtClean="0"/>
              <a:t>Education</a:t>
            </a:r>
          </a:p>
          <a:p>
            <a:pPr marL="800100" lvl="2" indent="0" eaLnBrk="1" fontAlgn="auto" hangingPunct="1">
              <a:lnSpc>
                <a:spcPct val="120000"/>
              </a:lnSpc>
              <a:spcAft>
                <a:spcPts val="0"/>
              </a:spcAft>
              <a:buNone/>
              <a:defRPr/>
            </a:pPr>
            <a:endParaRPr lang="en-US" sz="800" dirty="0"/>
          </a:p>
          <a:p>
            <a:pPr marL="800100" lvl="2" indent="0" eaLnBrk="1" fontAlgn="auto" hangingPunct="1">
              <a:lnSpc>
                <a:spcPct val="120000"/>
              </a:lnSpc>
              <a:spcAft>
                <a:spcPts val="0"/>
              </a:spcAft>
              <a:buNone/>
              <a:defRPr/>
            </a:pPr>
            <a:r>
              <a:rPr lang="en-US" sz="2800" dirty="0" smtClean="0"/>
              <a:t>Before crafting a Community Action Plan, coalition members tested these areas with community members through community forums.</a:t>
            </a:r>
            <a:endParaRPr lang="en-US" sz="2800" dirty="0"/>
          </a:p>
        </p:txBody>
      </p:sp>
      <p:sp>
        <p:nvSpPr>
          <p:cNvPr id="153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7E2DDA-21C0-4C8D-8633-78DDB61998D9}" type="slidenum">
              <a:rPr lang="en-US" altLang="en-US">
                <a:solidFill>
                  <a:srgbClr val="898989"/>
                </a:solidFill>
                <a:latin typeface="Calibri" panose="020F0502020204030204" pitchFamily="34" charset="0"/>
              </a:rPr>
              <a:pPr eaLnBrk="1" hangingPunct="1"/>
              <a:t>18</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376069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300038"/>
            <a:ext cx="10972800" cy="1143000"/>
          </a:xfrm>
        </p:spPr>
        <p:txBody>
          <a:bodyPr/>
          <a:lstStyle/>
          <a:p>
            <a:pPr algn="ctr" defTabSz="912813" eaLnBrk="1" hangingPunct="1"/>
            <a:r>
              <a:rPr lang="en-US" altLang="en-US" dirty="0" smtClean="0"/>
              <a:t>GULF STATES HEALTH POLICY CENTER</a:t>
            </a:r>
            <a:br>
              <a:rPr lang="en-US" altLang="en-US" dirty="0" smtClean="0"/>
            </a:br>
            <a:r>
              <a:rPr lang="en-US" dirty="0" smtClean="0">
                <a:solidFill>
                  <a:srgbClr val="92D050"/>
                </a:solidFill>
              </a:rPr>
              <a:t>Community Forums</a:t>
            </a:r>
            <a:endParaRPr lang="en-US" altLang="en-US" dirty="0" smtClean="0">
              <a:solidFill>
                <a:srgbClr val="92D050"/>
              </a:solidFill>
            </a:endParaRPr>
          </a:p>
        </p:txBody>
      </p:sp>
      <p:sp>
        <p:nvSpPr>
          <p:cNvPr id="153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7E2DDA-21C0-4C8D-8633-78DDB61998D9}" type="slidenum">
              <a:rPr lang="en-US" altLang="en-US">
                <a:solidFill>
                  <a:srgbClr val="898989"/>
                </a:solidFill>
                <a:latin typeface="Calibri" panose="020F0502020204030204" pitchFamily="34" charset="0"/>
              </a:rPr>
              <a:pPr eaLnBrk="1" hangingPunct="1"/>
              <a:t>19</a:t>
            </a:fld>
            <a:endParaRPr lang="en-US" altLang="en-US">
              <a:solidFill>
                <a:srgbClr val="898989"/>
              </a:solidFill>
              <a:latin typeface="Calibri" panose="020F0502020204030204" pitchFamily="34" charset="0"/>
            </a:endParaRPr>
          </a:p>
        </p:txBody>
      </p:sp>
      <p:sp>
        <p:nvSpPr>
          <p:cNvPr id="2" name="Content Placeholder 1"/>
          <p:cNvSpPr>
            <a:spLocks noGrp="1"/>
          </p:cNvSpPr>
          <p:nvPr>
            <p:ph idx="1"/>
          </p:nvPr>
        </p:nvSpPr>
        <p:spPr>
          <a:xfrm>
            <a:off x="1088571" y="1815079"/>
            <a:ext cx="10972800" cy="3739697"/>
          </a:xfrm>
        </p:spPr>
        <p:txBody>
          <a:bodyPr/>
          <a:lstStyle/>
          <a:p>
            <a:r>
              <a:rPr lang="en-US" dirty="0" smtClean="0"/>
              <a:t>Held in November – December 2015</a:t>
            </a:r>
          </a:p>
          <a:p>
            <a:pPr marL="0" indent="0">
              <a:buNone/>
            </a:pPr>
            <a:endParaRPr lang="en-US" sz="1200" dirty="0" smtClean="0"/>
          </a:p>
          <a:p>
            <a:r>
              <a:rPr lang="en-US" dirty="0" smtClean="0"/>
              <a:t>Facilitated by the David Mathews Center for Civic Life</a:t>
            </a:r>
          </a:p>
          <a:p>
            <a:pPr marL="0" indent="0">
              <a:buNone/>
            </a:pPr>
            <a:endParaRPr lang="en-US" sz="1200" dirty="0" smtClean="0"/>
          </a:p>
          <a:p>
            <a:r>
              <a:rPr lang="en-US" dirty="0" smtClean="0"/>
              <a:t>Explored three policy focus areas in three Mobile County locations:</a:t>
            </a:r>
          </a:p>
          <a:p>
            <a:pPr lvl="1"/>
            <a:r>
              <a:rPr lang="en-US" dirty="0" smtClean="0"/>
              <a:t>Health literacy (Bayou La </a:t>
            </a:r>
            <a:r>
              <a:rPr lang="en-US" dirty="0" err="1" smtClean="0"/>
              <a:t>Batre</a:t>
            </a:r>
            <a:r>
              <a:rPr lang="en-US" dirty="0" smtClean="0"/>
              <a:t>)</a:t>
            </a:r>
          </a:p>
          <a:p>
            <a:pPr lvl="1"/>
            <a:r>
              <a:rPr lang="en-US" dirty="0" smtClean="0"/>
              <a:t>Financial literacy (Prichard)</a:t>
            </a:r>
          </a:p>
          <a:p>
            <a:pPr lvl="1"/>
            <a:r>
              <a:rPr lang="en-US" dirty="0" smtClean="0"/>
              <a:t>Education (Mobile)</a:t>
            </a:r>
          </a:p>
          <a:p>
            <a:pPr lvl="1"/>
            <a:endParaRPr lang="en-US" dirty="0"/>
          </a:p>
          <a:p>
            <a:pPr marL="455613" lvl="1"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289486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09538"/>
            <a:ext cx="11125200" cy="1143000"/>
          </a:xfrm>
        </p:spPr>
        <p:txBody>
          <a:bodyPr/>
          <a:lstStyle/>
          <a:p>
            <a:pPr algn="ctr" defTabSz="912813" eaLnBrk="1" hangingPunct="1"/>
            <a:r>
              <a:rPr lang="en-US" altLang="en-US" dirty="0" smtClean="0"/>
              <a:t>GULF STATES HEALTH POLICY CENTER</a:t>
            </a:r>
            <a:endParaRPr lang="en-US" altLang="en-US" dirty="0"/>
          </a:p>
        </p:txBody>
      </p:sp>
      <p:sp>
        <p:nvSpPr>
          <p:cNvPr id="3" name="Content Placeholder 2"/>
          <p:cNvSpPr>
            <a:spLocks noGrp="1"/>
          </p:cNvSpPr>
          <p:nvPr>
            <p:ph idx="1"/>
          </p:nvPr>
        </p:nvSpPr>
        <p:spPr/>
        <p:txBody>
          <a:bodyPr rtlCol="0">
            <a:normAutofit fontScale="92500"/>
          </a:bodyPr>
          <a:lstStyle/>
          <a:p>
            <a:pPr marL="342900" eaLnBrk="1" fontAlgn="auto" hangingPunct="1">
              <a:lnSpc>
                <a:spcPct val="150000"/>
              </a:lnSpc>
              <a:spcAft>
                <a:spcPts val="0"/>
              </a:spcAft>
              <a:buNone/>
              <a:defRPr/>
            </a:pPr>
            <a:r>
              <a:rPr lang="en-US" altLang="en-US" sz="2800" dirty="0" smtClean="0">
                <a:solidFill>
                  <a:srgbClr val="92D050"/>
                </a:solidFill>
                <a:cs typeface="Arial" panose="020B0604020202020204" pitchFamily="34" charset="0"/>
              </a:rPr>
              <a:t>	</a:t>
            </a:r>
            <a:r>
              <a:rPr lang="en-US" altLang="en-US" sz="2800" dirty="0" smtClean="0">
                <a:cs typeface="Arial" panose="020B0604020202020204" pitchFamily="34" charset="0"/>
              </a:rPr>
              <a:t>The Gulf </a:t>
            </a:r>
            <a:r>
              <a:rPr lang="en-US" altLang="en-US" sz="2800" dirty="0">
                <a:cs typeface="Arial" panose="020B0604020202020204" pitchFamily="34" charset="0"/>
              </a:rPr>
              <a:t>States Health Policy </a:t>
            </a:r>
            <a:r>
              <a:rPr lang="en-US" altLang="en-US" sz="2800" dirty="0" smtClean="0">
                <a:cs typeface="Arial" panose="020B0604020202020204" pitchFamily="34" charset="0"/>
              </a:rPr>
              <a:t>Center is a comprehensive community, education, and research center focused on improving health outcomes in the Gulf States region (Alabama, Mississippi, Louisiana, Florida, and Texas). The Center’s work involves coalition building, health education, and interdisciplinary, community-based research. It is committed to identifying health policies that will ultimately improve the health rankings of the region. </a:t>
            </a:r>
            <a:endParaRPr lang="en-US" altLang="en-US" sz="2800" dirty="0">
              <a:cs typeface="Arial" panose="020B0604020202020204" pitchFamily="34" charset="0"/>
            </a:endParaRPr>
          </a:p>
          <a:p>
            <a:pPr marL="342900" eaLnBrk="1" fontAlgn="auto" hangingPunct="1">
              <a:spcAft>
                <a:spcPts val="0"/>
              </a:spcAft>
              <a:buNone/>
              <a:defRPr/>
            </a:pPr>
            <a:endParaRPr lang="en-US" dirty="0" smtClean="0"/>
          </a:p>
        </p:txBody>
      </p:sp>
    </p:spTree>
    <p:extLst>
      <p:ext uri="{BB962C8B-B14F-4D97-AF65-F5344CB8AC3E}">
        <p14:creationId xmlns:p14="http://schemas.microsoft.com/office/powerpoint/2010/main" val="918567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Questions?</a:t>
            </a:r>
            <a:endParaRPr lang="en-US" dirty="0"/>
          </a:p>
        </p:txBody>
      </p:sp>
      <p:sp>
        <p:nvSpPr>
          <p:cNvPr id="4" name="Slide Number Placeholder 3"/>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B99FC87-3B23-4C38-A340-7E8A9F3BE676}" type="slidenum">
              <a:rPr lang="en-US" altLang="en-US">
                <a:solidFill>
                  <a:srgbClr val="898989"/>
                </a:solidFill>
              </a:rPr>
              <a:pPr/>
              <a:t>20</a:t>
            </a:fld>
            <a:endParaRPr lang="en-US" altLang="en-US">
              <a:solidFill>
                <a:srgbClr val="898989"/>
              </a:solidFill>
            </a:endParaRPr>
          </a:p>
        </p:txBody>
      </p:sp>
    </p:spTree>
    <p:extLst>
      <p:ext uri="{BB962C8B-B14F-4D97-AF65-F5344CB8AC3E}">
        <p14:creationId xmlns:p14="http://schemas.microsoft.com/office/powerpoint/2010/main" val="2097510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Thank you!</a:t>
            </a:r>
            <a:endParaRPr lang="en-US" dirty="0"/>
          </a:p>
        </p:txBody>
      </p:sp>
      <p:sp>
        <p:nvSpPr>
          <p:cNvPr id="4" name="Slide Number Placeholder 3"/>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B99FC87-3B23-4C38-A340-7E8A9F3BE676}" type="slidenum">
              <a:rPr lang="en-US" altLang="en-US">
                <a:solidFill>
                  <a:srgbClr val="898989"/>
                </a:solidFill>
              </a:rPr>
              <a:pPr/>
              <a:t>21</a:t>
            </a:fld>
            <a:endParaRPr lang="en-US" altLang="en-US">
              <a:solidFill>
                <a:srgbClr val="898989"/>
              </a:solidFill>
            </a:endParaRPr>
          </a:p>
        </p:txBody>
      </p:sp>
    </p:spTree>
    <p:extLst>
      <p:ext uri="{BB962C8B-B14F-4D97-AF65-F5344CB8AC3E}">
        <p14:creationId xmlns:p14="http://schemas.microsoft.com/office/powerpoint/2010/main" val="4233425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31300" y="3483654"/>
            <a:ext cx="1981200" cy="858838"/>
          </a:xfrm>
        </p:spPr>
      </p:pic>
      <p:sp>
        <p:nvSpPr>
          <p:cNvPr id="9219" name="Title 1"/>
          <p:cNvSpPr>
            <a:spLocks noGrp="1"/>
          </p:cNvSpPr>
          <p:nvPr>
            <p:ph type="title"/>
          </p:nvPr>
        </p:nvSpPr>
        <p:spPr>
          <a:xfrm>
            <a:off x="898742" y="290513"/>
            <a:ext cx="10083800" cy="1143000"/>
          </a:xfrm>
        </p:spPr>
        <p:txBody>
          <a:bodyPr>
            <a:noAutofit/>
          </a:bodyPr>
          <a:lstStyle/>
          <a:p>
            <a:pPr algn="ctr" defTabSz="912813" eaLnBrk="1" hangingPunct="1"/>
            <a:r>
              <a:rPr lang="en-US" altLang="en-US" dirty="0"/>
              <a:t>GULF STATES </a:t>
            </a:r>
            <a:r>
              <a:rPr lang="en-US" altLang="en-US" dirty="0" smtClean="0"/>
              <a:t>HEALTH POLICY CENTER</a:t>
            </a:r>
            <a:r>
              <a:rPr lang="en-US" altLang="en-US" dirty="0"/>
              <a:t/>
            </a:r>
            <a:br>
              <a:rPr lang="en-US" altLang="en-US" dirty="0"/>
            </a:br>
            <a:r>
              <a:rPr lang="en-US" altLang="en-US" dirty="0"/>
              <a:t> </a:t>
            </a:r>
            <a:r>
              <a:rPr lang="en-US" altLang="en-US" dirty="0">
                <a:solidFill>
                  <a:srgbClr val="92D050"/>
                </a:solidFill>
              </a:rPr>
              <a:t>PRINCIPAL INVESTIGATORS</a:t>
            </a:r>
          </a:p>
        </p:txBody>
      </p:sp>
      <p:sp>
        <p:nvSpPr>
          <p:cNvPr id="9220" name="Content Placeholder 3"/>
          <p:cNvSpPr>
            <a:spLocks noGrp="1"/>
          </p:cNvSpPr>
          <p:nvPr>
            <p:ph sz="half" idx="2"/>
          </p:nvPr>
        </p:nvSpPr>
        <p:spPr>
          <a:xfrm>
            <a:off x="3581400" y="2189164"/>
            <a:ext cx="6540500" cy="876297"/>
          </a:xfrm>
        </p:spPr>
        <p:txBody>
          <a:bodyPr/>
          <a:lstStyle/>
          <a:p>
            <a:pPr marL="0" indent="0" defTabSz="912813" eaLnBrk="1" hangingPunct="1">
              <a:buNone/>
            </a:pPr>
            <a:r>
              <a:rPr lang="en-US" altLang="en-US" dirty="0"/>
              <a:t>Regina Benjamin, MD, MBA</a:t>
            </a:r>
          </a:p>
          <a:p>
            <a:pPr lvl="1" defTabSz="912813" eaLnBrk="1" hangingPunct="1"/>
            <a:endParaRPr lang="en-US" altLang="en-US" sz="1800" dirty="0"/>
          </a:p>
        </p:txBody>
      </p:sp>
      <p:sp>
        <p:nvSpPr>
          <p:cNvPr id="9221" name="Content Placeholder 3"/>
          <p:cNvSpPr txBox="1">
            <a:spLocks/>
          </p:cNvSpPr>
          <p:nvPr/>
        </p:nvSpPr>
        <p:spPr bwMode="auto">
          <a:xfrm>
            <a:off x="3581400" y="4870450"/>
            <a:ext cx="6629400" cy="157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2900" defTabSz="912813" eaLnBrk="0" hangingPunct="0">
              <a:defRPr>
                <a:solidFill>
                  <a:schemeClr val="tx1"/>
                </a:solidFill>
                <a:latin typeface="Arial" panose="020B0604020202020204" pitchFamily="34" charset="0"/>
                <a:cs typeface="Arial" panose="020B0604020202020204" pitchFamily="34" charset="0"/>
              </a:defRPr>
            </a:lvl1pPr>
            <a:lvl2pPr marL="741363"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fontAlgn="base" hangingPunct="1">
              <a:spcBef>
                <a:spcPct val="20000"/>
              </a:spcBef>
              <a:spcAft>
                <a:spcPct val="0"/>
              </a:spcAft>
            </a:pPr>
            <a:endParaRPr lang="en-US" altLang="en-US" sz="2800" dirty="0" smtClean="0">
              <a:latin typeface="Georgia" panose="02040502050405020303" pitchFamily="18" charset="0"/>
            </a:endParaRPr>
          </a:p>
          <a:p>
            <a:pPr marL="0" indent="0" eaLnBrk="1" fontAlgn="base" hangingPunct="1">
              <a:spcBef>
                <a:spcPct val="20000"/>
              </a:spcBef>
              <a:spcAft>
                <a:spcPct val="0"/>
              </a:spcAft>
            </a:pPr>
            <a:r>
              <a:rPr lang="en-US" altLang="en-US" sz="2800" dirty="0" smtClean="0">
                <a:latin typeface="Georgia" panose="02040502050405020303" pitchFamily="18" charset="0"/>
              </a:rPr>
              <a:t>Maria </a:t>
            </a:r>
            <a:r>
              <a:rPr lang="en-US" altLang="en-US" sz="2800" dirty="0" err="1" smtClean="0">
                <a:latin typeface="Georgia" panose="02040502050405020303" pitchFamily="18" charset="0"/>
              </a:rPr>
              <a:t>Pisu</a:t>
            </a:r>
            <a:r>
              <a:rPr lang="en-US" altLang="en-US" sz="2800" dirty="0" smtClean="0">
                <a:latin typeface="Georgia" panose="02040502050405020303" pitchFamily="18" charset="0"/>
              </a:rPr>
              <a:t>, PhD</a:t>
            </a:r>
            <a:endParaRPr lang="en-US" altLang="en-US" sz="2800" dirty="0">
              <a:latin typeface="Georgia" panose="02040502050405020303" pitchFamily="18" charset="0"/>
            </a:endParaRPr>
          </a:p>
          <a:p>
            <a:pPr lvl="1" eaLnBrk="1" fontAlgn="base" hangingPunct="1">
              <a:spcBef>
                <a:spcPct val="20000"/>
              </a:spcBef>
              <a:spcAft>
                <a:spcPct val="0"/>
              </a:spcAft>
              <a:buFont typeface="Arial" panose="020B0604020202020204" pitchFamily="34" charset="0"/>
              <a:buNone/>
            </a:pPr>
            <a:endParaRPr lang="en-US" altLang="en-US" dirty="0">
              <a:solidFill>
                <a:prstClr val="black"/>
              </a:solidFill>
              <a:latin typeface="Georgia" panose="02040502050405020303" pitchFamily="18" charset="0"/>
            </a:endParaRPr>
          </a:p>
          <a:p>
            <a:pPr eaLnBrk="1" fontAlgn="base" hangingPunct="1">
              <a:spcBef>
                <a:spcPct val="20000"/>
              </a:spcBef>
              <a:spcAft>
                <a:spcPct val="0"/>
              </a:spcAft>
              <a:buFont typeface="Arial" panose="020B0604020202020204" pitchFamily="34" charset="0"/>
              <a:buChar char="•"/>
            </a:pPr>
            <a:endParaRPr lang="en-US" altLang="en-US" sz="2800" dirty="0">
              <a:solidFill>
                <a:prstClr val="black"/>
              </a:solidFill>
              <a:latin typeface="Georgia" panose="02040502050405020303" pitchFamily="18" charset="0"/>
            </a:endParaRPr>
          </a:p>
        </p:txBody>
      </p:sp>
      <p:sp>
        <p:nvSpPr>
          <p:cNvPr id="922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CF7565-FAE5-4766-BB59-1D99BE3CABFB}" type="slidenum">
              <a:rPr lang="en-US" altLang="en-US">
                <a:solidFill>
                  <a:srgbClr val="898989"/>
                </a:solidFill>
                <a:latin typeface="Calibri" panose="020F0502020204030204" pitchFamily="34" charset="0"/>
              </a:rPr>
              <a:pPr eaLnBrk="1" hangingPunct="1"/>
              <a:t>3</a:t>
            </a:fld>
            <a:endParaRPr lang="en-US" altLang="en-US">
              <a:solidFill>
                <a:srgbClr val="898989"/>
              </a:solidFill>
              <a:latin typeface="Calibri" panose="020F0502020204030204" pitchFamily="34" charset="0"/>
            </a:endParaRPr>
          </a:p>
        </p:txBody>
      </p:sp>
      <p:pic>
        <p:nvPicPr>
          <p:cNvPr id="92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238" y="3252788"/>
            <a:ext cx="1122362"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Content Placeholder 3"/>
          <p:cNvSpPr>
            <a:spLocks noGrp="1"/>
          </p:cNvSpPr>
          <p:nvPr>
            <p:ph sz="half" idx="2"/>
          </p:nvPr>
        </p:nvSpPr>
        <p:spPr>
          <a:xfrm>
            <a:off x="3581400" y="3646487"/>
            <a:ext cx="3581400" cy="857250"/>
          </a:xfrm>
        </p:spPr>
        <p:txBody>
          <a:bodyPr/>
          <a:lstStyle/>
          <a:p>
            <a:pPr marL="0" indent="0" defTabSz="912813" eaLnBrk="1" hangingPunct="1">
              <a:buNone/>
            </a:pPr>
            <a:r>
              <a:rPr lang="en-US" altLang="en-US" dirty="0"/>
              <a:t>David Butler, PhD</a:t>
            </a:r>
          </a:p>
          <a:p>
            <a:pPr marL="455613" lvl="1" indent="0" defTabSz="912813" eaLnBrk="1" hangingPunct="1">
              <a:buNone/>
            </a:pPr>
            <a:endParaRPr lang="en-US" altLang="en-US" sz="1800" dirty="0"/>
          </a:p>
          <a:p>
            <a:pPr marL="0" indent="0" defTabSz="912813" eaLnBrk="1" hangingPunct="1">
              <a:buNone/>
            </a:pPr>
            <a:endParaRPr lang="en-US" altLang="en-US" dirty="0" smtClean="0"/>
          </a:p>
        </p:txBody>
      </p:sp>
      <p:pic>
        <p:nvPicPr>
          <p:cNvPr id="9226" name="Picture 2"/>
          <p:cNvPicPr>
            <a:picLocks noChangeAspect="1" noChangeArrowheads="1"/>
          </p:cNvPicPr>
          <p:nvPr/>
        </p:nvPicPr>
        <p:blipFill>
          <a:blip r:embed="rId5">
            <a:extLst>
              <a:ext uri="{28A0092B-C50C-407E-A947-70E740481C1C}">
                <a14:useLocalDpi xmlns:a14="http://schemas.microsoft.com/office/drawing/2010/main" val="0"/>
              </a:ext>
            </a:extLst>
          </a:blip>
          <a:srcRect r="8612"/>
          <a:stretch>
            <a:fillRect/>
          </a:stretch>
        </p:blipFill>
        <p:spPr bwMode="auto">
          <a:xfrm>
            <a:off x="2154238" y="1610179"/>
            <a:ext cx="10763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2"/>
          <p:cNvPicPr>
            <a:picLocks noChangeAspect="1"/>
          </p:cNvPicPr>
          <p:nvPr/>
        </p:nvPicPr>
        <p:blipFill>
          <a:blip r:embed="rId6">
            <a:extLst>
              <a:ext uri="{28A0092B-C50C-407E-A947-70E740481C1C}">
                <a14:useLocalDpi xmlns:a14="http://schemas.microsoft.com/office/drawing/2010/main" val="0"/>
              </a:ext>
            </a:extLst>
          </a:blip>
          <a:srcRect t="36549" b="36000"/>
          <a:stretch>
            <a:fillRect/>
          </a:stretch>
        </p:blipFill>
        <p:spPr bwMode="auto">
          <a:xfrm>
            <a:off x="8684991" y="2270125"/>
            <a:ext cx="24574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4238" y="4870450"/>
            <a:ext cx="1091293" cy="1527810"/>
          </a:xfrm>
          <a:prstGeom prst="rect">
            <a:avLst/>
          </a:prstGeom>
        </p:spPr>
      </p:pic>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l="-3767" r="31979"/>
          <a:stretch/>
        </p:blipFill>
        <p:spPr>
          <a:xfrm>
            <a:off x="9002486" y="5171622"/>
            <a:ext cx="3077028" cy="752475"/>
          </a:xfrm>
          <a:prstGeom prst="rect">
            <a:avLst/>
          </a:prstGeom>
        </p:spPr>
      </p:pic>
    </p:spTree>
    <p:extLst>
      <p:ext uri="{BB962C8B-B14F-4D97-AF65-F5344CB8AC3E}">
        <p14:creationId xmlns:p14="http://schemas.microsoft.com/office/powerpoint/2010/main" val="514380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08000" y="215900"/>
            <a:ext cx="10972800" cy="1143000"/>
          </a:xfrm>
        </p:spPr>
        <p:txBody>
          <a:bodyPr/>
          <a:lstStyle/>
          <a:p>
            <a:pPr algn="ctr" defTabSz="912813" eaLnBrk="1" hangingPunct="1"/>
            <a:r>
              <a:rPr lang="en-US" altLang="en-US" dirty="0" smtClean="0"/>
              <a:t>GULF STATES HEALTH POLICY CENTER</a:t>
            </a:r>
            <a:br>
              <a:rPr lang="en-US" altLang="en-US" dirty="0" smtClean="0"/>
            </a:br>
            <a:r>
              <a:rPr lang="en-US" altLang="en-US" dirty="0" smtClean="0">
                <a:solidFill>
                  <a:srgbClr val="92D050"/>
                </a:solidFill>
              </a:rPr>
              <a:t>NATIONAL STEERING COMMITTEE</a:t>
            </a:r>
          </a:p>
        </p:txBody>
      </p:sp>
      <p:sp>
        <p:nvSpPr>
          <p:cNvPr id="10243" name="Content Placeholder 2"/>
          <p:cNvSpPr>
            <a:spLocks noGrp="1"/>
          </p:cNvSpPr>
          <p:nvPr>
            <p:ph idx="1"/>
          </p:nvPr>
        </p:nvSpPr>
        <p:spPr>
          <a:xfrm>
            <a:off x="863600" y="1701800"/>
            <a:ext cx="10756900" cy="4800600"/>
          </a:xfrm>
        </p:spPr>
        <p:txBody>
          <a:bodyPr/>
          <a:lstStyle/>
          <a:p>
            <a:pPr marL="0" indent="0" defTabSz="912813" eaLnBrk="1" hangingPunct="1">
              <a:buNone/>
            </a:pPr>
            <a:r>
              <a:rPr lang="en-US" altLang="en-US" sz="2200" b="1" dirty="0"/>
              <a:t>David </a:t>
            </a:r>
            <a:r>
              <a:rPr lang="en-US" altLang="en-US" sz="2200" b="1" dirty="0" err="1"/>
              <a:t>Satcher</a:t>
            </a:r>
            <a:r>
              <a:rPr lang="en-US" altLang="en-US" sz="2200" b="1" dirty="0"/>
              <a:t>, MD, </a:t>
            </a:r>
            <a:r>
              <a:rPr lang="en-US" altLang="en-US" sz="2200" b="1" dirty="0" smtClean="0"/>
              <a:t>PhD</a:t>
            </a:r>
            <a:r>
              <a:rPr lang="en-US" altLang="en-US" sz="2200" dirty="0" smtClean="0"/>
              <a:t>			</a:t>
            </a:r>
            <a:r>
              <a:rPr lang="en-US" altLang="en-US" sz="2200" dirty="0" err="1" smtClean="0"/>
              <a:t>Satcher</a:t>
            </a:r>
            <a:r>
              <a:rPr lang="en-US" altLang="en-US" sz="2200" dirty="0" smtClean="0"/>
              <a:t> </a:t>
            </a:r>
            <a:r>
              <a:rPr lang="en-US" altLang="en-US" sz="2200" dirty="0"/>
              <a:t>Health Leadership </a:t>
            </a:r>
            <a:r>
              <a:rPr lang="en-US" altLang="en-US" sz="2200" dirty="0" smtClean="0"/>
              <a:t>Institute</a:t>
            </a:r>
          </a:p>
          <a:p>
            <a:pPr marL="0" indent="0" defTabSz="912813" eaLnBrk="1" hangingPunct="1">
              <a:buNone/>
            </a:pPr>
            <a:endParaRPr lang="en-US" altLang="en-US" sz="1200" dirty="0"/>
          </a:p>
          <a:p>
            <a:pPr marL="0" indent="0" defTabSz="912813" eaLnBrk="1" hangingPunct="1">
              <a:buNone/>
            </a:pPr>
            <a:r>
              <a:rPr lang="en-US" altLang="en-US" sz="2200" b="1" dirty="0"/>
              <a:t>Gail Christopher, PhD </a:t>
            </a:r>
            <a:r>
              <a:rPr lang="en-US" altLang="en-US" sz="2200" dirty="0"/>
              <a:t>	</a:t>
            </a:r>
            <a:r>
              <a:rPr lang="en-US" altLang="en-US" sz="2200" dirty="0" smtClean="0"/>
              <a:t>		W.K. </a:t>
            </a:r>
            <a:r>
              <a:rPr lang="en-US" altLang="en-US" sz="2200" dirty="0"/>
              <a:t>Kellogg Foundation </a:t>
            </a:r>
            <a:endParaRPr lang="en-US" altLang="en-US" sz="2200" dirty="0" smtClean="0"/>
          </a:p>
          <a:p>
            <a:pPr marL="0" indent="0" defTabSz="912813" eaLnBrk="1" hangingPunct="1">
              <a:buNone/>
            </a:pPr>
            <a:endParaRPr lang="en-US" altLang="en-US" sz="1200" dirty="0"/>
          </a:p>
          <a:p>
            <a:pPr marL="0" indent="0" defTabSz="912813" eaLnBrk="1" hangingPunct="1">
              <a:buNone/>
            </a:pPr>
            <a:r>
              <a:rPr lang="en-US" altLang="en-US" sz="2200" b="1" dirty="0"/>
              <a:t>Irene </a:t>
            </a:r>
            <a:r>
              <a:rPr lang="en-US" altLang="en-US" sz="2200" b="1" dirty="0" err="1" smtClean="0"/>
              <a:t>Dankwa-Mullan</a:t>
            </a:r>
            <a:r>
              <a:rPr lang="en-US" altLang="en-US" sz="2200" b="1" dirty="0" smtClean="0"/>
              <a:t>, MD, MPH</a:t>
            </a:r>
            <a:r>
              <a:rPr lang="en-US" altLang="en-US" sz="2200" dirty="0" smtClean="0"/>
              <a:t>	National </a:t>
            </a:r>
            <a:r>
              <a:rPr lang="en-US" altLang="en-US" sz="2200" dirty="0"/>
              <a:t>Institute on Minority Health </a:t>
            </a:r>
            <a:r>
              <a:rPr lang="en-US" altLang="en-US" sz="2200" dirty="0" smtClean="0"/>
              <a:t>						and Health Disparities</a:t>
            </a:r>
          </a:p>
          <a:p>
            <a:pPr marL="0" indent="0" defTabSz="912813" eaLnBrk="1" hangingPunct="1">
              <a:buNone/>
            </a:pPr>
            <a:endParaRPr lang="en-US" altLang="en-US" sz="1200" dirty="0" smtClean="0"/>
          </a:p>
          <a:p>
            <a:pPr marL="0" indent="0" defTabSz="912813" eaLnBrk="1" hangingPunct="1">
              <a:buNone/>
            </a:pPr>
            <a:r>
              <a:rPr lang="en-US" altLang="en-US" sz="2200" b="1" dirty="0" err="1" smtClean="0"/>
              <a:t>Bisakha</a:t>
            </a:r>
            <a:r>
              <a:rPr lang="en-US" altLang="en-US" sz="2200" b="1" dirty="0" smtClean="0"/>
              <a:t> </a:t>
            </a:r>
            <a:r>
              <a:rPr lang="en-US" altLang="en-US" sz="2200" b="1" dirty="0"/>
              <a:t>Sen, PhD  </a:t>
            </a:r>
            <a:r>
              <a:rPr lang="en-US" altLang="en-US" sz="2200" dirty="0" smtClean="0"/>
              <a:t>				University of Alabama at Birmingham</a:t>
            </a:r>
          </a:p>
          <a:p>
            <a:pPr marL="0" indent="0" defTabSz="912813" eaLnBrk="1" hangingPunct="1">
              <a:buNone/>
            </a:pPr>
            <a:endParaRPr lang="en-US" altLang="en-US" sz="1200" dirty="0"/>
          </a:p>
          <a:p>
            <a:pPr marL="0" indent="0" defTabSz="912813" eaLnBrk="1" hangingPunct="1">
              <a:buNone/>
            </a:pPr>
            <a:r>
              <a:rPr lang="en-US" altLang="en-US" sz="2200" b="1" dirty="0" smtClean="0"/>
              <a:t>Regina Benjamin, MD, MBA</a:t>
            </a:r>
            <a:r>
              <a:rPr lang="en-US" altLang="en-US" sz="2200" dirty="0" smtClean="0"/>
              <a:t>		Gulf </a:t>
            </a:r>
            <a:r>
              <a:rPr lang="en-US" altLang="en-US" sz="2200" dirty="0"/>
              <a:t>States Health Policy </a:t>
            </a:r>
            <a:r>
              <a:rPr lang="en-US" altLang="en-US" sz="2200" dirty="0" smtClean="0"/>
              <a:t>Center</a:t>
            </a:r>
          </a:p>
          <a:p>
            <a:pPr marL="0" indent="0" defTabSz="912813" eaLnBrk="1" hangingPunct="1">
              <a:buNone/>
            </a:pPr>
            <a:endParaRPr lang="en-US" altLang="en-US" sz="1200" dirty="0" smtClean="0"/>
          </a:p>
          <a:p>
            <a:pPr marL="0" indent="0" defTabSz="912813" eaLnBrk="1" hangingPunct="1">
              <a:buNone/>
            </a:pPr>
            <a:r>
              <a:rPr lang="en-US" altLang="en-US" sz="2200" b="1" dirty="0" smtClean="0"/>
              <a:t>David Butler, PhD</a:t>
            </a:r>
            <a:r>
              <a:rPr lang="en-US" altLang="en-US" sz="2200" dirty="0" smtClean="0"/>
              <a:t>				Gulf </a:t>
            </a:r>
            <a:r>
              <a:rPr lang="en-US" altLang="en-US" sz="2200" dirty="0"/>
              <a:t>States Health Policy </a:t>
            </a:r>
            <a:r>
              <a:rPr lang="en-US" altLang="en-US" sz="2200" dirty="0" smtClean="0"/>
              <a:t>Center</a:t>
            </a:r>
          </a:p>
          <a:p>
            <a:pPr marL="0" indent="0" defTabSz="912813" eaLnBrk="1" hangingPunct="1">
              <a:buNone/>
            </a:pPr>
            <a:endParaRPr lang="en-US" altLang="en-US" sz="1200" dirty="0" smtClean="0"/>
          </a:p>
          <a:p>
            <a:pPr marL="0" indent="0" defTabSz="912813" eaLnBrk="1" hangingPunct="1">
              <a:buNone/>
            </a:pPr>
            <a:r>
              <a:rPr lang="en-US" altLang="en-US" sz="2200" b="1" dirty="0" smtClean="0"/>
              <a:t>Maria </a:t>
            </a:r>
            <a:r>
              <a:rPr lang="en-US" altLang="en-US" sz="2200" b="1" dirty="0" err="1" smtClean="0"/>
              <a:t>Pisu</a:t>
            </a:r>
            <a:r>
              <a:rPr lang="en-US" altLang="en-US" sz="2200" b="1" dirty="0" smtClean="0"/>
              <a:t>, PhD</a:t>
            </a:r>
            <a:r>
              <a:rPr lang="en-US" altLang="en-US" sz="2200" dirty="0" smtClean="0"/>
              <a:t>				Gulf States Health Policy Center</a:t>
            </a:r>
            <a:endParaRPr lang="en-US" altLang="en-US" sz="2200" dirty="0"/>
          </a:p>
          <a:p>
            <a:pPr defTabSz="912813" eaLnBrk="1" hangingPunct="1">
              <a:buNone/>
            </a:pPr>
            <a:endParaRPr lang="en-US" altLang="en-US" sz="2400" dirty="0"/>
          </a:p>
          <a:p>
            <a:pPr defTabSz="912813" eaLnBrk="1" hangingPunct="1">
              <a:buNone/>
            </a:pPr>
            <a:endParaRPr lang="en-US" altLang="en-US" sz="1800" dirty="0"/>
          </a:p>
          <a:p>
            <a:pPr defTabSz="912813" eaLnBrk="1" hangingPunct="1">
              <a:buNone/>
            </a:pPr>
            <a:endParaRPr lang="en-US" altLang="en-US" dirty="0" smtClean="0"/>
          </a:p>
        </p:txBody>
      </p:sp>
    </p:spTree>
    <p:extLst>
      <p:ext uri="{BB962C8B-B14F-4D97-AF65-F5344CB8AC3E}">
        <p14:creationId xmlns:p14="http://schemas.microsoft.com/office/powerpoint/2010/main" val="3944096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274638"/>
            <a:ext cx="11861800" cy="1143000"/>
          </a:xfrm>
        </p:spPr>
        <p:txBody>
          <a:bodyPr/>
          <a:lstStyle/>
          <a:p>
            <a:pPr algn="ctr" eaLnBrk="1" hangingPunct="1"/>
            <a:r>
              <a:rPr lang="en-US" dirty="0"/>
              <a:t>GULF STATES HEALTH POLICY CENTER</a:t>
            </a:r>
            <a:br>
              <a:rPr lang="en-US" dirty="0"/>
            </a:br>
            <a:r>
              <a:rPr lang="en-US" sz="3200" dirty="0">
                <a:solidFill>
                  <a:srgbClr val="92D050"/>
                </a:solidFill>
              </a:rPr>
              <a:t>A TRANSDISCIPLINARY COLLABORATIVE CENTER</a:t>
            </a:r>
            <a:endParaRPr lang="en-US" altLang="en-US" sz="3200" dirty="0">
              <a:solidFill>
                <a:srgbClr val="92D050"/>
              </a:solidFill>
            </a:endParaRPr>
          </a:p>
        </p:txBody>
      </p:sp>
      <p:sp>
        <p:nvSpPr>
          <p:cNvPr id="3" name="Content Placeholder 2"/>
          <p:cNvSpPr>
            <a:spLocks noGrp="1"/>
          </p:cNvSpPr>
          <p:nvPr>
            <p:ph idx="1"/>
          </p:nvPr>
        </p:nvSpPr>
        <p:spPr>
          <a:xfrm>
            <a:off x="381000" y="1600201"/>
            <a:ext cx="11544300" cy="5029199"/>
          </a:xfrm>
        </p:spPr>
        <p:txBody>
          <a:bodyPr rtlCol="0">
            <a:normAutofit/>
          </a:bodyPr>
          <a:lstStyle/>
          <a:p>
            <a:pPr marL="457200" indent="-457200" eaLnBrk="1" fontAlgn="auto" hangingPunct="1">
              <a:spcAft>
                <a:spcPts val="0"/>
              </a:spcAft>
              <a:defRPr/>
            </a:pPr>
            <a:r>
              <a:rPr lang="en-US" sz="2400" dirty="0"/>
              <a:t>One of </a:t>
            </a:r>
            <a:r>
              <a:rPr lang="en-US" sz="2400" dirty="0" smtClean="0"/>
              <a:t>seven </a:t>
            </a:r>
            <a:r>
              <a:rPr lang="en-US" sz="2400" dirty="0"/>
              <a:t>Transdisciplinary Collaborative Centers for Health Disparities Research (TCCs), funded by </a:t>
            </a:r>
            <a:r>
              <a:rPr lang="en-US" sz="2400" dirty="0" smtClean="0"/>
              <a:t>NIMHD</a:t>
            </a:r>
            <a:endParaRPr lang="en-US" sz="2400" dirty="0"/>
          </a:p>
          <a:p>
            <a:pPr marL="457200" indent="-457200" eaLnBrk="1" fontAlgn="auto" hangingPunct="1">
              <a:spcAft>
                <a:spcPts val="0"/>
              </a:spcAft>
              <a:defRPr/>
            </a:pPr>
            <a:r>
              <a:rPr lang="en-US" sz="2400" dirty="0"/>
              <a:t>The only TCC based in a community organization</a:t>
            </a:r>
          </a:p>
          <a:p>
            <a:pPr eaLnBrk="1" fontAlgn="auto" hangingPunct="1">
              <a:spcAft>
                <a:spcPts val="0"/>
              </a:spcAft>
              <a:defRPr/>
            </a:pPr>
            <a:endParaRPr lang="en-US" dirty="0" smtClean="0"/>
          </a:p>
          <a:p>
            <a:pPr marL="457200" lvl="1" indent="0">
              <a:buNone/>
              <a:defRPr/>
            </a:pPr>
            <a:r>
              <a:rPr lang="en-US" dirty="0" smtClean="0"/>
              <a:t>	</a:t>
            </a:r>
          </a:p>
        </p:txBody>
      </p:sp>
      <p:sp>
        <p:nvSpPr>
          <p:cNvPr id="4" name="Slide Number Placeholder 3"/>
          <p:cNvSpPr>
            <a:spLocks noGrp="1"/>
          </p:cNvSpPr>
          <p:nvPr>
            <p:ph type="sldNum" sz="quarter" idx="4294967295"/>
          </p:nvPr>
        </p:nvSpPr>
        <p:spPr bwMode="auto">
          <a:xfrm>
            <a:off x="9677400" y="6188076"/>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C7C6DC73-004E-480E-BA71-64431109291A}" type="slidenum">
              <a:rPr lang="en-US" altLang="en-US">
                <a:solidFill>
                  <a:srgbClr val="898989"/>
                </a:solidFill>
                <a:latin typeface="Calibri" panose="020F0502020204030204" pitchFamily="34" charset="0"/>
              </a:rPr>
              <a:pPr algn="r"/>
              <a:t>5</a:t>
            </a:fld>
            <a:endParaRPr lang="en-US" altLang="en-US" dirty="0">
              <a:solidFill>
                <a:srgbClr val="898989"/>
              </a:solidFill>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895601"/>
            <a:ext cx="4800600" cy="3203309"/>
          </a:xfrm>
          <a:prstGeom prst="rect">
            <a:avLst/>
          </a:prstGeom>
        </p:spPr>
      </p:pic>
      <p:sp>
        <p:nvSpPr>
          <p:cNvPr id="5" name="TextBox 4"/>
          <p:cNvSpPr txBox="1"/>
          <p:nvPr/>
        </p:nvSpPr>
        <p:spPr>
          <a:xfrm>
            <a:off x="6849933" y="3229095"/>
            <a:ext cx="3962400" cy="2893100"/>
          </a:xfrm>
          <a:prstGeom prst="rect">
            <a:avLst/>
          </a:prstGeom>
          <a:noFill/>
        </p:spPr>
        <p:txBody>
          <a:bodyPr wrap="square" rtlCol="0">
            <a:spAutoFit/>
          </a:bodyPr>
          <a:lstStyle/>
          <a:p>
            <a:pPr marL="338138" lvl="1" indent="-225425">
              <a:buFont typeface="Arial" panose="020B0604020202020204" pitchFamily="34" charset="0"/>
              <a:buChar char="•"/>
              <a:defRPr/>
            </a:pPr>
            <a:r>
              <a:rPr lang="en-US" sz="1400" dirty="0">
                <a:solidFill>
                  <a:srgbClr val="C00000"/>
                </a:solidFill>
                <a:latin typeface="Georgia" panose="02040502050405020303" pitchFamily="18" charset="0"/>
              </a:rPr>
              <a:t>Mid-South </a:t>
            </a:r>
            <a:r>
              <a:rPr lang="en-US" sz="1400" dirty="0" smtClean="0">
                <a:solidFill>
                  <a:srgbClr val="C00000"/>
                </a:solidFill>
                <a:latin typeface="Georgia" panose="02040502050405020303" pitchFamily="18" charset="0"/>
              </a:rPr>
              <a:t>Transdisciplinary </a:t>
            </a:r>
            <a:r>
              <a:rPr lang="en-US" sz="1400" dirty="0">
                <a:solidFill>
                  <a:srgbClr val="C00000"/>
                </a:solidFill>
                <a:latin typeface="Georgia" panose="02040502050405020303" pitchFamily="18" charset="0"/>
              </a:rPr>
              <a:t>Collaborative Center for Health Disparities Research</a:t>
            </a:r>
          </a:p>
          <a:p>
            <a:pPr marL="338138" lvl="1" indent="-225425">
              <a:buFont typeface="Arial" panose="020B0604020202020204" pitchFamily="34" charset="0"/>
              <a:buChar char="•"/>
              <a:defRPr/>
            </a:pPr>
            <a:r>
              <a:rPr lang="en-US" sz="1400" dirty="0">
                <a:solidFill>
                  <a:srgbClr val="7030A0"/>
                </a:solidFill>
                <a:latin typeface="Georgia" panose="02040502050405020303" pitchFamily="18" charset="0"/>
              </a:rPr>
              <a:t>TCC for Health Disparities: Informing &amp; Influencing Health Policy and Practice</a:t>
            </a:r>
          </a:p>
          <a:p>
            <a:pPr marL="338138" lvl="1" indent="-225425">
              <a:buFont typeface="Arial" panose="020B0604020202020204" pitchFamily="34" charset="0"/>
              <a:buChar char="•"/>
              <a:defRPr/>
            </a:pPr>
            <a:r>
              <a:rPr lang="en-US" sz="1400" dirty="0">
                <a:solidFill>
                  <a:srgbClr val="CC9900"/>
                </a:solidFill>
                <a:latin typeface="Georgia" panose="02040502050405020303" pitchFamily="18" charset="0"/>
              </a:rPr>
              <a:t>The Health Policy Research Consortium (HPRC) Program</a:t>
            </a:r>
          </a:p>
          <a:p>
            <a:pPr marL="338138" lvl="1" indent="-225425">
              <a:buFont typeface="Arial" panose="020B0604020202020204" pitchFamily="34" charset="0"/>
              <a:buChar char="•"/>
              <a:defRPr/>
            </a:pPr>
            <a:r>
              <a:rPr lang="en-US" sz="1400" dirty="0">
                <a:solidFill>
                  <a:schemeClr val="accent5">
                    <a:lumMod val="75000"/>
                  </a:schemeClr>
                </a:solidFill>
                <a:latin typeface="Georgia" panose="02040502050405020303" pitchFamily="18" charset="0"/>
              </a:rPr>
              <a:t>National Transdisciplinary Collaborative Center for African American Men's Health</a:t>
            </a:r>
          </a:p>
          <a:p>
            <a:pPr marL="338138" lvl="1" indent="-225425">
              <a:buFont typeface="Arial" panose="020B0604020202020204" pitchFamily="34" charset="0"/>
              <a:buChar char="•"/>
              <a:defRPr/>
            </a:pPr>
            <a:r>
              <a:rPr lang="en-US" sz="1400" dirty="0">
                <a:solidFill>
                  <a:schemeClr val="accent3"/>
                </a:solidFill>
                <a:latin typeface="Georgia" panose="02040502050405020303" pitchFamily="18" charset="0"/>
              </a:rPr>
              <a:t>Gulf States </a:t>
            </a:r>
            <a:r>
              <a:rPr lang="en-US" sz="1400" dirty="0" smtClean="0">
                <a:solidFill>
                  <a:schemeClr val="accent3"/>
                </a:solidFill>
                <a:latin typeface="Georgia" panose="02040502050405020303" pitchFamily="18" charset="0"/>
              </a:rPr>
              <a:t>Health Policy Center</a:t>
            </a:r>
            <a:endParaRPr lang="en-US" sz="1400" dirty="0">
              <a:solidFill>
                <a:schemeClr val="accent3"/>
              </a:solidFill>
              <a:latin typeface="Georgia" panose="02040502050405020303" pitchFamily="18" charset="0"/>
            </a:endParaRPr>
          </a:p>
          <a:p>
            <a:pPr marL="338138" lvl="1" indent="-225425">
              <a:buFont typeface="Arial" panose="020B0604020202020204" pitchFamily="34" charset="0"/>
              <a:buChar char="•"/>
              <a:defRPr/>
            </a:pPr>
            <a:r>
              <a:rPr lang="en-US" sz="1400" dirty="0">
                <a:solidFill>
                  <a:schemeClr val="accent6">
                    <a:lumMod val="75000"/>
                  </a:schemeClr>
                </a:solidFill>
                <a:latin typeface="Georgia" panose="02040502050405020303" pitchFamily="18" charset="0"/>
              </a:rPr>
              <a:t>Collaborative Research Center for American Indian Health</a:t>
            </a:r>
          </a:p>
          <a:p>
            <a:pPr marL="338138" lvl="1" indent="-225425">
              <a:buFont typeface="Arial" panose="020B0604020202020204" pitchFamily="34" charset="0"/>
              <a:buChar char="•"/>
              <a:defRPr/>
            </a:pPr>
            <a:r>
              <a:rPr lang="en-US" sz="1400" dirty="0">
                <a:solidFill>
                  <a:srgbClr val="1F497D"/>
                </a:solidFill>
                <a:latin typeface="Georgia" panose="02040502050405020303" pitchFamily="18" charset="0"/>
              </a:rPr>
              <a:t>The Hampton University Regional Transdisciplinary Collaborative Center</a:t>
            </a:r>
          </a:p>
        </p:txBody>
      </p:sp>
      <p:sp>
        <p:nvSpPr>
          <p:cNvPr id="6" name="5-Point Star 5"/>
          <p:cNvSpPr/>
          <p:nvPr/>
        </p:nvSpPr>
        <p:spPr>
          <a:xfrm>
            <a:off x="4890248" y="4946725"/>
            <a:ext cx="152400" cy="15240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5-Point Star 7"/>
          <p:cNvSpPr/>
          <p:nvPr/>
        </p:nvSpPr>
        <p:spPr>
          <a:xfrm>
            <a:off x="4940450" y="5181600"/>
            <a:ext cx="152400" cy="1524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5-Point Star 8"/>
          <p:cNvSpPr/>
          <p:nvPr/>
        </p:nvSpPr>
        <p:spPr>
          <a:xfrm>
            <a:off x="5245250" y="4946725"/>
            <a:ext cx="152400" cy="1524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5-Point Star 9"/>
          <p:cNvSpPr/>
          <p:nvPr/>
        </p:nvSpPr>
        <p:spPr>
          <a:xfrm>
            <a:off x="5715000" y="4191000"/>
            <a:ext cx="152400" cy="152400"/>
          </a:xfrm>
          <a:prstGeom prst="star5">
            <a:avLst/>
          </a:prstGeom>
          <a:solidFill>
            <a:srgbClr val="CC9900"/>
          </a:solidFill>
          <a:ln>
            <a:solidFill>
              <a:srgbClr val="99663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5-Point Star 10"/>
          <p:cNvSpPr/>
          <p:nvPr/>
        </p:nvSpPr>
        <p:spPr>
          <a:xfrm>
            <a:off x="4996032" y="4902350"/>
            <a:ext cx="249219" cy="228600"/>
          </a:xfrm>
          <a:prstGeom prst="star5">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5-Point Star 11"/>
          <p:cNvSpPr/>
          <p:nvPr/>
        </p:nvSpPr>
        <p:spPr>
          <a:xfrm>
            <a:off x="4030533" y="3733800"/>
            <a:ext cx="152400" cy="1524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5-Point Star 12"/>
          <p:cNvSpPr/>
          <p:nvPr/>
        </p:nvSpPr>
        <p:spPr>
          <a:xfrm>
            <a:off x="5791200" y="4343400"/>
            <a:ext cx="152400" cy="152400"/>
          </a:xfrm>
          <a:prstGeom prst="star5">
            <a:avLst/>
          </a:prstGeom>
          <a:solidFill>
            <a:srgbClr val="1F497D"/>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753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88747524"/>
              </p:ext>
            </p:extLst>
          </p:nvPr>
        </p:nvGraphicFramePr>
        <p:xfrm>
          <a:off x="9305834" y="-5716452"/>
          <a:ext cx="2051874" cy="12474702"/>
        </p:xfrm>
        <a:graphic>
          <a:graphicData uri="http://schemas.openxmlformats.org/drawingml/2006/table">
            <a:tbl>
              <a:tblPr firstRow="1" firstCol="1" bandRow="1">
                <a:tableStyleId>{5C22544A-7EE6-4342-B048-85BDC9FD1C3A}</a:tableStyleId>
              </a:tblPr>
              <a:tblGrid>
                <a:gridCol w="370767"/>
                <a:gridCol w="1681107"/>
              </a:tblGrid>
              <a:tr h="176548">
                <a:tc gridSpan="2">
                  <a:txBody>
                    <a:bodyPr/>
                    <a:lstStyle/>
                    <a:p>
                      <a:pPr marL="0" marR="0" algn="ctr">
                        <a:lnSpc>
                          <a:spcPct val="107000"/>
                        </a:lnSpc>
                        <a:spcBef>
                          <a:spcPts val="0"/>
                        </a:spcBef>
                        <a:spcAft>
                          <a:spcPts val="0"/>
                        </a:spcAft>
                      </a:pPr>
                      <a:r>
                        <a:rPr lang="en-US" sz="1500" dirty="0">
                          <a:effectLst/>
                        </a:rPr>
                        <a:t>2015 RANKINGS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hMerge="1">
                  <a:txBody>
                    <a:bodyPr/>
                    <a:lstStyle/>
                    <a:p>
                      <a:endParaRPr lang="en-US"/>
                    </a:p>
                  </a:txBody>
                  <a:tcPr/>
                </a:tc>
              </a:tr>
              <a:tr h="176548">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Hawaii</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Vermont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dirty="0">
                          <a:effectLst/>
                        </a:rPr>
                        <a:t>Massachusetts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Minnesota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New Hampshire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Connecticut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Utah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dirty="0">
                          <a:effectLst/>
                        </a:rPr>
                        <a:t>Colorado</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Washington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Nebraska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New Jersey</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North Dakota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New York</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Rhode Island</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Maine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California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Idaho</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Maryland</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South Dakota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Oregon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dirty="0">
                          <a:effectLst/>
                        </a:rPr>
                        <a:t>Virginia</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Iowa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Montana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Wisconsin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dirty="0">
                          <a:effectLst/>
                        </a:rPr>
                        <a:t>Wyoming</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Kansas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27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dirty="0">
                          <a:effectLst/>
                        </a:rPr>
                        <a:t>Alaska</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28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Illinois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29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Pennsylvania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Arizona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31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North Carolina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32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Delaware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b="1" dirty="0">
                          <a:effectLst/>
                        </a:rPr>
                        <a:t>Florida</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dirty="0">
                          <a:effectLst/>
                        </a:rPr>
                        <a:t>34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b="1" dirty="0">
                          <a:effectLst/>
                        </a:rPr>
                        <a:t>Texas</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Michigan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36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Missouri</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New Mexico</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Nevada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39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Ohio</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Georgia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41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Indiana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South Carolina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43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Tennessee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44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Kentucky</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45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Oklahoma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46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b="1" dirty="0">
                          <a:effectLst/>
                        </a:rPr>
                        <a:t>Alabama</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a:effectLst/>
                        </a:rPr>
                        <a:t>West Virginia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dirty="0">
                          <a:effectLst/>
                        </a:rPr>
                        <a:t>Arkansas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a:effectLst/>
                        </a:rPr>
                        <a:t>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b="1" dirty="0">
                          <a:effectLst/>
                        </a:rPr>
                        <a:t>Mississippi</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r h="176548">
                <a:tc>
                  <a:txBody>
                    <a:bodyPr/>
                    <a:lstStyle/>
                    <a:p>
                      <a:pPr marL="0" marR="0" algn="ctr">
                        <a:lnSpc>
                          <a:spcPct val="107000"/>
                        </a:lnSpc>
                        <a:spcBef>
                          <a:spcPts val="0"/>
                        </a:spcBef>
                        <a:spcAft>
                          <a:spcPts val="0"/>
                        </a:spcAft>
                      </a:pPr>
                      <a:r>
                        <a:rPr lang="en-US" sz="1400" dirty="0">
                          <a:effectLst/>
                        </a:rPr>
                        <a:t>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c>
                  <a:txBody>
                    <a:bodyPr/>
                    <a:lstStyle/>
                    <a:p>
                      <a:pPr marL="0" marR="0" algn="ctr">
                        <a:lnSpc>
                          <a:spcPct val="107000"/>
                        </a:lnSpc>
                        <a:spcBef>
                          <a:spcPts val="0"/>
                        </a:spcBef>
                        <a:spcAft>
                          <a:spcPts val="0"/>
                        </a:spcAft>
                      </a:pPr>
                      <a:r>
                        <a:rPr lang="en-US" sz="1500" b="1" dirty="0">
                          <a:effectLst/>
                        </a:rPr>
                        <a:t>Louisiana</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16396" marR="16396" marT="0" marB="0" anchor="ctr"/>
                </a:tc>
              </a:tr>
            </a:tbl>
          </a:graphicData>
        </a:graphic>
      </p:graphicFrame>
      <p:sp>
        <p:nvSpPr>
          <p:cNvPr id="5" name="Right Arrow 4"/>
          <p:cNvSpPr/>
          <p:nvPr/>
        </p:nvSpPr>
        <p:spPr>
          <a:xfrm>
            <a:off x="8601890" y="6529996"/>
            <a:ext cx="588733" cy="2065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8601890" y="5522710"/>
            <a:ext cx="588733" cy="224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8601890" y="6240704"/>
            <a:ext cx="603504" cy="238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91" y="0"/>
            <a:ext cx="7021789" cy="6184081"/>
          </a:xfrm>
          <a:prstGeom prst="rect">
            <a:avLst/>
          </a:prstGeom>
        </p:spPr>
      </p:pic>
      <p:sp>
        <p:nvSpPr>
          <p:cNvPr id="3" name="TextBox 2"/>
          <p:cNvSpPr txBox="1"/>
          <p:nvPr/>
        </p:nvSpPr>
        <p:spPr>
          <a:xfrm>
            <a:off x="757645" y="6240704"/>
            <a:ext cx="2964851" cy="338554"/>
          </a:xfrm>
          <a:prstGeom prst="rect">
            <a:avLst/>
          </a:prstGeom>
          <a:noFill/>
        </p:spPr>
        <p:txBody>
          <a:bodyPr wrap="none" rtlCol="0">
            <a:spAutoFit/>
          </a:bodyPr>
          <a:lstStyle/>
          <a:p>
            <a:r>
              <a:rPr lang="en-US" sz="1600" dirty="0" smtClean="0"/>
              <a:t>www.americashealthrankings.org</a:t>
            </a:r>
            <a:endParaRPr lang="en-US" sz="1600" dirty="0"/>
          </a:p>
        </p:txBody>
      </p:sp>
      <p:sp>
        <p:nvSpPr>
          <p:cNvPr id="8" name="Right Arrow 7"/>
          <p:cNvSpPr/>
          <p:nvPr/>
        </p:nvSpPr>
        <p:spPr>
          <a:xfrm>
            <a:off x="8601889" y="2605338"/>
            <a:ext cx="588733" cy="224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8609275" y="2354969"/>
            <a:ext cx="588733" cy="224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389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78825445"/>
              </p:ext>
            </p:extLst>
          </p:nvPr>
        </p:nvGraphicFramePr>
        <p:xfrm>
          <a:off x="1463042" y="469395"/>
          <a:ext cx="9117875" cy="5581989"/>
        </p:xfrm>
        <a:graphic>
          <a:graphicData uri="http://schemas.openxmlformats.org/drawingml/2006/table">
            <a:tbl>
              <a:tblPr firstRow="1" bandRow="1">
                <a:tableStyleId>{5C22544A-7EE6-4342-B048-85BDC9FD1C3A}</a:tableStyleId>
              </a:tblPr>
              <a:tblGrid>
                <a:gridCol w="1823575"/>
                <a:gridCol w="1823575"/>
                <a:gridCol w="1823575"/>
                <a:gridCol w="1823575"/>
                <a:gridCol w="1823575"/>
              </a:tblGrid>
              <a:tr h="797427">
                <a:tc gridSpan="5">
                  <a:txBody>
                    <a:bodyPr/>
                    <a:lstStyle/>
                    <a:p>
                      <a:pPr algn="ctr"/>
                      <a:r>
                        <a:rPr lang="en-US" sz="3600" dirty="0" smtClean="0"/>
                        <a:t>Health</a:t>
                      </a:r>
                      <a:r>
                        <a:rPr lang="en-US" sz="3600" baseline="0" dirty="0" smtClean="0"/>
                        <a:t> Rankings By State, 2015</a:t>
                      </a:r>
                      <a:endParaRPr lang="en-US" sz="3600"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97427">
                <a:tc>
                  <a:txBody>
                    <a:bodyPr/>
                    <a:lstStyle/>
                    <a:p>
                      <a:pPr algn="ctr"/>
                      <a:endParaRPr lang="en-US" sz="2400" dirty="0" smtClean="0"/>
                    </a:p>
                  </a:txBody>
                  <a:tcPr anchor="ctr"/>
                </a:tc>
                <a:tc>
                  <a:txBody>
                    <a:bodyPr/>
                    <a:lstStyle/>
                    <a:p>
                      <a:pPr algn="ctr"/>
                      <a:r>
                        <a:rPr lang="en-US" sz="2400" dirty="0" smtClean="0"/>
                        <a:t>Overall</a:t>
                      </a:r>
                      <a:endParaRPr lang="en-US" sz="2400" dirty="0"/>
                    </a:p>
                  </a:txBody>
                  <a:tcPr anchor="ctr"/>
                </a:tc>
                <a:tc>
                  <a:txBody>
                    <a:bodyPr/>
                    <a:lstStyle/>
                    <a:p>
                      <a:pPr algn="ctr"/>
                      <a:r>
                        <a:rPr lang="en-US" sz="2400" dirty="0" smtClean="0"/>
                        <a:t>Smoking</a:t>
                      </a:r>
                      <a:endParaRPr lang="en-US" sz="2400" dirty="0"/>
                    </a:p>
                  </a:txBody>
                  <a:tcPr anchor="ctr"/>
                </a:tc>
                <a:tc>
                  <a:txBody>
                    <a:bodyPr/>
                    <a:lstStyle/>
                    <a:p>
                      <a:pPr algn="ctr"/>
                      <a:r>
                        <a:rPr lang="en-US" sz="2400" dirty="0" smtClean="0"/>
                        <a:t>Diabetes</a:t>
                      </a:r>
                      <a:endParaRPr lang="en-US" sz="2400" dirty="0"/>
                    </a:p>
                  </a:txBody>
                  <a:tcPr anchor="ctr"/>
                </a:tc>
                <a:tc>
                  <a:txBody>
                    <a:bodyPr/>
                    <a:lstStyle/>
                    <a:p>
                      <a:pPr algn="ctr"/>
                      <a:r>
                        <a:rPr lang="en-US" sz="2400" dirty="0" smtClean="0"/>
                        <a:t>Obesity</a:t>
                      </a:r>
                      <a:endParaRPr lang="en-US" sz="2400" dirty="0"/>
                    </a:p>
                  </a:txBody>
                  <a:tcPr anchor="ctr"/>
                </a:tc>
              </a:tr>
              <a:tr h="797427">
                <a:tc>
                  <a:txBody>
                    <a:bodyPr/>
                    <a:lstStyle/>
                    <a:p>
                      <a:pPr algn="ctr"/>
                      <a:r>
                        <a:rPr lang="en-US" sz="2400" dirty="0" smtClean="0"/>
                        <a:t>Alabama</a:t>
                      </a:r>
                    </a:p>
                  </a:txBody>
                  <a:tcPr anchor="ctr"/>
                </a:tc>
                <a:tc>
                  <a:txBody>
                    <a:bodyPr/>
                    <a:lstStyle/>
                    <a:p>
                      <a:pPr algn="ctr"/>
                      <a:r>
                        <a:rPr lang="en-US" sz="2400" dirty="0" smtClean="0"/>
                        <a:t>46</a:t>
                      </a:r>
                      <a:endParaRPr lang="en-US" sz="2400" dirty="0"/>
                    </a:p>
                  </a:txBody>
                  <a:tcPr anchor="ctr"/>
                </a:tc>
                <a:tc>
                  <a:txBody>
                    <a:bodyPr/>
                    <a:lstStyle/>
                    <a:p>
                      <a:pPr algn="ctr"/>
                      <a:r>
                        <a:rPr lang="en-US" sz="2400" dirty="0" smtClean="0"/>
                        <a:t>40</a:t>
                      </a:r>
                      <a:endParaRPr lang="en-US" sz="2400" dirty="0"/>
                    </a:p>
                  </a:txBody>
                  <a:tcPr anchor="ctr"/>
                </a:tc>
                <a:tc>
                  <a:txBody>
                    <a:bodyPr/>
                    <a:lstStyle/>
                    <a:p>
                      <a:pPr algn="ctr"/>
                      <a:r>
                        <a:rPr lang="en-US" sz="2400" dirty="0" smtClean="0"/>
                        <a:t>47</a:t>
                      </a:r>
                      <a:endParaRPr lang="en-US" sz="2400" dirty="0"/>
                    </a:p>
                  </a:txBody>
                  <a:tcPr anchor="ctr"/>
                </a:tc>
                <a:tc>
                  <a:txBody>
                    <a:bodyPr/>
                    <a:lstStyle/>
                    <a:p>
                      <a:pPr algn="ctr"/>
                      <a:r>
                        <a:rPr lang="en-US" sz="2400" dirty="0" smtClean="0"/>
                        <a:t>46</a:t>
                      </a:r>
                      <a:endParaRPr lang="en-US" sz="2400" dirty="0"/>
                    </a:p>
                  </a:txBody>
                  <a:tcPr anchor="ctr"/>
                </a:tc>
              </a:tr>
              <a:tr h="797427">
                <a:tc>
                  <a:txBody>
                    <a:bodyPr/>
                    <a:lstStyle/>
                    <a:p>
                      <a:pPr algn="ctr"/>
                      <a:r>
                        <a:rPr lang="en-US" sz="2400" dirty="0" smtClean="0"/>
                        <a:t>Mississippi</a:t>
                      </a:r>
                      <a:endParaRPr lang="en-US" sz="2400" dirty="0"/>
                    </a:p>
                  </a:txBody>
                  <a:tcPr anchor="ctr"/>
                </a:tc>
                <a:tc>
                  <a:txBody>
                    <a:bodyPr/>
                    <a:lstStyle/>
                    <a:p>
                      <a:pPr algn="ctr"/>
                      <a:r>
                        <a:rPr lang="en-US" sz="2400" dirty="0" smtClean="0"/>
                        <a:t>49</a:t>
                      </a:r>
                      <a:endParaRPr lang="en-US" sz="2400" dirty="0"/>
                    </a:p>
                  </a:txBody>
                  <a:tcPr anchor="ctr"/>
                </a:tc>
                <a:tc>
                  <a:txBody>
                    <a:bodyPr/>
                    <a:lstStyle/>
                    <a:p>
                      <a:pPr algn="ctr"/>
                      <a:r>
                        <a:rPr lang="en-US" sz="2400" dirty="0" smtClean="0"/>
                        <a:t>45</a:t>
                      </a:r>
                      <a:endParaRPr lang="en-US" sz="2400" dirty="0"/>
                    </a:p>
                  </a:txBody>
                  <a:tcPr anchor="ctr"/>
                </a:tc>
                <a:tc>
                  <a:txBody>
                    <a:bodyPr/>
                    <a:lstStyle/>
                    <a:p>
                      <a:pPr algn="ctr"/>
                      <a:r>
                        <a:rPr lang="en-US" sz="2400" dirty="0" smtClean="0"/>
                        <a:t>48</a:t>
                      </a:r>
                      <a:endParaRPr lang="en-US" sz="2400" dirty="0"/>
                    </a:p>
                  </a:txBody>
                  <a:tcPr anchor="ctr"/>
                </a:tc>
                <a:tc>
                  <a:txBody>
                    <a:bodyPr/>
                    <a:lstStyle/>
                    <a:p>
                      <a:pPr algn="ctr"/>
                      <a:r>
                        <a:rPr lang="en-US" sz="2400" dirty="0" smtClean="0"/>
                        <a:t>48</a:t>
                      </a:r>
                      <a:endParaRPr lang="en-US" sz="2400" dirty="0"/>
                    </a:p>
                  </a:txBody>
                  <a:tcPr anchor="ctr"/>
                </a:tc>
              </a:tr>
              <a:tr h="797427">
                <a:tc>
                  <a:txBody>
                    <a:bodyPr/>
                    <a:lstStyle/>
                    <a:p>
                      <a:pPr algn="ctr"/>
                      <a:r>
                        <a:rPr lang="en-US" sz="2400" dirty="0" smtClean="0"/>
                        <a:t>Louisiana</a:t>
                      </a:r>
                      <a:endParaRPr lang="en-US" sz="2400" dirty="0"/>
                    </a:p>
                  </a:txBody>
                  <a:tcPr anchor="ctr"/>
                </a:tc>
                <a:tc>
                  <a:txBody>
                    <a:bodyPr/>
                    <a:lstStyle/>
                    <a:p>
                      <a:pPr algn="ctr"/>
                      <a:r>
                        <a:rPr lang="en-US" sz="2400" dirty="0" smtClean="0"/>
                        <a:t>50</a:t>
                      </a:r>
                      <a:endParaRPr lang="en-US" sz="2400" dirty="0"/>
                    </a:p>
                  </a:txBody>
                  <a:tcPr anchor="ctr"/>
                </a:tc>
                <a:tc>
                  <a:txBody>
                    <a:bodyPr/>
                    <a:lstStyle/>
                    <a:p>
                      <a:pPr algn="ctr"/>
                      <a:r>
                        <a:rPr lang="en-US" sz="2400" dirty="0" smtClean="0"/>
                        <a:t>46</a:t>
                      </a:r>
                      <a:endParaRPr lang="en-US" sz="2400" dirty="0"/>
                    </a:p>
                  </a:txBody>
                  <a:tcPr anchor="ctr"/>
                </a:tc>
                <a:tc>
                  <a:txBody>
                    <a:bodyPr/>
                    <a:lstStyle/>
                    <a:p>
                      <a:pPr algn="ctr"/>
                      <a:r>
                        <a:rPr lang="en-US" sz="2400" dirty="0" smtClean="0"/>
                        <a:t>39</a:t>
                      </a:r>
                      <a:endParaRPr lang="en-US" sz="2400" dirty="0"/>
                    </a:p>
                  </a:txBody>
                  <a:tcPr anchor="ctr"/>
                </a:tc>
                <a:tc>
                  <a:txBody>
                    <a:bodyPr/>
                    <a:lstStyle/>
                    <a:p>
                      <a:pPr algn="ctr"/>
                      <a:r>
                        <a:rPr lang="en-US" sz="2400" dirty="0" smtClean="0"/>
                        <a:t>47</a:t>
                      </a:r>
                      <a:endParaRPr lang="en-US" sz="2400" dirty="0"/>
                    </a:p>
                  </a:txBody>
                  <a:tcPr anchor="ctr"/>
                </a:tc>
              </a:tr>
              <a:tr h="797427">
                <a:tc>
                  <a:txBody>
                    <a:bodyPr/>
                    <a:lstStyle/>
                    <a:p>
                      <a:pPr algn="ctr"/>
                      <a:r>
                        <a:rPr lang="en-US" sz="2400" dirty="0" smtClean="0"/>
                        <a:t>Texas</a:t>
                      </a:r>
                      <a:endParaRPr lang="en-US" sz="2400" dirty="0"/>
                    </a:p>
                  </a:txBody>
                  <a:tcPr anchor="ctr"/>
                </a:tc>
                <a:tc>
                  <a:txBody>
                    <a:bodyPr/>
                    <a:lstStyle/>
                    <a:p>
                      <a:pPr algn="ctr"/>
                      <a:r>
                        <a:rPr lang="en-US" sz="2400" dirty="0" smtClean="0"/>
                        <a:t>34</a:t>
                      </a:r>
                      <a:endParaRPr lang="en-US" sz="2400" dirty="0"/>
                    </a:p>
                  </a:txBody>
                  <a:tcPr anchor="ctr"/>
                </a:tc>
                <a:tc>
                  <a:txBody>
                    <a:bodyPr/>
                    <a:lstStyle/>
                    <a:p>
                      <a:pPr algn="ctr"/>
                      <a:r>
                        <a:rPr lang="en-US" sz="2400" dirty="0" smtClean="0"/>
                        <a:t>5</a:t>
                      </a:r>
                      <a:endParaRPr lang="en-US" sz="2400" dirty="0"/>
                    </a:p>
                  </a:txBody>
                  <a:tcPr anchor="ctr"/>
                </a:tc>
                <a:tc>
                  <a:txBody>
                    <a:bodyPr/>
                    <a:lstStyle/>
                    <a:p>
                      <a:pPr algn="ctr"/>
                      <a:r>
                        <a:rPr lang="en-US" sz="2400" dirty="0" smtClean="0"/>
                        <a:t>34</a:t>
                      </a:r>
                      <a:endParaRPr lang="en-US" sz="2400" dirty="0"/>
                    </a:p>
                  </a:txBody>
                  <a:tcPr anchor="ctr"/>
                </a:tc>
                <a:tc>
                  <a:txBody>
                    <a:bodyPr/>
                    <a:lstStyle/>
                    <a:p>
                      <a:pPr algn="ctr"/>
                      <a:r>
                        <a:rPr lang="en-US" sz="2400" dirty="0" smtClean="0"/>
                        <a:t>40</a:t>
                      </a:r>
                      <a:endParaRPr lang="en-US" sz="2400" dirty="0"/>
                    </a:p>
                  </a:txBody>
                  <a:tcPr anchor="ctr"/>
                </a:tc>
              </a:tr>
              <a:tr h="797427">
                <a:tc>
                  <a:txBody>
                    <a:bodyPr/>
                    <a:lstStyle/>
                    <a:p>
                      <a:pPr algn="ctr"/>
                      <a:r>
                        <a:rPr lang="en-US" sz="2400" dirty="0" smtClean="0"/>
                        <a:t>Florida</a:t>
                      </a:r>
                      <a:endParaRPr lang="en-US" sz="2400" dirty="0"/>
                    </a:p>
                  </a:txBody>
                  <a:tcPr anchor="ctr"/>
                </a:tc>
                <a:tc>
                  <a:txBody>
                    <a:bodyPr/>
                    <a:lstStyle/>
                    <a:p>
                      <a:pPr algn="ctr"/>
                      <a:r>
                        <a:rPr lang="en-US" sz="2400" dirty="0" smtClean="0"/>
                        <a:t>33</a:t>
                      </a:r>
                      <a:endParaRPr lang="en-US" sz="2400" dirty="0"/>
                    </a:p>
                  </a:txBody>
                  <a:tcPr anchor="ctr"/>
                </a:tc>
                <a:tc>
                  <a:txBody>
                    <a:bodyPr/>
                    <a:lstStyle/>
                    <a:p>
                      <a:pPr algn="ctr"/>
                      <a:r>
                        <a:rPr lang="en-US" sz="2400" dirty="0" smtClean="0"/>
                        <a:t>24</a:t>
                      </a:r>
                      <a:endParaRPr lang="en-US" sz="2400" dirty="0"/>
                    </a:p>
                  </a:txBody>
                  <a:tcPr anchor="ctr"/>
                </a:tc>
                <a:tc>
                  <a:txBody>
                    <a:bodyPr/>
                    <a:lstStyle/>
                    <a:p>
                      <a:pPr algn="ctr"/>
                      <a:r>
                        <a:rPr lang="en-US" sz="2400" dirty="0" smtClean="0"/>
                        <a:t>37</a:t>
                      </a:r>
                      <a:endParaRPr lang="en-US" sz="2400" dirty="0"/>
                    </a:p>
                  </a:txBody>
                  <a:tcPr anchor="ctr"/>
                </a:tc>
                <a:tc>
                  <a:txBody>
                    <a:bodyPr/>
                    <a:lstStyle/>
                    <a:p>
                      <a:pPr algn="ctr"/>
                      <a:r>
                        <a:rPr lang="en-US" sz="2400" dirty="0" smtClean="0"/>
                        <a:t>7</a:t>
                      </a:r>
                      <a:endParaRPr lang="en-US" sz="2400" dirty="0"/>
                    </a:p>
                  </a:txBody>
                  <a:tcPr anchor="ctr"/>
                </a:tc>
              </a:tr>
            </a:tbl>
          </a:graphicData>
        </a:graphic>
      </p:graphicFrame>
      <p:sp>
        <p:nvSpPr>
          <p:cNvPr id="3" name="TextBox 2"/>
          <p:cNvSpPr txBox="1"/>
          <p:nvPr/>
        </p:nvSpPr>
        <p:spPr>
          <a:xfrm>
            <a:off x="8580845" y="6174377"/>
            <a:ext cx="5133703" cy="338554"/>
          </a:xfrm>
          <a:prstGeom prst="rect">
            <a:avLst/>
          </a:prstGeom>
          <a:noFill/>
        </p:spPr>
        <p:txBody>
          <a:bodyPr wrap="square" rtlCol="0">
            <a:spAutoFit/>
          </a:bodyPr>
          <a:lstStyle/>
          <a:p>
            <a:r>
              <a:rPr lang="en-US" sz="1600" dirty="0" smtClean="0"/>
              <a:t>www.americashealthrankings.org</a:t>
            </a:r>
            <a:endParaRPr lang="en-US" sz="1600" dirty="0"/>
          </a:p>
        </p:txBody>
      </p:sp>
    </p:spTree>
    <p:extLst>
      <p:ext uri="{BB962C8B-B14F-4D97-AF65-F5344CB8AC3E}">
        <p14:creationId xmlns:p14="http://schemas.microsoft.com/office/powerpoint/2010/main" val="728909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1" y="796489"/>
            <a:ext cx="7874000" cy="6007100"/>
          </a:xfrm>
          <a:prstGeom prst="rect">
            <a:avLst/>
          </a:prstGeom>
        </p:spPr>
      </p:pic>
      <p:sp>
        <p:nvSpPr>
          <p:cNvPr id="3" name="TextBox 2"/>
          <p:cNvSpPr txBox="1"/>
          <p:nvPr/>
        </p:nvSpPr>
        <p:spPr>
          <a:xfrm>
            <a:off x="2619440" y="119381"/>
            <a:ext cx="6624827" cy="1015663"/>
          </a:xfrm>
          <a:prstGeom prst="rect">
            <a:avLst/>
          </a:prstGeom>
          <a:noFill/>
        </p:spPr>
        <p:txBody>
          <a:bodyPr wrap="none" rtlCol="0">
            <a:spAutoFit/>
          </a:bodyPr>
          <a:lstStyle/>
          <a:p>
            <a:pPr algn="ctr"/>
            <a:r>
              <a:rPr lang="en-US" sz="3600" dirty="0" smtClean="0"/>
              <a:t>Adult Obesity Rates by State, 2015</a:t>
            </a:r>
          </a:p>
          <a:p>
            <a:pPr algn="ctr"/>
            <a:r>
              <a:rPr lang="en-US" sz="2400" dirty="0" smtClean="0"/>
              <a:t>Percent of Obese Adults (Body Mass Index of 30+)</a:t>
            </a:r>
            <a:endParaRPr lang="en-US" sz="2400" dirty="0"/>
          </a:p>
        </p:txBody>
      </p:sp>
      <p:sp>
        <p:nvSpPr>
          <p:cNvPr id="4" name="TextBox 3"/>
          <p:cNvSpPr txBox="1"/>
          <p:nvPr/>
        </p:nvSpPr>
        <p:spPr>
          <a:xfrm>
            <a:off x="9113639" y="6465035"/>
            <a:ext cx="2964851" cy="338554"/>
          </a:xfrm>
          <a:prstGeom prst="rect">
            <a:avLst/>
          </a:prstGeom>
          <a:noFill/>
        </p:spPr>
        <p:txBody>
          <a:bodyPr wrap="none" rtlCol="0">
            <a:spAutoFit/>
          </a:bodyPr>
          <a:lstStyle/>
          <a:p>
            <a:r>
              <a:rPr lang="en-US" sz="1600" dirty="0" smtClean="0"/>
              <a:t>www.americashealthrankings.org</a:t>
            </a:r>
            <a:endParaRPr lang="en-US" sz="1600" dirty="0"/>
          </a:p>
        </p:txBody>
      </p:sp>
    </p:spTree>
    <p:extLst>
      <p:ext uri="{BB962C8B-B14F-4D97-AF65-F5344CB8AC3E}">
        <p14:creationId xmlns:p14="http://schemas.microsoft.com/office/powerpoint/2010/main" val="1023513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7179" y="112871"/>
            <a:ext cx="7848600" cy="810532"/>
          </a:xfrm>
        </p:spPr>
        <p:txBody>
          <a:bodyPr>
            <a:normAutofit fontScale="90000"/>
          </a:bodyPr>
          <a:lstStyle/>
          <a:p>
            <a:r>
              <a:rPr lang="en-US" sz="3600" dirty="0" smtClean="0"/>
              <a:t>Premature Birth Report Card, 2015</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466" y="1244600"/>
            <a:ext cx="8559800" cy="5613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6693" y="6097497"/>
            <a:ext cx="1971910" cy="609124"/>
          </a:xfrm>
          <a:prstGeom prst="rect">
            <a:avLst/>
          </a:prstGeom>
        </p:spPr>
      </p:pic>
    </p:spTree>
    <p:extLst>
      <p:ext uri="{BB962C8B-B14F-4D97-AF65-F5344CB8AC3E}">
        <p14:creationId xmlns:p14="http://schemas.microsoft.com/office/powerpoint/2010/main" val="2723612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1211</TotalTime>
  <Words>1257</Words>
  <Application>Microsoft Office PowerPoint</Application>
  <PresentationFormat>Widescreen</PresentationFormat>
  <Paragraphs>309</Paragraphs>
  <Slides>21</Slides>
  <Notes>12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Calibri</vt:lpstr>
      <vt:lpstr>Georgia</vt:lpstr>
      <vt:lpstr>Times New Roman</vt:lpstr>
      <vt:lpstr>1_Office Theme</vt:lpstr>
      <vt:lpstr>3_Office Theme</vt:lpstr>
      <vt:lpstr>5_Office Theme</vt:lpstr>
      <vt:lpstr> GS-HPC OVERVIEW  Emily Blejwas            Danny Patterson</vt:lpstr>
      <vt:lpstr>GULF STATES HEALTH POLICY CENTER</vt:lpstr>
      <vt:lpstr>GULF STATES HEALTH POLICY CENTER  PRINCIPAL INVESTIGATORS</vt:lpstr>
      <vt:lpstr>GULF STATES HEALTH POLICY CENTER NATIONAL STEERING COMMITTEE</vt:lpstr>
      <vt:lpstr>GULF STATES HEALTH POLICY CENTER A TRANSDISCIPLINARY COLLABORATIVE CENTER</vt:lpstr>
      <vt:lpstr>PowerPoint Presentation</vt:lpstr>
      <vt:lpstr>PowerPoint Presentation</vt:lpstr>
      <vt:lpstr>PowerPoint Presentation</vt:lpstr>
      <vt:lpstr>Premature Birth Report Card, 2015</vt:lpstr>
      <vt:lpstr>Impact of Socio-Economic Determinants of Health</vt:lpstr>
      <vt:lpstr>PowerPoint Presentation</vt:lpstr>
      <vt:lpstr>PowerPoint Presentation</vt:lpstr>
      <vt:lpstr>     GULF STATES HEALTH POLICY CENTER WHAT WE DO</vt:lpstr>
      <vt:lpstr>GULF STATES HEALTH POLICY CENTER HOW WE WORK</vt:lpstr>
      <vt:lpstr> GULF STATES HEALTH POLICY CENTER Research Grants (Subprojects)</vt:lpstr>
      <vt:lpstr>GULF STATES HEALTH POLICY CENTER Community/Academic Grants (Pilot Projects)</vt:lpstr>
      <vt:lpstr>GULF STATES HEALTH POLICY CENTER Collaborations and Partnerships</vt:lpstr>
      <vt:lpstr>GULF STATES HEALTH POLICY CENTER Bayou La Batre Coalition</vt:lpstr>
      <vt:lpstr>GULF STATES HEALTH POLICY CENTER Community Forums</vt:lpstr>
      <vt:lpstr>Questions?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&amp; ACADEMIC  HEALTH POLICY RESEARCH GRANTS  APPLICANT WORKSHOP</dc:title>
  <dc:creator>Bayou Clinic</dc:creator>
  <cp:lastModifiedBy>Default</cp:lastModifiedBy>
  <cp:revision>80</cp:revision>
  <dcterms:created xsi:type="dcterms:W3CDTF">2015-08-25T19:42:34Z</dcterms:created>
  <dcterms:modified xsi:type="dcterms:W3CDTF">2017-08-10T15:25:58Z</dcterms:modified>
</cp:coreProperties>
</file>