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authors.xml" ContentType="application/vnd.ms-powerpoint.authors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0233600" cy="32918400"/>
  <p:notesSz cx="92329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28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90982" algn="l" rtl="0" fontAlgn="base">
      <a:spcBef>
        <a:spcPct val="0"/>
      </a:spcBef>
      <a:spcAft>
        <a:spcPct val="0"/>
      </a:spcAft>
      <a:defRPr sz="2628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81965" algn="l" rtl="0" fontAlgn="base">
      <a:spcBef>
        <a:spcPct val="0"/>
      </a:spcBef>
      <a:spcAft>
        <a:spcPct val="0"/>
      </a:spcAft>
      <a:defRPr sz="2628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72947" algn="l" rtl="0" fontAlgn="base">
      <a:spcBef>
        <a:spcPct val="0"/>
      </a:spcBef>
      <a:spcAft>
        <a:spcPct val="0"/>
      </a:spcAft>
      <a:defRPr sz="2628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63928" algn="l" rtl="0" fontAlgn="base">
      <a:spcBef>
        <a:spcPct val="0"/>
      </a:spcBef>
      <a:spcAft>
        <a:spcPct val="0"/>
      </a:spcAft>
      <a:defRPr sz="2628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454910" algn="l" defTabSz="981965" rtl="0" eaLnBrk="1" latinLnBrk="0" hangingPunct="1">
      <a:defRPr sz="2628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945893" algn="l" defTabSz="981965" rtl="0" eaLnBrk="1" latinLnBrk="0" hangingPunct="1">
      <a:defRPr sz="2628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436875" algn="l" defTabSz="981965" rtl="0" eaLnBrk="1" latinLnBrk="0" hangingPunct="1">
      <a:defRPr sz="2628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927857" algn="l" defTabSz="981965" rtl="0" eaLnBrk="1" latinLnBrk="0" hangingPunct="1">
      <a:defRPr sz="2628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" userDrawn="1">
          <p15:clr>
            <a:srgbClr val="A4A3A4"/>
          </p15:clr>
        </p15:guide>
        <p15:guide id="2" pos="21427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FA22B15-B57D-E22C-9C0C-9A87245159C5}" name="Polania Villanueva, Diana" initials="PVD" userId="S::dpolan@lsuhsc.edu::029b2537-7f3a-4bef-9bc3-5e3acc02062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98E0"/>
    <a:srgbClr val="380070"/>
    <a:srgbClr val="6A2D97"/>
    <a:srgbClr val="F2EE96"/>
    <a:srgbClr val="632B8D"/>
    <a:srgbClr val="000000"/>
    <a:srgbClr val="F1E113"/>
    <a:srgbClr val="FFFF00"/>
    <a:srgbClr val="FCD3D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" d="100"/>
          <a:sy n="14" d="100"/>
        </p:scale>
        <p:origin x="1420" y="112"/>
      </p:cViewPr>
      <p:guideLst>
        <p:guide orient="horz" pos="1382"/>
        <p:guide pos="214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048124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t" anchorCtr="0" compatLnSpc="1">
            <a:prstTxWarp prst="textNoShape">
              <a:avLst/>
            </a:prstTxWarp>
          </a:bodyPr>
          <a:lstStyle>
            <a:lvl1pPr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03826" y="1"/>
            <a:ext cx="4048124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t" anchorCtr="0" compatLnSpc="1">
            <a:prstTxWarp prst="textNoShape">
              <a:avLst/>
            </a:prstTxWarp>
          </a:bodyPr>
          <a:lstStyle>
            <a:lvl1pPr algn="r"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88113"/>
            <a:ext cx="404812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b" anchorCtr="0" compatLnSpc="1">
            <a:prstTxWarp prst="textNoShape">
              <a:avLst/>
            </a:prstTxWarp>
          </a:bodyPr>
          <a:lstStyle>
            <a:lvl1pPr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03826" y="6488113"/>
            <a:ext cx="404812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b" anchorCtr="0" compatLnSpc="1">
            <a:prstTxWarp prst="textNoShape">
              <a:avLst/>
            </a:prstTxWarp>
          </a:bodyPr>
          <a:lstStyle>
            <a:lvl1pPr algn="r"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fld id="{9F62BFA9-7E6E-452A-B958-901C28B22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46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57" kern="1200">
        <a:solidFill>
          <a:schemeClr val="tx1"/>
        </a:solidFill>
        <a:latin typeface="Times New Roman" charset="0"/>
        <a:ea typeface="+mn-ea"/>
        <a:cs typeface="+mn-cs"/>
      </a:defRPr>
    </a:lvl1pPr>
    <a:lvl2pPr marL="490982" algn="l" rtl="0" eaLnBrk="0" fontAlgn="base" hangingPunct="0">
      <a:spcBef>
        <a:spcPct val="30000"/>
      </a:spcBef>
      <a:spcAft>
        <a:spcPct val="0"/>
      </a:spcAft>
      <a:defRPr sz="1257" kern="1200">
        <a:solidFill>
          <a:schemeClr val="tx1"/>
        </a:solidFill>
        <a:latin typeface="Times New Roman" charset="0"/>
        <a:ea typeface="+mn-ea"/>
        <a:cs typeface="+mn-cs"/>
      </a:defRPr>
    </a:lvl2pPr>
    <a:lvl3pPr marL="981965" algn="l" rtl="0" eaLnBrk="0" fontAlgn="base" hangingPunct="0">
      <a:spcBef>
        <a:spcPct val="30000"/>
      </a:spcBef>
      <a:spcAft>
        <a:spcPct val="0"/>
      </a:spcAft>
      <a:defRPr sz="1257" kern="1200">
        <a:solidFill>
          <a:schemeClr val="tx1"/>
        </a:solidFill>
        <a:latin typeface="Times New Roman" charset="0"/>
        <a:ea typeface="+mn-ea"/>
        <a:cs typeface="+mn-cs"/>
      </a:defRPr>
    </a:lvl3pPr>
    <a:lvl4pPr marL="1472947" algn="l" rtl="0" eaLnBrk="0" fontAlgn="base" hangingPunct="0">
      <a:spcBef>
        <a:spcPct val="30000"/>
      </a:spcBef>
      <a:spcAft>
        <a:spcPct val="0"/>
      </a:spcAft>
      <a:defRPr sz="1257" kern="1200">
        <a:solidFill>
          <a:schemeClr val="tx1"/>
        </a:solidFill>
        <a:latin typeface="Times New Roman" charset="0"/>
        <a:ea typeface="+mn-ea"/>
        <a:cs typeface="+mn-cs"/>
      </a:defRPr>
    </a:lvl4pPr>
    <a:lvl5pPr marL="1963928" algn="l" rtl="0" eaLnBrk="0" fontAlgn="base" hangingPunct="0">
      <a:spcBef>
        <a:spcPct val="30000"/>
      </a:spcBef>
      <a:spcAft>
        <a:spcPct val="0"/>
      </a:spcAft>
      <a:defRPr sz="1257" kern="1200">
        <a:solidFill>
          <a:schemeClr val="tx1"/>
        </a:solidFill>
        <a:latin typeface="Times New Roman" charset="0"/>
        <a:ea typeface="+mn-ea"/>
        <a:cs typeface="+mn-cs"/>
      </a:defRPr>
    </a:lvl5pPr>
    <a:lvl6pPr marL="2454910" algn="l" defTabSz="981965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6pPr>
    <a:lvl7pPr marL="2945893" algn="l" defTabSz="981965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7pPr>
    <a:lvl8pPr marL="3436875" algn="l" defTabSz="981965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8pPr>
    <a:lvl9pPr marL="3927857" algn="l" defTabSz="981965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028950" y="492125"/>
            <a:ext cx="3195638" cy="26146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2539" y="3270250"/>
            <a:ext cx="6746875" cy="305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563" tIns="43782" rIns="87563" bIns="43782"/>
          <a:lstStyle/>
          <a:p>
            <a:pPr eaLnBrk="1" hangingPunct="1"/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636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10226594"/>
            <a:ext cx="34198560" cy="70555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0" y="18653760"/>
            <a:ext cx="28163520" cy="8412480"/>
          </a:xfrm>
        </p:spPr>
        <p:txBody>
          <a:bodyPr/>
          <a:lstStyle>
            <a:lvl1pPr marL="0" indent="0" algn="ctr">
              <a:buNone/>
              <a:defRPr/>
            </a:lvl1pPr>
            <a:lvl2pPr marL="426662" indent="0" algn="ctr">
              <a:buNone/>
              <a:defRPr/>
            </a:lvl2pPr>
            <a:lvl3pPr marL="853323" indent="0" algn="ctr">
              <a:buNone/>
              <a:defRPr/>
            </a:lvl3pPr>
            <a:lvl4pPr marL="1279985" indent="0" algn="ctr">
              <a:buNone/>
              <a:defRPr/>
            </a:lvl4pPr>
            <a:lvl5pPr marL="1706641" indent="0" algn="ctr">
              <a:buNone/>
              <a:defRPr/>
            </a:lvl5pPr>
            <a:lvl6pPr marL="2133305" indent="0" algn="ctr">
              <a:buNone/>
              <a:defRPr/>
            </a:lvl6pPr>
            <a:lvl7pPr marL="2559965" indent="0" algn="ctr">
              <a:buNone/>
              <a:defRPr/>
            </a:lvl7pPr>
            <a:lvl8pPr marL="2986629" indent="0" algn="ctr">
              <a:buNone/>
              <a:defRPr/>
            </a:lvl8pPr>
            <a:lvl9pPr marL="341328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59423-5283-4F0E-9D1A-FB757D96F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6B1E5-5A56-4514-9CBF-24373CD77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264628" y="39198"/>
            <a:ext cx="9146539" cy="29221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2465" y="39198"/>
            <a:ext cx="27320241" cy="29221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95D89-FBFC-483A-859D-2A1CFC51F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2330" y="39196"/>
            <a:ext cx="31048960" cy="339960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2460" y="5409663"/>
            <a:ext cx="18233389" cy="238511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0177765" y="5409657"/>
            <a:ext cx="18233390" cy="118463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0177765" y="17412798"/>
            <a:ext cx="18233390" cy="11848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8834E-12F4-40ED-AA13-50A65C03A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47E40-44F4-4FE2-8ED5-F2A691B4F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811" y="21153664"/>
            <a:ext cx="34198560" cy="6537960"/>
          </a:xfrm>
        </p:spPr>
        <p:txBody>
          <a:bodyPr anchor="t"/>
          <a:lstStyle>
            <a:lvl1pPr algn="l">
              <a:defRPr sz="377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811" y="13952768"/>
            <a:ext cx="34198560" cy="7200900"/>
          </a:xfrm>
        </p:spPr>
        <p:txBody>
          <a:bodyPr anchor="b"/>
          <a:lstStyle>
            <a:lvl1pPr marL="0" indent="0">
              <a:buNone/>
              <a:defRPr sz="1887"/>
            </a:lvl1pPr>
            <a:lvl2pPr marL="426662" indent="0">
              <a:buNone/>
              <a:defRPr sz="1689"/>
            </a:lvl2pPr>
            <a:lvl3pPr marL="853323" indent="0">
              <a:buNone/>
              <a:defRPr sz="1491"/>
            </a:lvl3pPr>
            <a:lvl4pPr marL="1279985" indent="0">
              <a:buNone/>
              <a:defRPr sz="1292"/>
            </a:lvl4pPr>
            <a:lvl5pPr marL="1706641" indent="0">
              <a:buNone/>
              <a:defRPr sz="1292"/>
            </a:lvl5pPr>
            <a:lvl6pPr marL="2133305" indent="0">
              <a:buNone/>
              <a:defRPr sz="1292"/>
            </a:lvl6pPr>
            <a:lvl7pPr marL="2559965" indent="0">
              <a:buNone/>
              <a:defRPr sz="1292"/>
            </a:lvl7pPr>
            <a:lvl8pPr marL="2986629" indent="0">
              <a:buNone/>
              <a:defRPr sz="1292"/>
            </a:lvl8pPr>
            <a:lvl9pPr marL="3413288" indent="0">
              <a:buNone/>
              <a:defRPr sz="12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4253A-CD2E-4AFA-8765-6A0A4BECA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2460" y="5409663"/>
            <a:ext cx="18233389" cy="23851143"/>
          </a:xfrm>
        </p:spPr>
        <p:txBody>
          <a:bodyPr/>
          <a:lstStyle>
            <a:lvl1pPr>
              <a:defRPr sz="2583"/>
            </a:lvl1pPr>
            <a:lvl2pPr>
              <a:defRPr sz="2284"/>
            </a:lvl2pPr>
            <a:lvl3pPr>
              <a:defRPr sz="1887"/>
            </a:lvl3pPr>
            <a:lvl4pPr>
              <a:defRPr sz="1689"/>
            </a:lvl4pPr>
            <a:lvl5pPr>
              <a:defRPr sz="1689"/>
            </a:lvl5pPr>
            <a:lvl6pPr>
              <a:defRPr sz="1689"/>
            </a:lvl6pPr>
            <a:lvl7pPr>
              <a:defRPr sz="1689"/>
            </a:lvl7pPr>
            <a:lvl8pPr>
              <a:defRPr sz="1689"/>
            </a:lvl8pPr>
            <a:lvl9pPr>
              <a:defRPr sz="16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77765" y="5409663"/>
            <a:ext cx="18233390" cy="23851143"/>
          </a:xfrm>
        </p:spPr>
        <p:txBody>
          <a:bodyPr/>
          <a:lstStyle>
            <a:lvl1pPr>
              <a:defRPr sz="2583"/>
            </a:lvl1pPr>
            <a:lvl2pPr>
              <a:defRPr sz="2284"/>
            </a:lvl2pPr>
            <a:lvl3pPr>
              <a:defRPr sz="1887"/>
            </a:lvl3pPr>
            <a:lvl4pPr>
              <a:defRPr sz="1689"/>
            </a:lvl4pPr>
            <a:lvl5pPr>
              <a:defRPr sz="1689"/>
            </a:lvl5pPr>
            <a:lvl6pPr>
              <a:defRPr sz="1689"/>
            </a:lvl6pPr>
            <a:lvl7pPr>
              <a:defRPr sz="1689"/>
            </a:lvl7pPr>
            <a:lvl8pPr>
              <a:defRPr sz="1689"/>
            </a:lvl8pPr>
            <a:lvl9pPr>
              <a:defRPr sz="16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51974-479F-4542-83E9-4CCCEE2EE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0" y="1317717"/>
            <a:ext cx="362102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5" y="7369095"/>
            <a:ext cx="17777460" cy="3069773"/>
          </a:xfrm>
        </p:spPr>
        <p:txBody>
          <a:bodyPr anchor="b"/>
          <a:lstStyle>
            <a:lvl1pPr marL="0" indent="0">
              <a:buNone/>
              <a:defRPr sz="2284" b="1"/>
            </a:lvl1pPr>
            <a:lvl2pPr marL="426662" indent="0">
              <a:buNone/>
              <a:defRPr sz="1887" b="1"/>
            </a:lvl2pPr>
            <a:lvl3pPr marL="853323" indent="0">
              <a:buNone/>
              <a:defRPr sz="1689" b="1"/>
            </a:lvl3pPr>
            <a:lvl4pPr marL="1279985" indent="0">
              <a:buNone/>
              <a:defRPr sz="1491" b="1"/>
            </a:lvl4pPr>
            <a:lvl5pPr marL="1706641" indent="0">
              <a:buNone/>
              <a:defRPr sz="1491" b="1"/>
            </a:lvl5pPr>
            <a:lvl6pPr marL="2133305" indent="0">
              <a:buNone/>
              <a:defRPr sz="1491" b="1"/>
            </a:lvl6pPr>
            <a:lvl7pPr marL="2559965" indent="0">
              <a:buNone/>
              <a:defRPr sz="1491" b="1"/>
            </a:lvl7pPr>
            <a:lvl8pPr marL="2986629" indent="0">
              <a:buNone/>
              <a:defRPr sz="1491" b="1"/>
            </a:lvl8pPr>
            <a:lvl9pPr marL="3413288" indent="0">
              <a:buNone/>
              <a:defRPr sz="14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5" y="10438862"/>
            <a:ext cx="17777460" cy="18967268"/>
          </a:xfrm>
        </p:spPr>
        <p:txBody>
          <a:bodyPr/>
          <a:lstStyle>
            <a:lvl1pPr>
              <a:defRPr sz="2284"/>
            </a:lvl1pPr>
            <a:lvl2pPr>
              <a:defRPr sz="1887"/>
            </a:lvl2pPr>
            <a:lvl3pPr>
              <a:defRPr sz="1689"/>
            </a:lvl3pPr>
            <a:lvl4pPr>
              <a:defRPr sz="1491"/>
            </a:lvl4pPr>
            <a:lvl5pPr>
              <a:defRPr sz="1491"/>
            </a:lvl5pPr>
            <a:lvl6pPr>
              <a:defRPr sz="1491"/>
            </a:lvl6pPr>
            <a:lvl7pPr>
              <a:defRPr sz="1491"/>
            </a:lvl7pPr>
            <a:lvl8pPr>
              <a:defRPr sz="1491"/>
            </a:lvl8pPr>
            <a:lvl9pPr>
              <a:defRPr sz="14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9" y="7369095"/>
            <a:ext cx="17783811" cy="3069773"/>
          </a:xfrm>
        </p:spPr>
        <p:txBody>
          <a:bodyPr anchor="b"/>
          <a:lstStyle>
            <a:lvl1pPr marL="0" indent="0">
              <a:buNone/>
              <a:defRPr sz="2284" b="1"/>
            </a:lvl1pPr>
            <a:lvl2pPr marL="426662" indent="0">
              <a:buNone/>
              <a:defRPr sz="1887" b="1"/>
            </a:lvl2pPr>
            <a:lvl3pPr marL="853323" indent="0">
              <a:buNone/>
              <a:defRPr sz="1689" b="1"/>
            </a:lvl3pPr>
            <a:lvl4pPr marL="1279985" indent="0">
              <a:buNone/>
              <a:defRPr sz="1491" b="1"/>
            </a:lvl4pPr>
            <a:lvl5pPr marL="1706641" indent="0">
              <a:buNone/>
              <a:defRPr sz="1491" b="1"/>
            </a:lvl5pPr>
            <a:lvl6pPr marL="2133305" indent="0">
              <a:buNone/>
              <a:defRPr sz="1491" b="1"/>
            </a:lvl6pPr>
            <a:lvl7pPr marL="2559965" indent="0">
              <a:buNone/>
              <a:defRPr sz="1491" b="1"/>
            </a:lvl7pPr>
            <a:lvl8pPr marL="2986629" indent="0">
              <a:buNone/>
              <a:defRPr sz="1491" b="1"/>
            </a:lvl8pPr>
            <a:lvl9pPr marL="3413288" indent="0">
              <a:buNone/>
              <a:defRPr sz="14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9" y="10438862"/>
            <a:ext cx="17783811" cy="18967268"/>
          </a:xfrm>
        </p:spPr>
        <p:txBody>
          <a:bodyPr/>
          <a:lstStyle>
            <a:lvl1pPr>
              <a:defRPr sz="2284"/>
            </a:lvl1pPr>
            <a:lvl2pPr>
              <a:defRPr sz="1887"/>
            </a:lvl2pPr>
            <a:lvl3pPr>
              <a:defRPr sz="1689"/>
            </a:lvl3pPr>
            <a:lvl4pPr>
              <a:defRPr sz="1491"/>
            </a:lvl4pPr>
            <a:lvl5pPr>
              <a:defRPr sz="1491"/>
            </a:lvl5pPr>
            <a:lvl6pPr>
              <a:defRPr sz="1491"/>
            </a:lvl6pPr>
            <a:lvl7pPr>
              <a:defRPr sz="1491"/>
            </a:lvl7pPr>
            <a:lvl8pPr>
              <a:defRPr sz="1491"/>
            </a:lvl8pPr>
            <a:lvl9pPr>
              <a:defRPr sz="14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E3D9E-1D0A-499E-BB03-0FEB14A2F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A4DA-8366-4B07-806A-F313CE261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70220-332A-4D55-A164-591430683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97" y="1311184"/>
            <a:ext cx="13237211" cy="5577840"/>
          </a:xfrm>
        </p:spPr>
        <p:txBody>
          <a:bodyPr anchor="b"/>
          <a:lstStyle>
            <a:lvl1pPr algn="l">
              <a:defRPr sz="188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1" y="1311188"/>
            <a:ext cx="22491700" cy="28094940"/>
          </a:xfrm>
        </p:spPr>
        <p:txBody>
          <a:bodyPr/>
          <a:lstStyle>
            <a:lvl1pPr>
              <a:defRPr sz="2980"/>
            </a:lvl1pPr>
            <a:lvl2pPr>
              <a:defRPr sz="2583"/>
            </a:lvl2pPr>
            <a:lvl3pPr>
              <a:defRPr sz="2284"/>
            </a:lvl3pPr>
            <a:lvl4pPr>
              <a:defRPr sz="1887"/>
            </a:lvl4pPr>
            <a:lvl5pPr>
              <a:defRPr sz="1887"/>
            </a:lvl5pPr>
            <a:lvl6pPr>
              <a:defRPr sz="1887"/>
            </a:lvl6pPr>
            <a:lvl7pPr>
              <a:defRPr sz="1887"/>
            </a:lvl7pPr>
            <a:lvl8pPr>
              <a:defRPr sz="1887"/>
            </a:lvl8pPr>
            <a:lvl9pPr>
              <a:defRPr sz="18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97" y="6889028"/>
            <a:ext cx="13237211" cy="22517100"/>
          </a:xfrm>
        </p:spPr>
        <p:txBody>
          <a:bodyPr/>
          <a:lstStyle>
            <a:lvl1pPr marL="0" indent="0">
              <a:buNone/>
              <a:defRPr sz="1292"/>
            </a:lvl1pPr>
            <a:lvl2pPr marL="426662" indent="0">
              <a:buNone/>
              <a:defRPr sz="1093"/>
            </a:lvl2pPr>
            <a:lvl3pPr marL="853323" indent="0">
              <a:buNone/>
              <a:defRPr sz="895"/>
            </a:lvl3pPr>
            <a:lvl4pPr marL="1279985" indent="0">
              <a:buNone/>
              <a:defRPr sz="794"/>
            </a:lvl4pPr>
            <a:lvl5pPr marL="1706641" indent="0">
              <a:buNone/>
              <a:defRPr sz="794"/>
            </a:lvl5pPr>
            <a:lvl6pPr marL="2133305" indent="0">
              <a:buNone/>
              <a:defRPr sz="794"/>
            </a:lvl6pPr>
            <a:lvl7pPr marL="2559965" indent="0">
              <a:buNone/>
              <a:defRPr sz="794"/>
            </a:lvl7pPr>
            <a:lvl8pPr marL="2986629" indent="0">
              <a:buNone/>
              <a:defRPr sz="794"/>
            </a:lvl8pPr>
            <a:lvl9pPr marL="3413288" indent="0">
              <a:buNone/>
              <a:defRPr sz="7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8787F-99FA-41E8-93BB-4D027D512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700" y="23042881"/>
            <a:ext cx="24140160" cy="2720340"/>
          </a:xfrm>
        </p:spPr>
        <p:txBody>
          <a:bodyPr anchor="b"/>
          <a:lstStyle>
            <a:lvl1pPr algn="l">
              <a:defRPr sz="188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700" y="2940777"/>
            <a:ext cx="24140160" cy="19751040"/>
          </a:xfrm>
        </p:spPr>
        <p:txBody>
          <a:bodyPr/>
          <a:lstStyle>
            <a:lvl1pPr marL="0" indent="0">
              <a:buNone/>
              <a:defRPr sz="2980"/>
            </a:lvl1pPr>
            <a:lvl2pPr marL="426662" indent="0">
              <a:buNone/>
              <a:defRPr sz="2583"/>
            </a:lvl2pPr>
            <a:lvl3pPr marL="853323" indent="0">
              <a:buNone/>
              <a:defRPr sz="2284"/>
            </a:lvl3pPr>
            <a:lvl4pPr marL="1279985" indent="0">
              <a:buNone/>
              <a:defRPr sz="1887"/>
            </a:lvl4pPr>
            <a:lvl5pPr marL="1706641" indent="0">
              <a:buNone/>
              <a:defRPr sz="1887"/>
            </a:lvl5pPr>
            <a:lvl6pPr marL="2133305" indent="0">
              <a:buNone/>
              <a:defRPr sz="1887"/>
            </a:lvl6pPr>
            <a:lvl7pPr marL="2559965" indent="0">
              <a:buNone/>
              <a:defRPr sz="1887"/>
            </a:lvl7pPr>
            <a:lvl8pPr marL="2986629" indent="0">
              <a:buNone/>
              <a:defRPr sz="1887"/>
            </a:lvl8pPr>
            <a:lvl9pPr marL="3413288" indent="0">
              <a:buNone/>
              <a:defRPr sz="188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700" y="25763221"/>
            <a:ext cx="24140160" cy="3863340"/>
          </a:xfrm>
        </p:spPr>
        <p:txBody>
          <a:bodyPr/>
          <a:lstStyle>
            <a:lvl1pPr marL="0" indent="0">
              <a:buNone/>
              <a:defRPr sz="1292"/>
            </a:lvl1pPr>
            <a:lvl2pPr marL="426662" indent="0">
              <a:buNone/>
              <a:defRPr sz="1093"/>
            </a:lvl2pPr>
            <a:lvl3pPr marL="853323" indent="0">
              <a:buNone/>
              <a:defRPr sz="895"/>
            </a:lvl3pPr>
            <a:lvl4pPr marL="1279985" indent="0">
              <a:buNone/>
              <a:defRPr sz="794"/>
            </a:lvl4pPr>
            <a:lvl5pPr marL="1706641" indent="0">
              <a:buNone/>
              <a:defRPr sz="794"/>
            </a:lvl5pPr>
            <a:lvl6pPr marL="2133305" indent="0">
              <a:buNone/>
              <a:defRPr sz="794"/>
            </a:lvl6pPr>
            <a:lvl7pPr marL="2559965" indent="0">
              <a:buNone/>
              <a:defRPr sz="794"/>
            </a:lvl7pPr>
            <a:lvl8pPr marL="2986629" indent="0">
              <a:buNone/>
              <a:defRPr sz="794"/>
            </a:lvl8pPr>
            <a:lvl9pPr marL="3413288" indent="0">
              <a:buNone/>
              <a:defRPr sz="7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0A3B2-596D-4437-83F5-1685CD921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92330" y="39196"/>
            <a:ext cx="31048960" cy="3399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9752" tIns="199875" rIns="399752" bIns="1998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2461" y="5409663"/>
            <a:ext cx="36588699" cy="2385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8789" y="29992320"/>
            <a:ext cx="838200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5958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45220" y="29992320"/>
            <a:ext cx="12743181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5958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832811" y="29992320"/>
            <a:ext cx="838200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5958">
                <a:latin typeface="Times New Roman" charset="0"/>
              </a:defRPr>
            </a:lvl1pPr>
          </a:lstStyle>
          <a:p>
            <a:pPr>
              <a:defRPr/>
            </a:pPr>
            <a:fld id="{3DA2D13A-81BF-4FD9-B034-831A40ECC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9076738" rtl="0" eaLnBrk="0" fontAlgn="base" hangingPunct="0">
        <a:spcBef>
          <a:spcPct val="0"/>
        </a:spcBef>
        <a:spcAft>
          <a:spcPct val="0"/>
        </a:spcAft>
        <a:defRPr sz="829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19076738" rtl="0" eaLnBrk="0" fontAlgn="base" hangingPunct="0">
        <a:spcBef>
          <a:spcPct val="0"/>
        </a:spcBef>
        <a:spcAft>
          <a:spcPct val="0"/>
        </a:spcAft>
        <a:defRPr sz="8290" b="1">
          <a:solidFill>
            <a:schemeClr val="bg1"/>
          </a:solidFill>
          <a:latin typeface="Arial" charset="0"/>
        </a:defRPr>
      </a:lvl2pPr>
      <a:lvl3pPr algn="ctr" defTabSz="19076738" rtl="0" eaLnBrk="0" fontAlgn="base" hangingPunct="0">
        <a:spcBef>
          <a:spcPct val="0"/>
        </a:spcBef>
        <a:spcAft>
          <a:spcPct val="0"/>
        </a:spcAft>
        <a:defRPr sz="8290" b="1">
          <a:solidFill>
            <a:schemeClr val="bg1"/>
          </a:solidFill>
          <a:latin typeface="Arial" charset="0"/>
        </a:defRPr>
      </a:lvl3pPr>
      <a:lvl4pPr algn="ctr" defTabSz="19076738" rtl="0" eaLnBrk="0" fontAlgn="base" hangingPunct="0">
        <a:spcBef>
          <a:spcPct val="0"/>
        </a:spcBef>
        <a:spcAft>
          <a:spcPct val="0"/>
        </a:spcAft>
        <a:defRPr sz="8290" b="1">
          <a:solidFill>
            <a:schemeClr val="bg1"/>
          </a:solidFill>
          <a:latin typeface="Arial" charset="0"/>
        </a:defRPr>
      </a:lvl4pPr>
      <a:lvl5pPr algn="ctr" defTabSz="19076738" rtl="0" eaLnBrk="0" fontAlgn="base" hangingPunct="0">
        <a:spcBef>
          <a:spcPct val="0"/>
        </a:spcBef>
        <a:spcAft>
          <a:spcPct val="0"/>
        </a:spcAft>
        <a:defRPr sz="8290" b="1">
          <a:solidFill>
            <a:schemeClr val="bg1"/>
          </a:solidFill>
          <a:latin typeface="Arial" charset="0"/>
        </a:defRPr>
      </a:lvl5pPr>
      <a:lvl6pPr marL="468661" algn="ctr" defTabSz="19076738" rtl="0" fontAlgn="base">
        <a:spcBef>
          <a:spcPct val="0"/>
        </a:spcBef>
        <a:spcAft>
          <a:spcPct val="0"/>
        </a:spcAft>
        <a:defRPr sz="8290" b="1">
          <a:solidFill>
            <a:schemeClr val="bg1"/>
          </a:solidFill>
          <a:latin typeface="Arial" charset="0"/>
        </a:defRPr>
      </a:lvl6pPr>
      <a:lvl7pPr marL="937322" algn="ctr" defTabSz="19076738" rtl="0" fontAlgn="base">
        <a:spcBef>
          <a:spcPct val="0"/>
        </a:spcBef>
        <a:spcAft>
          <a:spcPct val="0"/>
        </a:spcAft>
        <a:defRPr sz="8290" b="1">
          <a:solidFill>
            <a:schemeClr val="bg1"/>
          </a:solidFill>
          <a:latin typeface="Arial" charset="0"/>
        </a:defRPr>
      </a:lvl7pPr>
      <a:lvl8pPr marL="1405982" algn="ctr" defTabSz="19076738" rtl="0" fontAlgn="base">
        <a:spcBef>
          <a:spcPct val="0"/>
        </a:spcBef>
        <a:spcAft>
          <a:spcPct val="0"/>
        </a:spcAft>
        <a:defRPr sz="8290" b="1">
          <a:solidFill>
            <a:schemeClr val="bg1"/>
          </a:solidFill>
          <a:latin typeface="Arial" charset="0"/>
        </a:defRPr>
      </a:lvl8pPr>
      <a:lvl9pPr marL="1874637" algn="ctr" defTabSz="19076738" rtl="0" fontAlgn="base">
        <a:spcBef>
          <a:spcPct val="0"/>
        </a:spcBef>
        <a:spcAft>
          <a:spcPct val="0"/>
        </a:spcAft>
        <a:defRPr sz="8290" b="1">
          <a:solidFill>
            <a:schemeClr val="bg1"/>
          </a:solidFill>
          <a:latin typeface="Arial" charset="0"/>
        </a:defRPr>
      </a:lvl9pPr>
    </p:titleStyle>
    <p:bodyStyle>
      <a:lvl1pPr marL="1627291" indent="-1627291" algn="l" defTabSz="19076738" rtl="0" eaLnBrk="0" fontAlgn="base" hangingPunct="0">
        <a:spcBef>
          <a:spcPct val="20000"/>
        </a:spcBef>
        <a:spcAft>
          <a:spcPct val="0"/>
        </a:spcAft>
        <a:defRPr sz="2509">
          <a:solidFill>
            <a:schemeClr val="tx1"/>
          </a:solidFill>
          <a:latin typeface="+mn-lt"/>
          <a:ea typeface="+mn-ea"/>
          <a:cs typeface="+mn-cs"/>
        </a:defRPr>
      </a:lvl1pPr>
      <a:lvl2pPr marL="3519831" indent="-1352280" algn="l" defTabSz="19076738" rtl="0" eaLnBrk="0" fontAlgn="base" hangingPunct="0">
        <a:spcBef>
          <a:spcPct val="20000"/>
        </a:spcBef>
        <a:spcAft>
          <a:spcPct val="0"/>
        </a:spcAft>
        <a:defRPr sz="13963">
          <a:solidFill>
            <a:schemeClr val="tx1"/>
          </a:solidFill>
          <a:latin typeface="Times New Roman" charset="0"/>
        </a:defRPr>
      </a:lvl2pPr>
      <a:lvl3pPr marL="5418881" indent="-1082150" algn="l" defTabSz="19076738" rtl="0" eaLnBrk="0" fontAlgn="base" hangingPunct="0">
        <a:spcBef>
          <a:spcPct val="20000"/>
        </a:spcBef>
        <a:spcAft>
          <a:spcPct val="0"/>
        </a:spcAft>
        <a:defRPr sz="11891">
          <a:solidFill>
            <a:schemeClr val="tx1"/>
          </a:solidFill>
          <a:latin typeface="Times New Roman" charset="0"/>
        </a:defRPr>
      </a:lvl3pPr>
      <a:lvl4pPr marL="7584807" indent="-1083776" algn="l" defTabSz="19076738" rtl="0" eaLnBrk="0" fontAlgn="base" hangingPunct="0">
        <a:spcBef>
          <a:spcPct val="20000"/>
        </a:spcBef>
        <a:spcAft>
          <a:spcPct val="0"/>
        </a:spcAft>
        <a:defRPr sz="9925">
          <a:solidFill>
            <a:schemeClr val="tx1"/>
          </a:solidFill>
          <a:latin typeface="Times New Roman" charset="0"/>
        </a:defRPr>
      </a:lvl4pPr>
      <a:lvl5pPr marL="9755612" indent="-1088660" algn="l" defTabSz="19076738" rtl="0" eaLnBrk="0" fontAlgn="base" hangingPunct="0">
        <a:spcBef>
          <a:spcPct val="20000"/>
        </a:spcBef>
        <a:spcAft>
          <a:spcPct val="0"/>
        </a:spcAft>
        <a:defRPr sz="9925">
          <a:solidFill>
            <a:schemeClr val="tx1"/>
          </a:solidFill>
          <a:latin typeface="Times New Roman" charset="0"/>
        </a:defRPr>
      </a:lvl5pPr>
      <a:lvl6pPr marL="10224272" indent="-1088660" algn="l" defTabSz="19076738" rtl="0" fontAlgn="base">
        <a:spcBef>
          <a:spcPct val="20000"/>
        </a:spcBef>
        <a:spcAft>
          <a:spcPct val="0"/>
        </a:spcAft>
        <a:defRPr sz="9925">
          <a:solidFill>
            <a:schemeClr val="tx1"/>
          </a:solidFill>
          <a:latin typeface="Times New Roman" charset="0"/>
        </a:defRPr>
      </a:lvl6pPr>
      <a:lvl7pPr marL="10692933" indent="-1088660" algn="l" defTabSz="19076738" rtl="0" fontAlgn="base">
        <a:spcBef>
          <a:spcPct val="20000"/>
        </a:spcBef>
        <a:spcAft>
          <a:spcPct val="0"/>
        </a:spcAft>
        <a:defRPr sz="9925">
          <a:solidFill>
            <a:schemeClr val="tx1"/>
          </a:solidFill>
          <a:latin typeface="Times New Roman" charset="0"/>
        </a:defRPr>
      </a:lvl7pPr>
      <a:lvl8pPr marL="11161592" indent="-1088660" algn="l" defTabSz="19076738" rtl="0" fontAlgn="base">
        <a:spcBef>
          <a:spcPct val="20000"/>
        </a:spcBef>
        <a:spcAft>
          <a:spcPct val="0"/>
        </a:spcAft>
        <a:defRPr sz="9925">
          <a:solidFill>
            <a:schemeClr val="tx1"/>
          </a:solidFill>
          <a:latin typeface="Times New Roman" charset="0"/>
        </a:defRPr>
      </a:lvl8pPr>
      <a:lvl9pPr marL="11630251" indent="-1088660" algn="l" defTabSz="19076738" rtl="0" fontAlgn="base">
        <a:spcBef>
          <a:spcPct val="20000"/>
        </a:spcBef>
        <a:spcAft>
          <a:spcPct val="0"/>
        </a:spcAft>
        <a:defRPr sz="9925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37322" rtl="0" eaLnBrk="1" latinLnBrk="0" hangingPunct="1">
        <a:defRPr sz="1855" kern="1200">
          <a:solidFill>
            <a:schemeClr val="tx1"/>
          </a:solidFill>
          <a:latin typeface="+mn-lt"/>
          <a:ea typeface="+mn-ea"/>
          <a:cs typeface="+mn-cs"/>
        </a:defRPr>
      </a:lvl1pPr>
      <a:lvl2pPr marL="468661" algn="l" defTabSz="937322" rtl="0" eaLnBrk="1" latinLnBrk="0" hangingPunct="1">
        <a:defRPr sz="1855" kern="1200">
          <a:solidFill>
            <a:schemeClr val="tx1"/>
          </a:solidFill>
          <a:latin typeface="+mn-lt"/>
          <a:ea typeface="+mn-ea"/>
          <a:cs typeface="+mn-cs"/>
        </a:defRPr>
      </a:lvl2pPr>
      <a:lvl3pPr marL="937322" algn="l" defTabSz="937322" rtl="0" eaLnBrk="1" latinLnBrk="0" hangingPunct="1">
        <a:defRPr sz="1855" kern="1200">
          <a:solidFill>
            <a:schemeClr val="tx1"/>
          </a:solidFill>
          <a:latin typeface="+mn-lt"/>
          <a:ea typeface="+mn-ea"/>
          <a:cs typeface="+mn-cs"/>
        </a:defRPr>
      </a:lvl3pPr>
      <a:lvl4pPr marL="1405982" algn="l" defTabSz="937322" rtl="0" eaLnBrk="1" latinLnBrk="0" hangingPunct="1">
        <a:defRPr sz="1855" kern="1200">
          <a:solidFill>
            <a:schemeClr val="tx1"/>
          </a:solidFill>
          <a:latin typeface="+mn-lt"/>
          <a:ea typeface="+mn-ea"/>
          <a:cs typeface="+mn-cs"/>
        </a:defRPr>
      </a:lvl4pPr>
      <a:lvl5pPr marL="1874637" algn="l" defTabSz="937322" rtl="0" eaLnBrk="1" latinLnBrk="0" hangingPunct="1">
        <a:defRPr sz="1855" kern="1200">
          <a:solidFill>
            <a:schemeClr val="tx1"/>
          </a:solidFill>
          <a:latin typeface="+mn-lt"/>
          <a:ea typeface="+mn-ea"/>
          <a:cs typeface="+mn-cs"/>
        </a:defRPr>
      </a:lvl5pPr>
      <a:lvl6pPr marL="2343300" algn="l" defTabSz="937322" rtl="0" eaLnBrk="1" latinLnBrk="0" hangingPunct="1">
        <a:defRPr sz="1855" kern="1200">
          <a:solidFill>
            <a:schemeClr val="tx1"/>
          </a:solidFill>
          <a:latin typeface="+mn-lt"/>
          <a:ea typeface="+mn-ea"/>
          <a:cs typeface="+mn-cs"/>
        </a:defRPr>
      </a:lvl6pPr>
      <a:lvl7pPr marL="2811959" algn="l" defTabSz="937322" rtl="0" eaLnBrk="1" latinLnBrk="0" hangingPunct="1">
        <a:defRPr sz="1855" kern="1200">
          <a:solidFill>
            <a:schemeClr val="tx1"/>
          </a:solidFill>
          <a:latin typeface="+mn-lt"/>
          <a:ea typeface="+mn-ea"/>
          <a:cs typeface="+mn-cs"/>
        </a:defRPr>
      </a:lvl7pPr>
      <a:lvl8pPr marL="3280621" algn="l" defTabSz="937322" rtl="0" eaLnBrk="1" latinLnBrk="0" hangingPunct="1">
        <a:defRPr sz="1855" kern="1200">
          <a:solidFill>
            <a:schemeClr val="tx1"/>
          </a:solidFill>
          <a:latin typeface="+mn-lt"/>
          <a:ea typeface="+mn-ea"/>
          <a:cs typeface="+mn-cs"/>
        </a:defRPr>
      </a:lvl8pPr>
      <a:lvl9pPr marL="3749279" algn="l" defTabSz="937322" rtl="0" eaLnBrk="1" latinLnBrk="0" hangingPunct="1">
        <a:defRPr sz="18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464209" y="224493"/>
            <a:ext cx="39265542" cy="5157008"/>
          </a:xfrm>
          <a:prstGeom prst="rect">
            <a:avLst/>
          </a:prstGeom>
          <a:solidFill>
            <a:srgbClr val="380070"/>
          </a:solidFill>
          <a:ln w="127000">
            <a:solidFill>
              <a:srgbClr val="6A2D97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lIns="85339" tIns="42672" rIns="85339" bIns="42672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6171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3440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8515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46878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30859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70318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3203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9375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2284"/>
          </a:p>
        </p:txBody>
      </p:sp>
      <p:pic>
        <p:nvPicPr>
          <p:cNvPr id="26" name="Picture 25" descr="LSUHSC_Seal.jpg">
            <a:extLst>
              <a:ext uri="{FF2B5EF4-FFF2-40B4-BE49-F238E27FC236}">
                <a16:creationId xmlns:a16="http://schemas.microsoft.com/office/drawing/2014/main" id="{975DEA4E-58F2-AA4A-BEAB-C3CAEA56B4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1040" y="754059"/>
            <a:ext cx="3567792" cy="3675908"/>
          </a:xfrm>
          <a:prstGeom prst="rect">
            <a:avLst/>
          </a:prstGeom>
          <a:noFill/>
        </p:spPr>
      </p:pic>
      <p:sp>
        <p:nvSpPr>
          <p:cNvPr id="40" name="Rectangle 1154">
            <a:extLst>
              <a:ext uri="{FF2B5EF4-FFF2-40B4-BE49-F238E27FC236}">
                <a16:creationId xmlns:a16="http://schemas.microsoft.com/office/drawing/2014/main" id="{3476B12C-3085-5553-4CDE-3C644070F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90664" y="9364112"/>
            <a:ext cx="6417706" cy="102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6171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3440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8515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46878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30859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70318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3203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9375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defTabSz="17367174">
              <a:spcBef>
                <a:spcPct val="20000"/>
              </a:spcBef>
            </a:pPr>
            <a:endParaRPr lang="en-US" sz="6867" b="1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77" name="Rectangle 1154">
            <a:extLst>
              <a:ext uri="{FF2B5EF4-FFF2-40B4-BE49-F238E27FC236}">
                <a16:creationId xmlns:a16="http://schemas.microsoft.com/office/drawing/2014/main" id="{FEC8EBF4-6CC8-3C79-88F7-63940D6C6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61197" y="23332466"/>
            <a:ext cx="6417706" cy="102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6171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3440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8515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46878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30859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70318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3203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9375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defTabSz="17367174">
              <a:spcBef>
                <a:spcPct val="20000"/>
              </a:spcBef>
            </a:pPr>
            <a:endParaRPr lang="en-US" sz="6867" b="1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7" name="Rectangle 1148">
            <a:extLst>
              <a:ext uri="{FF2B5EF4-FFF2-40B4-BE49-F238E27FC236}">
                <a16:creationId xmlns:a16="http://schemas.microsoft.com/office/drawing/2014/main" id="{505EFDE8-97E2-6E07-8905-1BD571721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3397" y="5855052"/>
            <a:ext cx="11654790" cy="1236834"/>
          </a:xfrm>
          <a:prstGeom prst="rect">
            <a:avLst/>
          </a:prstGeom>
          <a:solidFill>
            <a:srgbClr val="380070"/>
          </a:solidFill>
          <a:ln w="19050">
            <a:solidFill>
              <a:srgbClr val="7030A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lIns="85339" tIns="42672" rIns="85339" bIns="42672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6171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3440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8515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46878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30859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70318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3203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9375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6373" b="1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"/>
              </a:rPr>
              <a:t>Discussion</a:t>
            </a:r>
            <a:r>
              <a:rPr lang="en-US" sz="6373" b="1" dirty="0">
                <a:solidFill>
                  <a:srgbClr val="F1E113"/>
                </a:solidFill>
                <a:latin typeface="Calibri"/>
                <a:ea typeface="Calibri" panose="020F0502020204030204" pitchFamily="34" charset="0"/>
                <a:cs typeface="Calibri"/>
              </a:rPr>
              <a:t> </a:t>
            </a:r>
          </a:p>
        </p:txBody>
      </p:sp>
      <p:sp>
        <p:nvSpPr>
          <p:cNvPr id="18" name="Rectangle 1148">
            <a:extLst>
              <a:ext uri="{FF2B5EF4-FFF2-40B4-BE49-F238E27FC236}">
                <a16:creationId xmlns:a16="http://schemas.microsoft.com/office/drawing/2014/main" id="{9CBE51F2-7461-D5D2-CAB9-5C89D7FA4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645" y="5867891"/>
            <a:ext cx="11658600" cy="1234440"/>
          </a:xfrm>
          <a:prstGeom prst="rect">
            <a:avLst/>
          </a:prstGeom>
          <a:solidFill>
            <a:srgbClr val="380070"/>
          </a:solidFill>
          <a:ln w="19050">
            <a:solidFill>
              <a:srgbClr val="7030A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lIns="85339" tIns="42672" rIns="85339" bIns="42672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6171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3440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8515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46878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30859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70318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3203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9375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6373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Background</a:t>
            </a:r>
          </a:p>
        </p:txBody>
      </p:sp>
      <p:sp>
        <p:nvSpPr>
          <p:cNvPr id="19" name="Rectangle 1148">
            <a:extLst>
              <a:ext uri="{FF2B5EF4-FFF2-40B4-BE49-F238E27FC236}">
                <a16:creationId xmlns:a16="http://schemas.microsoft.com/office/drawing/2014/main" id="{CA442E48-4B0E-D5CC-67AB-81C325B25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9819" y="5844816"/>
            <a:ext cx="15336981" cy="1236834"/>
          </a:xfrm>
          <a:prstGeom prst="rect">
            <a:avLst/>
          </a:prstGeom>
          <a:solidFill>
            <a:srgbClr val="380070"/>
          </a:solidFill>
          <a:ln w="19050">
            <a:solidFill>
              <a:srgbClr val="7030A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lIns="85339" tIns="42672" rIns="85339" bIns="42672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6171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3440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8515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46878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30859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70318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3203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9375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6373" b="1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"/>
              </a:rPr>
              <a:t>Case Presentation </a:t>
            </a:r>
            <a:endParaRPr lang="en-US" sz="6373" b="1" dirty="0">
              <a:solidFill>
                <a:schemeClr val="bg1"/>
              </a:solidFill>
              <a:latin typeface="Calibri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1148">
            <a:extLst>
              <a:ext uri="{FF2B5EF4-FFF2-40B4-BE49-F238E27FC236}">
                <a16:creationId xmlns:a16="http://schemas.microsoft.com/office/drawing/2014/main" id="{3C43DBA1-D434-648A-13DD-559A22578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47610" y="16813181"/>
            <a:ext cx="11654790" cy="1236834"/>
          </a:xfrm>
          <a:prstGeom prst="rect">
            <a:avLst/>
          </a:prstGeom>
          <a:solidFill>
            <a:srgbClr val="380070"/>
          </a:solidFill>
          <a:ln w="19050">
            <a:solidFill>
              <a:srgbClr val="7030A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lIns="85339" tIns="42672" rIns="85339" bIns="42672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6171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3440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8515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46878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30859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70318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3203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9375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6373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23" name="Rectangle 1148">
            <a:extLst>
              <a:ext uri="{FF2B5EF4-FFF2-40B4-BE49-F238E27FC236}">
                <a16:creationId xmlns:a16="http://schemas.microsoft.com/office/drawing/2014/main" id="{50BFA747-366D-FE41-06D9-384C569D1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16521" y="25637922"/>
            <a:ext cx="11654790" cy="1236834"/>
          </a:xfrm>
          <a:prstGeom prst="rect">
            <a:avLst/>
          </a:prstGeom>
          <a:solidFill>
            <a:srgbClr val="380070"/>
          </a:solidFill>
          <a:ln w="19050">
            <a:solidFill>
              <a:srgbClr val="7030A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lIns="85339" tIns="42672" rIns="85339" bIns="42672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6171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3440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8515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46878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30859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70318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3203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9375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6373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References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8AB0F2-0171-964A-FFFF-EE0ABFD4D1CB}"/>
              </a:ext>
            </a:extLst>
          </p:cNvPr>
          <p:cNvSpPr/>
          <p:nvPr/>
        </p:nvSpPr>
        <p:spPr bwMode="auto">
          <a:xfrm>
            <a:off x="436562" y="7377482"/>
            <a:ext cx="11640875" cy="23851797"/>
          </a:xfrm>
          <a:prstGeom prst="rect">
            <a:avLst/>
          </a:prstGeom>
          <a:noFill/>
          <a:ln w="127000" cap="flat" cmpd="sng" algn="ctr">
            <a:solidFill>
              <a:srgbClr val="6A2D97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3249" tIns="41624" rIns="83249" bIns="41624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6171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3440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8515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46878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30859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70318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3203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9375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2185">
              <a:latin typeface="Times New Roman" charset="0"/>
            </a:endParaRPr>
          </a:p>
        </p:txBody>
      </p:sp>
      <p:sp>
        <p:nvSpPr>
          <p:cNvPr id="63" name="Google Shape;225;p38">
            <a:extLst>
              <a:ext uri="{FF2B5EF4-FFF2-40B4-BE49-F238E27FC236}">
                <a16:creationId xmlns:a16="http://schemas.microsoft.com/office/drawing/2014/main" id="{99ABA3C5-0D85-D137-81EF-AB496C904E3F}"/>
              </a:ext>
            </a:extLst>
          </p:cNvPr>
          <p:cNvSpPr txBox="1"/>
          <p:nvPr/>
        </p:nvSpPr>
        <p:spPr>
          <a:xfrm>
            <a:off x="28100008" y="27409780"/>
            <a:ext cx="11654789" cy="3818877"/>
          </a:xfrm>
          <a:prstGeom prst="rect">
            <a:avLst/>
          </a:prstGeom>
          <a:noFill/>
          <a:ln w="127000">
            <a:solidFill>
              <a:srgbClr val="6A2D97"/>
            </a:solidFill>
          </a:ln>
        </p:spPr>
        <p:txBody>
          <a:bodyPr spcFirstLastPara="1" wrap="square" lIns="15887" tIns="7943" rIns="15887" bIns="7943" anchor="t" anchorCtr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6171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3440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8515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46878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30859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70318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3203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9375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804619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4619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Guerra MA. Leptospirosis. J Am Vet Med Assoc. 2009 Feb 15;234(4):472-8, 430.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10.2460/javma.234.4.472. PMID: 19222355.</a:t>
            </a:r>
          </a:p>
          <a:p>
            <a:pPr marL="804619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Karpagam</a:t>
            </a: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K. B., &amp; </a:t>
            </a:r>
            <a:r>
              <a:rPr lang="es-E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Ganesh</a:t>
            </a: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B. (2020). 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Leptospirosis: a neglected tropical zoonotic infection of public health importance—an updated review. </a:t>
            </a:r>
            <a:r>
              <a:rPr lang="en-US" sz="1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European Journal of Clinical Microbiology &amp; Infectious Diseases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39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(5), 835-846.</a:t>
            </a:r>
          </a:p>
          <a:p>
            <a:pPr marL="804619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Adler, B., &amp; de la Peña Moctezuma, A. (2010). </a:t>
            </a:r>
            <a:r>
              <a:rPr lang="es-E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Leptospira</a:t>
            </a: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and leptospirosis. </a:t>
            </a:r>
            <a:r>
              <a:rPr lang="en-US" sz="1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Veterinary microbiology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140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(3-4), 287-296.</a:t>
            </a:r>
          </a:p>
          <a:p>
            <a:pPr marL="804619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Levett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PN. Leptospirosis. Clin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Microbiol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Rev. 2001 Apr;14(2):296-326.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10.1128/CMR.14.2.296-326.2001. PMID: 11292640; PMCID: PMC88975.</a:t>
            </a:r>
          </a:p>
          <a:p>
            <a:pPr>
              <a:spcBef>
                <a:spcPts val="0"/>
              </a:spcBef>
              <a:spcAft>
                <a:spcPts val="546"/>
              </a:spcAft>
            </a:pPr>
            <a:endParaRPr sz="2185" dirty="0">
              <a:solidFill>
                <a:srgbClr val="21212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sz="2185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Open San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0885566-68D6-4B83-1E29-D4C18BB82668}"/>
              </a:ext>
            </a:extLst>
          </p:cNvPr>
          <p:cNvSpPr/>
          <p:nvPr/>
        </p:nvSpPr>
        <p:spPr bwMode="auto">
          <a:xfrm>
            <a:off x="28142250" y="18380576"/>
            <a:ext cx="11654790" cy="6798674"/>
          </a:xfrm>
          <a:prstGeom prst="rect">
            <a:avLst/>
          </a:prstGeom>
          <a:noFill/>
          <a:ln w="127000" cap="flat" cmpd="sng" algn="ctr">
            <a:solidFill>
              <a:srgbClr val="6A2D97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3249" tIns="41624" rIns="83249" bIns="41624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6171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3440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8515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46878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30859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70318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3203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9375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2185">
              <a:latin typeface="Times New Roman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E9A1CB0-4132-A5FC-25A7-75581E0BF593}"/>
              </a:ext>
            </a:extLst>
          </p:cNvPr>
          <p:cNvSpPr/>
          <p:nvPr/>
        </p:nvSpPr>
        <p:spPr bwMode="auto">
          <a:xfrm>
            <a:off x="28038888" y="7360628"/>
            <a:ext cx="11672239" cy="9183815"/>
          </a:xfrm>
          <a:prstGeom prst="rect">
            <a:avLst/>
          </a:prstGeom>
          <a:noFill/>
          <a:ln w="127000" cap="flat" cmpd="sng" algn="ctr">
            <a:solidFill>
              <a:srgbClr val="6A2D97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3249" tIns="41624" rIns="83249" bIns="41624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6171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3440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8515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46878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30859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70318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3203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9375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2185">
              <a:latin typeface="Times New Roman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11FFC85C-F6A6-2429-D132-613055E8E1A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406887" y="27462"/>
            <a:ext cx="29998039" cy="5415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defTabSz="19075795" rtl="0" eaLnBrk="0" fontAlgn="base" hangingPunct="0">
              <a:spcBef>
                <a:spcPct val="0"/>
              </a:spcBef>
              <a:spcAft>
                <a:spcPct val="0"/>
              </a:spcAft>
              <a:defRPr sz="829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defTabSz="19075795" rtl="0" eaLnBrk="0" fontAlgn="base" hangingPunct="0">
              <a:spcBef>
                <a:spcPct val="0"/>
              </a:spcBef>
              <a:spcAft>
                <a:spcPct val="0"/>
              </a:spcAft>
              <a:defRPr sz="8290" b="1">
                <a:solidFill>
                  <a:schemeClr val="bg1"/>
                </a:solidFill>
                <a:latin typeface="Arial" charset="0"/>
              </a:defRPr>
            </a:lvl2pPr>
            <a:lvl3pPr algn="ctr" defTabSz="19075795" rtl="0" eaLnBrk="0" fontAlgn="base" hangingPunct="0">
              <a:spcBef>
                <a:spcPct val="0"/>
              </a:spcBef>
              <a:spcAft>
                <a:spcPct val="0"/>
              </a:spcAft>
              <a:defRPr sz="8290" b="1">
                <a:solidFill>
                  <a:schemeClr val="bg1"/>
                </a:solidFill>
                <a:latin typeface="Arial" charset="0"/>
              </a:defRPr>
            </a:lvl3pPr>
            <a:lvl4pPr algn="ctr" defTabSz="19075795" rtl="0" eaLnBrk="0" fontAlgn="base" hangingPunct="0">
              <a:spcBef>
                <a:spcPct val="0"/>
              </a:spcBef>
              <a:spcAft>
                <a:spcPct val="0"/>
              </a:spcAft>
              <a:defRPr sz="8290" b="1">
                <a:solidFill>
                  <a:schemeClr val="bg1"/>
                </a:solidFill>
                <a:latin typeface="Arial" charset="0"/>
              </a:defRPr>
            </a:lvl4pPr>
            <a:lvl5pPr algn="ctr" defTabSz="19075795" rtl="0" eaLnBrk="0" fontAlgn="base" hangingPunct="0">
              <a:spcBef>
                <a:spcPct val="0"/>
              </a:spcBef>
              <a:spcAft>
                <a:spcPct val="0"/>
              </a:spcAft>
              <a:defRPr sz="8290" b="1">
                <a:solidFill>
                  <a:schemeClr val="bg1"/>
                </a:solidFill>
                <a:latin typeface="Arial" charset="0"/>
              </a:defRPr>
            </a:lvl5pPr>
            <a:lvl6pPr marL="468638" algn="ctr" defTabSz="19075795" rtl="0" fontAlgn="base">
              <a:spcBef>
                <a:spcPct val="0"/>
              </a:spcBef>
              <a:spcAft>
                <a:spcPct val="0"/>
              </a:spcAft>
              <a:defRPr sz="8290" b="1">
                <a:solidFill>
                  <a:schemeClr val="bg1"/>
                </a:solidFill>
                <a:latin typeface="Arial" charset="0"/>
              </a:defRPr>
            </a:lvl6pPr>
            <a:lvl7pPr marL="937275" algn="ctr" defTabSz="19075795" rtl="0" fontAlgn="base">
              <a:spcBef>
                <a:spcPct val="0"/>
              </a:spcBef>
              <a:spcAft>
                <a:spcPct val="0"/>
              </a:spcAft>
              <a:defRPr sz="8290" b="1">
                <a:solidFill>
                  <a:schemeClr val="bg1"/>
                </a:solidFill>
                <a:latin typeface="Arial" charset="0"/>
              </a:defRPr>
            </a:lvl7pPr>
            <a:lvl8pPr marL="1405913" algn="ctr" defTabSz="19075795" rtl="0" fontAlgn="base">
              <a:spcBef>
                <a:spcPct val="0"/>
              </a:spcBef>
              <a:spcAft>
                <a:spcPct val="0"/>
              </a:spcAft>
              <a:defRPr sz="8290" b="1">
                <a:solidFill>
                  <a:schemeClr val="bg1"/>
                </a:solidFill>
                <a:latin typeface="Arial" charset="0"/>
              </a:defRPr>
            </a:lvl8pPr>
            <a:lvl9pPr marL="1874545" algn="ctr" defTabSz="19075795" rtl="0" fontAlgn="base">
              <a:spcBef>
                <a:spcPct val="0"/>
              </a:spcBef>
              <a:spcAft>
                <a:spcPct val="0"/>
              </a:spcAft>
              <a:defRPr sz="829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Leptospirosis: An Uncommon Cause of Fever and Transaminitis in the Continental United States</a:t>
            </a:r>
          </a:p>
          <a:p>
            <a:r>
              <a:rPr lang="en-US" sz="5600" dirty="0"/>
              <a:t>Allen Byl DO, MPH</a:t>
            </a:r>
            <a:r>
              <a:rPr lang="en-US" sz="5600" baseline="30000" dirty="0"/>
              <a:t>1</a:t>
            </a:r>
            <a:r>
              <a:rPr lang="en-US" sz="5600" dirty="0"/>
              <a:t>, </a:t>
            </a:r>
            <a:r>
              <a:rPr lang="en-US" sz="5600" kern="0" dirty="0"/>
              <a:t>Hope </a:t>
            </a:r>
            <a:r>
              <a:rPr lang="en-US" sz="5600" kern="0" dirty="0" err="1"/>
              <a:t>Oddo</a:t>
            </a:r>
            <a:r>
              <a:rPr lang="en-US" sz="5600" kern="0" dirty="0"/>
              <a:t> </a:t>
            </a:r>
            <a:r>
              <a:rPr lang="en-US" sz="5600" dirty="0"/>
              <a:t>MD</a:t>
            </a:r>
            <a:r>
              <a:rPr lang="en-US" sz="5600" baseline="30000" dirty="0"/>
              <a:t>1</a:t>
            </a:r>
            <a:r>
              <a:rPr lang="en-US" sz="5600" dirty="0"/>
              <a:t>, Danielle Gilbert DO, MPH</a:t>
            </a:r>
            <a:r>
              <a:rPr lang="en-US" sz="5600" baseline="30000" dirty="0"/>
              <a:t>1</a:t>
            </a:r>
            <a:r>
              <a:rPr lang="en-US" sz="5600" dirty="0"/>
              <a:t>,</a:t>
            </a:r>
            <a:r>
              <a:rPr lang="en-US" sz="5600" kern="0" dirty="0"/>
              <a:t> </a:t>
            </a:r>
            <a:r>
              <a:rPr lang="en-US" sz="5600" dirty="0">
                <a:effectLst/>
              </a:rPr>
              <a:t>Michael </a:t>
            </a:r>
            <a:r>
              <a:rPr lang="en-US" sz="5600" dirty="0" err="1">
                <a:effectLst/>
              </a:rPr>
              <a:t>Olejniczak</a:t>
            </a:r>
            <a:r>
              <a:rPr lang="en-US" sz="5600" dirty="0">
                <a:effectLst/>
              </a:rPr>
              <a:t> </a:t>
            </a:r>
            <a:r>
              <a:rPr lang="en-US" sz="5600" dirty="0"/>
              <a:t>MD</a:t>
            </a:r>
            <a:r>
              <a:rPr lang="en-US" sz="5600" baseline="30000" dirty="0"/>
              <a:t>1</a:t>
            </a:r>
            <a:r>
              <a:rPr lang="en-US" sz="5600" dirty="0"/>
              <a:t>, </a:t>
            </a:r>
            <a:r>
              <a:rPr lang="en-US" sz="5600" kern="0" dirty="0"/>
              <a:t>Ashley </a:t>
            </a:r>
            <a:r>
              <a:rPr lang="en-US" sz="5600" kern="0" dirty="0" err="1"/>
              <a:t>Misky</a:t>
            </a:r>
            <a:r>
              <a:rPr lang="en-US" sz="5600" kern="0" dirty="0"/>
              <a:t> DO</a:t>
            </a:r>
            <a:r>
              <a:rPr lang="en-US" sz="5600" baseline="30000" dirty="0"/>
              <a:t>1</a:t>
            </a:r>
            <a:r>
              <a:rPr lang="en-US" sz="5600" dirty="0"/>
              <a:t>, </a:t>
            </a:r>
            <a:r>
              <a:rPr lang="en-US" sz="5600" kern="0" dirty="0"/>
              <a:t>Tom Fox </a:t>
            </a:r>
            <a:r>
              <a:rPr lang="en-US" sz="5600" dirty="0"/>
              <a:t>MD</a:t>
            </a:r>
            <a:r>
              <a:rPr lang="en-US" sz="5600" baseline="30000" dirty="0"/>
              <a:t>1</a:t>
            </a:r>
            <a:r>
              <a:rPr lang="en-US" sz="5600" dirty="0"/>
              <a:t>, </a:t>
            </a:r>
            <a:r>
              <a:rPr lang="en-US" sz="5600" kern="0" dirty="0"/>
              <a:t>Alexa Lapointe </a:t>
            </a:r>
            <a:r>
              <a:rPr lang="en-US" sz="5600" dirty="0"/>
              <a:t>MD</a:t>
            </a:r>
            <a:r>
              <a:rPr lang="en-US" sz="5600" baseline="30000" dirty="0"/>
              <a:t>1</a:t>
            </a:r>
            <a:r>
              <a:rPr lang="en-US" sz="5600" dirty="0"/>
              <a:t>, </a:t>
            </a:r>
          </a:p>
          <a:p>
            <a:r>
              <a:rPr lang="en-US" sz="5600" kern="0" dirty="0"/>
              <a:t>Michael </a:t>
            </a:r>
            <a:r>
              <a:rPr lang="en-US" sz="5600" kern="0" dirty="0" err="1"/>
              <a:t>Modica</a:t>
            </a:r>
            <a:r>
              <a:rPr lang="en-US" sz="5600" kern="0" dirty="0"/>
              <a:t> </a:t>
            </a:r>
            <a:r>
              <a:rPr lang="en-US" sz="5600" dirty="0"/>
              <a:t>MD</a:t>
            </a:r>
            <a:r>
              <a:rPr lang="en-US" sz="5600" baseline="30000" dirty="0"/>
              <a:t>1</a:t>
            </a:r>
            <a:r>
              <a:rPr lang="en-US" sz="5600" dirty="0"/>
              <a:t>,  Michelle Blyth MD</a:t>
            </a:r>
            <a:r>
              <a:rPr lang="en-US" sz="6000" baseline="30000" dirty="0"/>
              <a:t>1</a:t>
            </a:r>
            <a:br>
              <a:rPr lang="en-US" sz="6000" dirty="0"/>
            </a:br>
            <a:r>
              <a:rPr lang="en-US" sz="3201" baseline="30000" dirty="0"/>
              <a:t>1</a:t>
            </a:r>
            <a:r>
              <a:rPr lang="en-US" sz="3201" dirty="0"/>
              <a:t>Louisiana State University Health Sciences Center Department of Medicine, New Orleans, LA</a:t>
            </a:r>
            <a:endParaRPr lang="en-US" sz="3178" b="0" kern="0" dirty="0"/>
          </a:p>
        </p:txBody>
      </p:sp>
      <p:sp>
        <p:nvSpPr>
          <p:cNvPr id="13" name="Google Shape;834;p50">
            <a:extLst>
              <a:ext uri="{FF2B5EF4-FFF2-40B4-BE49-F238E27FC236}">
                <a16:creationId xmlns:a16="http://schemas.microsoft.com/office/drawing/2014/main" id="{19A555D3-E673-F6F2-6266-F34D7607C0AB}"/>
              </a:ext>
            </a:extLst>
          </p:cNvPr>
          <p:cNvSpPr/>
          <p:nvPr/>
        </p:nvSpPr>
        <p:spPr>
          <a:xfrm>
            <a:off x="16104384" y="7551843"/>
            <a:ext cx="917117" cy="1279142"/>
          </a:xfrm>
          <a:custGeom>
            <a:avLst/>
            <a:gdLst/>
            <a:ahLst/>
            <a:cxnLst/>
            <a:rect l="l" t="t" r="r" b="b"/>
            <a:pathLst>
              <a:path w="304819" h="457200" extrusionOk="0">
                <a:moveTo>
                  <a:pt x="285760" y="57150"/>
                </a:moveTo>
                <a:lnTo>
                  <a:pt x="238135" y="57150"/>
                </a:lnTo>
                <a:cubicBezTo>
                  <a:pt x="238104" y="46642"/>
                  <a:pt x="229593" y="38131"/>
                  <a:pt x="219085" y="38100"/>
                </a:cubicBezTo>
                <a:lnTo>
                  <a:pt x="190510" y="38100"/>
                </a:lnTo>
                <a:cubicBezTo>
                  <a:pt x="190510" y="17058"/>
                  <a:pt x="173452" y="0"/>
                  <a:pt x="152410" y="0"/>
                </a:cubicBezTo>
                <a:cubicBezTo>
                  <a:pt x="131368" y="0"/>
                  <a:pt x="114310" y="17058"/>
                  <a:pt x="114310" y="38100"/>
                </a:cubicBezTo>
                <a:lnTo>
                  <a:pt x="85735" y="38100"/>
                </a:lnTo>
                <a:cubicBezTo>
                  <a:pt x="75227" y="38131"/>
                  <a:pt x="66715" y="46642"/>
                  <a:pt x="66685" y="57150"/>
                </a:cubicBezTo>
                <a:lnTo>
                  <a:pt x="19060" y="57150"/>
                </a:lnTo>
                <a:cubicBezTo>
                  <a:pt x="8169" y="57598"/>
                  <a:pt x="-330" y="66734"/>
                  <a:pt x="10" y="77629"/>
                </a:cubicBezTo>
                <a:lnTo>
                  <a:pt x="10" y="436721"/>
                </a:lnTo>
                <a:cubicBezTo>
                  <a:pt x="-329" y="447616"/>
                  <a:pt x="8169" y="456751"/>
                  <a:pt x="19060" y="457200"/>
                </a:cubicBezTo>
                <a:lnTo>
                  <a:pt x="285760" y="457200"/>
                </a:lnTo>
                <a:cubicBezTo>
                  <a:pt x="296651" y="456751"/>
                  <a:pt x="305149" y="447616"/>
                  <a:pt x="304810" y="436721"/>
                </a:cubicBezTo>
                <a:lnTo>
                  <a:pt x="304810" y="77629"/>
                </a:lnTo>
                <a:cubicBezTo>
                  <a:pt x="305149" y="66734"/>
                  <a:pt x="296651" y="57598"/>
                  <a:pt x="285760" y="57150"/>
                </a:cubicBezTo>
                <a:close/>
                <a:moveTo>
                  <a:pt x="161935" y="47625"/>
                </a:moveTo>
                <a:cubicBezTo>
                  <a:pt x="161935" y="52885"/>
                  <a:pt x="157670" y="57150"/>
                  <a:pt x="152410" y="57150"/>
                </a:cubicBezTo>
                <a:cubicBezTo>
                  <a:pt x="147149" y="57150"/>
                  <a:pt x="142885" y="52885"/>
                  <a:pt x="142885" y="47625"/>
                </a:cubicBezTo>
                <a:cubicBezTo>
                  <a:pt x="142885" y="42365"/>
                  <a:pt x="147149" y="38100"/>
                  <a:pt x="152410" y="38100"/>
                </a:cubicBezTo>
                <a:cubicBezTo>
                  <a:pt x="157664" y="38115"/>
                  <a:pt x="161920" y="42371"/>
                  <a:pt x="161935" y="47625"/>
                </a:cubicBezTo>
                <a:close/>
                <a:moveTo>
                  <a:pt x="266710" y="419100"/>
                </a:moveTo>
                <a:lnTo>
                  <a:pt x="38110" y="419100"/>
                </a:lnTo>
                <a:lnTo>
                  <a:pt x="38110" y="95250"/>
                </a:lnTo>
                <a:lnTo>
                  <a:pt x="66685" y="95250"/>
                </a:lnTo>
                <a:cubicBezTo>
                  <a:pt x="66716" y="105758"/>
                  <a:pt x="75227" y="114270"/>
                  <a:pt x="85735" y="114300"/>
                </a:cubicBezTo>
                <a:lnTo>
                  <a:pt x="219085" y="114300"/>
                </a:lnTo>
                <a:cubicBezTo>
                  <a:pt x="229593" y="114270"/>
                  <a:pt x="238104" y="105758"/>
                  <a:pt x="238135" y="95250"/>
                </a:cubicBezTo>
                <a:lnTo>
                  <a:pt x="266710" y="95250"/>
                </a:lnTo>
                <a:close/>
                <a:moveTo>
                  <a:pt x="190510" y="222972"/>
                </a:moveTo>
                <a:lnTo>
                  <a:pt x="190510" y="238125"/>
                </a:lnTo>
                <a:lnTo>
                  <a:pt x="114310" y="238125"/>
                </a:lnTo>
                <a:lnTo>
                  <a:pt x="114310" y="222972"/>
                </a:lnTo>
                <a:cubicBezTo>
                  <a:pt x="114310" y="205038"/>
                  <a:pt x="128848" y="190500"/>
                  <a:pt x="146782" y="190500"/>
                </a:cubicBezTo>
                <a:lnTo>
                  <a:pt x="158038" y="190500"/>
                </a:lnTo>
                <a:cubicBezTo>
                  <a:pt x="175972" y="190500"/>
                  <a:pt x="190510" y="205038"/>
                  <a:pt x="190510" y="222972"/>
                </a:cubicBezTo>
                <a:close/>
                <a:moveTo>
                  <a:pt x="133360" y="152400"/>
                </a:moveTo>
                <a:cubicBezTo>
                  <a:pt x="133360" y="141879"/>
                  <a:pt x="141889" y="133350"/>
                  <a:pt x="152410" y="133350"/>
                </a:cubicBezTo>
                <a:cubicBezTo>
                  <a:pt x="162931" y="133350"/>
                  <a:pt x="171460" y="141879"/>
                  <a:pt x="171460" y="152400"/>
                </a:cubicBezTo>
                <a:cubicBezTo>
                  <a:pt x="171460" y="162921"/>
                  <a:pt x="162931" y="171450"/>
                  <a:pt x="152410" y="171450"/>
                </a:cubicBezTo>
                <a:cubicBezTo>
                  <a:pt x="141889" y="171450"/>
                  <a:pt x="133360" y="162921"/>
                  <a:pt x="133360" y="152400"/>
                </a:cubicBezTo>
                <a:close/>
                <a:moveTo>
                  <a:pt x="147647" y="276225"/>
                </a:moveTo>
                <a:lnTo>
                  <a:pt x="223847" y="276225"/>
                </a:lnTo>
                <a:cubicBezTo>
                  <a:pt x="231738" y="276225"/>
                  <a:pt x="238135" y="282622"/>
                  <a:pt x="238135" y="290513"/>
                </a:cubicBezTo>
                <a:lnTo>
                  <a:pt x="238135" y="290513"/>
                </a:lnTo>
                <a:cubicBezTo>
                  <a:pt x="238135" y="298403"/>
                  <a:pt x="231738" y="304800"/>
                  <a:pt x="223847" y="304800"/>
                </a:cubicBezTo>
                <a:lnTo>
                  <a:pt x="147647" y="304800"/>
                </a:lnTo>
                <a:cubicBezTo>
                  <a:pt x="139757" y="304800"/>
                  <a:pt x="133360" y="298403"/>
                  <a:pt x="133360" y="290513"/>
                </a:cubicBezTo>
                <a:lnTo>
                  <a:pt x="133360" y="290513"/>
                </a:lnTo>
                <a:cubicBezTo>
                  <a:pt x="133360" y="282622"/>
                  <a:pt x="139757" y="276225"/>
                  <a:pt x="147647" y="276225"/>
                </a:cubicBezTo>
                <a:close/>
                <a:moveTo>
                  <a:pt x="104785" y="304800"/>
                </a:moveTo>
                <a:lnTo>
                  <a:pt x="66685" y="304800"/>
                </a:lnTo>
                <a:lnTo>
                  <a:pt x="66685" y="276225"/>
                </a:lnTo>
                <a:lnTo>
                  <a:pt x="104785" y="276225"/>
                </a:lnTo>
                <a:close/>
                <a:moveTo>
                  <a:pt x="147647" y="352425"/>
                </a:moveTo>
                <a:lnTo>
                  <a:pt x="223847" y="352425"/>
                </a:lnTo>
                <a:cubicBezTo>
                  <a:pt x="231738" y="352425"/>
                  <a:pt x="238135" y="358822"/>
                  <a:pt x="238135" y="366713"/>
                </a:cubicBezTo>
                <a:lnTo>
                  <a:pt x="238135" y="366713"/>
                </a:lnTo>
                <a:cubicBezTo>
                  <a:pt x="238135" y="374603"/>
                  <a:pt x="231738" y="381000"/>
                  <a:pt x="223847" y="381000"/>
                </a:cubicBezTo>
                <a:lnTo>
                  <a:pt x="147647" y="381000"/>
                </a:lnTo>
                <a:cubicBezTo>
                  <a:pt x="139757" y="381000"/>
                  <a:pt x="133360" y="374603"/>
                  <a:pt x="133360" y="366713"/>
                </a:cubicBezTo>
                <a:lnTo>
                  <a:pt x="133360" y="366713"/>
                </a:lnTo>
                <a:cubicBezTo>
                  <a:pt x="133360" y="358822"/>
                  <a:pt x="139757" y="352425"/>
                  <a:pt x="147647" y="352425"/>
                </a:cubicBezTo>
                <a:close/>
                <a:moveTo>
                  <a:pt x="104785" y="381000"/>
                </a:moveTo>
                <a:lnTo>
                  <a:pt x="66685" y="381000"/>
                </a:lnTo>
                <a:lnTo>
                  <a:pt x="66685" y="352425"/>
                </a:lnTo>
                <a:lnTo>
                  <a:pt x="104785" y="352425"/>
                </a:lnTo>
                <a:close/>
              </a:path>
            </a:pathLst>
          </a:custGeom>
          <a:solidFill>
            <a:schemeClr val="lt1"/>
          </a:solidFill>
          <a:ln w="76200">
            <a:solidFill>
              <a:srgbClr val="6A2D97"/>
            </a:solidFill>
          </a:ln>
        </p:spPr>
        <p:txBody>
          <a:bodyPr spcFirstLastPara="1" wrap="square" lIns="83235" tIns="41606" rIns="83235" bIns="41606" anchor="ctr" anchorCtr="0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6171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3440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8515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46878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30859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70318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3203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9375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sz="1639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raphic 14" descr="Test tubes outline">
            <a:extLst>
              <a:ext uri="{FF2B5EF4-FFF2-40B4-BE49-F238E27FC236}">
                <a16:creationId xmlns:a16="http://schemas.microsoft.com/office/drawing/2014/main" id="{1E75E2AC-0EDF-2CBA-DC68-D365F4E7B6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212104" y="7413048"/>
            <a:ext cx="1607471" cy="1591093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F4E1EA23-0D53-20F8-AB7D-BBF3FCFE20BD}"/>
              </a:ext>
            </a:extLst>
          </p:cNvPr>
          <p:cNvSpPr/>
          <p:nvPr/>
        </p:nvSpPr>
        <p:spPr bwMode="auto">
          <a:xfrm>
            <a:off x="12399818" y="7377136"/>
            <a:ext cx="15336982" cy="16253240"/>
          </a:xfrm>
          <a:prstGeom prst="rect">
            <a:avLst/>
          </a:prstGeom>
          <a:noFill/>
          <a:ln w="127000" cap="flat" cmpd="sng" algn="ctr">
            <a:solidFill>
              <a:srgbClr val="6A2D97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3249" tIns="41624" rIns="83249" bIns="41624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6171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3440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8515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46878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30859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70318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3203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9375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2185">
              <a:latin typeface="Times New Roman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AD34F46-633D-2953-55EE-83083DC1AE2B}"/>
              </a:ext>
            </a:extLst>
          </p:cNvPr>
          <p:cNvSpPr txBox="1"/>
          <p:nvPr/>
        </p:nvSpPr>
        <p:spPr>
          <a:xfrm>
            <a:off x="13176844" y="8808120"/>
            <a:ext cx="6772197" cy="396018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6171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3440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8515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46878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30859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70318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3203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9375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Aft>
                <a:spcPts val="546"/>
              </a:spcAft>
            </a:pPr>
            <a:r>
              <a:rPr lang="en-US" sz="3600" b="1" dirty="0">
                <a:solidFill>
                  <a:srgbClr val="0E101A"/>
                </a:solidFill>
                <a:latin typeface="Calibri"/>
                <a:ea typeface="Calibri" panose="020F0502020204030204" pitchFamily="34" charset="0"/>
                <a:cs typeface="Calibri"/>
              </a:rPr>
              <a:t>Patient History</a:t>
            </a:r>
          </a:p>
          <a:p>
            <a:pPr algn="ctr">
              <a:spcAft>
                <a:spcPts val="546"/>
              </a:spcAft>
            </a:pPr>
            <a:r>
              <a:rPr lang="en-US" sz="2500" dirty="0">
                <a:latin typeface="Aptos" panose="020B0004020202020204" pitchFamily="34" charset="0"/>
                <a:cs typeface="Calibri"/>
              </a:rPr>
              <a:t>The patient is a 24- year-old male with no significant </a:t>
            </a:r>
            <a:r>
              <a:rPr lang="en-US" sz="2500" dirty="0">
                <a:solidFill>
                  <a:srgbClr val="000000"/>
                </a:solidFill>
                <a:latin typeface="Aptos" panose="020B0004020202020204" pitchFamily="34" charset="0"/>
                <a:ea typeface="Calibri" panose="020F0502020204030204" pitchFamily="34" charset="0"/>
                <a:cs typeface="Calibri"/>
              </a:rPr>
              <a:t>past medical history. </a:t>
            </a:r>
            <a:r>
              <a:rPr lang="en-US" sz="25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 had recently returned from a 2-week trip to Columbia, during which time he went white water rafting, drank filtered stream water, and ate locally prepared food, including meat. No one else from the trip experienced a similar illness. </a:t>
            </a:r>
            <a:endParaRPr lang="en-US" sz="2500" dirty="0">
              <a:solidFill>
                <a:srgbClr val="000000"/>
              </a:solidFill>
              <a:latin typeface="Aptos" panose="020B0004020202020204" pitchFamily="34" charset="0"/>
              <a:ea typeface="Calibri" panose="020F0502020204030204" pitchFamily="34" charset="0"/>
              <a:cs typeface="Calibri"/>
            </a:endParaRPr>
          </a:p>
          <a:p>
            <a:pPr algn="ctr">
              <a:spcAft>
                <a:spcPts val="546"/>
              </a:spcAft>
            </a:pPr>
            <a:r>
              <a:rPr lang="en-US" sz="3201" dirty="0">
                <a:latin typeface="Calibri"/>
                <a:cs typeface="Calibri"/>
              </a:rPr>
              <a:t> </a:t>
            </a:r>
            <a:endParaRPr lang="en-US" sz="320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6AE45C2C-2B63-727D-FDB1-9DC0A12C6181}"/>
              </a:ext>
            </a:extLst>
          </p:cNvPr>
          <p:cNvSpPr txBox="1"/>
          <p:nvPr/>
        </p:nvSpPr>
        <p:spPr>
          <a:xfrm>
            <a:off x="20765560" y="8850108"/>
            <a:ext cx="6500557" cy="26340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6171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3440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8515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46878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30859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70318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3203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9375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Aft>
                <a:spcPts val="546"/>
              </a:spcAft>
            </a:pPr>
            <a:r>
              <a:rPr lang="en-US" sz="3600" b="1" dirty="0">
                <a:solidFill>
                  <a:srgbClr val="0E101A"/>
                </a:solidFill>
                <a:latin typeface="Calibri"/>
                <a:ea typeface="Calibri" panose="020F0502020204030204" pitchFamily="34" charset="0"/>
                <a:cs typeface="Calibri"/>
              </a:rPr>
              <a:t>Patient Presentation</a:t>
            </a:r>
            <a:r>
              <a:rPr lang="en-US" sz="3201" dirty="0">
                <a:solidFill>
                  <a:srgbClr val="0E101A"/>
                </a:solidFill>
                <a:latin typeface="Calibri"/>
                <a:ea typeface="Calibri" panose="020F0502020204030204" pitchFamily="34" charset="0"/>
                <a:cs typeface="Calibri"/>
              </a:rPr>
              <a:t> </a:t>
            </a:r>
            <a:endParaRPr lang="en-US" sz="2800" dirty="0"/>
          </a:p>
          <a:p>
            <a:pPr algn="ctr">
              <a:spcAft>
                <a:spcPts val="546"/>
              </a:spcAft>
            </a:pPr>
            <a:r>
              <a:rPr lang="en-US" sz="2500" dirty="0">
                <a:solidFill>
                  <a:srgbClr val="000000"/>
                </a:solidFill>
                <a:latin typeface="Aptos" panose="020B0004020202020204" pitchFamily="34" charset="0"/>
                <a:ea typeface="Calibri" panose="020F0502020204030204" pitchFamily="34" charset="0"/>
                <a:cs typeface="Calibri"/>
              </a:rPr>
              <a:t>He presented to the hospital with </a:t>
            </a:r>
            <a:r>
              <a:rPr lang="en-US" sz="25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fevers, rigors, muscle aches in his back and legs, and headache for 6 days. He had previously presented to the ED, was treated for headache, and discharged.</a:t>
            </a:r>
            <a:endParaRPr lang="en-US" sz="2500" dirty="0">
              <a:latin typeface="Aptos" panose="020B00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F5F5675-2798-9273-C298-2ABC350C42C3}"/>
              </a:ext>
            </a:extLst>
          </p:cNvPr>
          <p:cNvSpPr txBox="1"/>
          <p:nvPr/>
        </p:nvSpPr>
        <p:spPr>
          <a:xfrm>
            <a:off x="489763" y="7377141"/>
            <a:ext cx="11289862" cy="25976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23" indent="-45722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Leptospirosis</a:t>
            </a:r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is a zoonotic and waterborne infection with global distribution caused by the spirochete bacterial </a:t>
            </a:r>
            <a:r>
              <a:rPr lang="en-US" sz="36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genus </a:t>
            </a:r>
            <a:r>
              <a:rPr lang="en-US" sz="3600" b="1" i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Leptospira</a:t>
            </a:r>
            <a:r>
              <a:rPr lang="en-US" sz="3600" b="1" i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23" indent="-45722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Leptospira</a:t>
            </a:r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has numerous reservoir host mammals, the most significant of which are small </a:t>
            </a:r>
            <a:r>
              <a:rPr lang="en-US" sz="3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rodents</a:t>
            </a:r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which can transmit infection, through </a:t>
            </a:r>
            <a:r>
              <a:rPr lang="en-US" sz="3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urine</a:t>
            </a:r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or direct contact, to cattle, swine, dogs, and humans.</a:t>
            </a:r>
          </a:p>
          <a:p>
            <a:pPr marL="457223" indent="-45722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Infected animals shed </a:t>
            </a:r>
            <a:r>
              <a:rPr lang="en-US" sz="36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Leptospira</a:t>
            </a:r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from their </a:t>
            </a:r>
            <a:r>
              <a:rPr lang="en-US" sz="3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renal tubules into their urine</a:t>
            </a:r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which can then spread to other animals and humans through affected </a:t>
            </a:r>
            <a:r>
              <a:rPr lang="en-US" sz="3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soil or water</a:t>
            </a:r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via </a:t>
            </a:r>
            <a:r>
              <a:rPr lang="en-US" sz="3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breaks in the skin </a:t>
            </a:r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 direct exposure to </a:t>
            </a:r>
            <a:r>
              <a:rPr lang="en-US" sz="3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mucous membranes </a:t>
            </a:r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of the mouth, eyes, or nose.</a:t>
            </a:r>
          </a:p>
          <a:p>
            <a:pPr marL="457223" indent="-457223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23" indent="-457223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23" indent="-457223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23" indent="-457223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23" indent="-457223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23" indent="-457223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23" indent="-457223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23" indent="-457223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23" indent="-457223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23" indent="-457223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23" indent="-457223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23" indent="-457223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23" indent="-457223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23" indent="-457223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23" indent="-457223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36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23" indent="-45722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Leptospirosis is more common in resource poor countries in tropical regions, and is associated with </a:t>
            </a:r>
            <a:r>
              <a:rPr lang="en-US" sz="3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poor sanitation </a:t>
            </a:r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</a:t>
            </a:r>
            <a:r>
              <a:rPr lang="en-US" sz="3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housing</a:t>
            </a:r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occupational exposure </a:t>
            </a:r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environmental water (sewage workers, fishermen, farmers, etc.), as well as </a:t>
            </a:r>
            <a:r>
              <a:rPr lang="en-US" sz="3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recreational water exposure </a:t>
            </a:r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(swimming, rafting, kayaking).</a:t>
            </a:r>
          </a:p>
          <a:p>
            <a:pPr marL="457223" indent="-45722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While Leptospirosis is more common in endemic tropical regions, </a:t>
            </a:r>
            <a:r>
              <a:rPr lang="en-US" sz="3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cases are increasing in temperate regions </a:t>
            </a:r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such as the United States.</a:t>
            </a:r>
            <a:endParaRPr lang="en-US" sz="36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439237" lvl="2" indent="-457223">
              <a:buFont typeface="Arial" panose="020B0604020202020204" pitchFamily="34" charset="0"/>
              <a:buChar char="•"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439237" lvl="2" indent="-457223">
              <a:buFont typeface="Arial" panose="020B0604020202020204" pitchFamily="34" charset="0"/>
              <a:buChar char="•"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23" indent="-457223">
              <a:buFont typeface="Arial" panose="020B0604020202020204" pitchFamily="34" charset="0"/>
              <a:buChar char="•"/>
            </a:pPr>
            <a:endParaRPr lang="en-US" sz="320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F12AF30-D975-3E03-4FB8-6126F2865E7D}"/>
              </a:ext>
            </a:extLst>
          </p:cNvPr>
          <p:cNvSpPr txBox="1"/>
          <p:nvPr/>
        </p:nvSpPr>
        <p:spPr>
          <a:xfrm>
            <a:off x="1389057" y="24576104"/>
            <a:ext cx="97257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546"/>
              </a:spcAft>
              <a:buSzPct val="100000"/>
            </a:pPr>
            <a:r>
              <a:rPr lang="en-US" sz="2800" b="1" dirty="0">
                <a:latin typeface="Calibri"/>
                <a:ea typeface="Calibri" panose="020F0502020204030204" pitchFamily="34" charset="0"/>
                <a:cs typeface="Calibri"/>
              </a:rPr>
              <a:t>Figure 1: </a:t>
            </a:r>
            <a:r>
              <a:rPr lang="en-US" sz="2800" dirty="0">
                <a:latin typeface="Calibri"/>
                <a:ea typeface="Calibri" panose="020F0502020204030204" pitchFamily="34" charset="0"/>
                <a:cs typeface="Calibri"/>
              </a:rPr>
              <a:t>Transmission cycle of </a:t>
            </a:r>
            <a:r>
              <a:rPr lang="en-US" sz="2800" i="1" dirty="0">
                <a:latin typeface="Calibri"/>
                <a:ea typeface="Calibri" panose="020F0502020204030204" pitchFamily="34" charset="0"/>
                <a:cs typeface="Calibri"/>
              </a:rPr>
              <a:t>Leptospira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001C0E-7EAE-0B71-3A84-832CFEC694BC}"/>
              </a:ext>
            </a:extLst>
          </p:cNvPr>
          <p:cNvSpPr txBox="1"/>
          <p:nvPr/>
        </p:nvSpPr>
        <p:spPr>
          <a:xfrm>
            <a:off x="28118271" y="7498161"/>
            <a:ext cx="11618264" cy="9071137"/>
          </a:xfrm>
          <a:prstGeom prst="rect">
            <a:avLst/>
          </a:prstGeom>
          <a:noFill/>
        </p:spPr>
        <p:txBody>
          <a:bodyPr wrap="square" lIns="83249" tIns="41624" rIns="83249" bIns="41624" rtlCol="0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6171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3440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8515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46878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30859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70318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3203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9375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571529" indent="-571529">
              <a:spcAft>
                <a:spcPts val="1200"/>
              </a:spcAft>
              <a:buFont typeface="Arial"/>
              <a:buChar char="•"/>
            </a:pP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Infection with </a:t>
            </a:r>
            <a:r>
              <a:rPr lang="en-US" sz="32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Leptospira</a:t>
            </a: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does not always result in clinically significant disease, manifestations are often subclinical but can be fatal. </a:t>
            </a:r>
          </a:p>
          <a:p>
            <a:pPr marL="571529" indent="-571529">
              <a:spcAft>
                <a:spcPts val="1200"/>
              </a:spcAft>
              <a:buFont typeface="Arial"/>
              <a:buChar char="•"/>
            </a:pP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While most infections are subclinical, up to </a:t>
            </a:r>
            <a:r>
              <a:rPr lang="en-US" sz="3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10% of human infections </a:t>
            </a: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result in </a:t>
            </a:r>
            <a:r>
              <a:rPr lang="en-US" sz="3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anicteric</a:t>
            </a: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disease commonly characterized by rapid onset of </a:t>
            </a:r>
            <a:r>
              <a:rPr lang="en-US" sz="3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fever</a:t>
            </a: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headache</a:t>
            </a: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and </a:t>
            </a:r>
            <a:r>
              <a:rPr lang="en-US" sz="3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muscle aches</a:t>
            </a: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571529" indent="-571529">
              <a:spcAft>
                <a:spcPts val="1200"/>
              </a:spcAft>
              <a:buFont typeface="Arial"/>
              <a:buChar char="•"/>
            </a:pPr>
            <a:r>
              <a:rPr lang="en-US" sz="3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Conjunctival suffusion </a:t>
            </a: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 common but not always present.</a:t>
            </a:r>
          </a:p>
          <a:p>
            <a:pPr marL="571529" indent="-571529">
              <a:spcAft>
                <a:spcPts val="1200"/>
              </a:spcAft>
              <a:buFont typeface="Arial"/>
              <a:buChar char="•"/>
            </a:pPr>
            <a:r>
              <a:rPr lang="en-US" sz="32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Leptospira</a:t>
            </a: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infection can directly affect almost every organ system, especially </a:t>
            </a:r>
            <a:r>
              <a:rPr lang="en-US" sz="3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microvascular structures</a:t>
            </a: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the </a:t>
            </a:r>
            <a:r>
              <a:rPr lang="en-US" sz="3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kidneys</a:t>
            </a: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liver</a:t>
            </a: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and </a:t>
            </a:r>
            <a:r>
              <a:rPr lang="en-US" sz="3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skeletal muscle </a:t>
            </a: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(most commonly the muscles of the legs).</a:t>
            </a:r>
          </a:p>
          <a:p>
            <a:pPr marL="571529" indent="-571529">
              <a:spcAft>
                <a:spcPts val="1200"/>
              </a:spcAft>
              <a:buFont typeface="Arial"/>
              <a:buChar char="•"/>
            </a:pP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Severe infection can result in multisystem organ failure. One of the most well-known manifestations of severe (</a:t>
            </a:r>
            <a:r>
              <a:rPr lang="en-US" sz="3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icteric</a:t>
            </a: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Leptospirosis, referred to as </a:t>
            </a:r>
            <a:r>
              <a:rPr lang="en-US" sz="3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Weil’s Disease</a:t>
            </a: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involves </a:t>
            </a:r>
            <a:r>
              <a:rPr lang="en-US" sz="3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widespread hemorrhage </a:t>
            </a: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accompanied by</a:t>
            </a:r>
            <a:r>
              <a:rPr lang="en-US" sz="3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acute liver and kidney failure.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AD76C9-602E-7620-B27A-A997BD04F3CF}"/>
              </a:ext>
            </a:extLst>
          </p:cNvPr>
          <p:cNvSpPr txBox="1"/>
          <p:nvPr/>
        </p:nvSpPr>
        <p:spPr>
          <a:xfrm>
            <a:off x="13072163" y="12533786"/>
            <a:ext cx="14089273" cy="2657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17250" indent="-571529">
              <a:spcBef>
                <a:spcPts val="546"/>
              </a:spcBef>
              <a:spcAft>
                <a:spcPts val="546"/>
              </a:spcAft>
              <a:buSzPct val="100000"/>
              <a:buFont typeface="Arial"/>
              <a:buChar char="•"/>
            </a:pPr>
            <a:r>
              <a:rPr lang="en-US" sz="25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 time of hospital admission, he was febrile to </a:t>
            </a:r>
            <a:r>
              <a:rPr lang="en-US" sz="25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101.2 F</a:t>
            </a:r>
            <a:r>
              <a:rPr lang="en-US" sz="25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He had no rash, lymphadenopathy, or conjunctival injection. </a:t>
            </a:r>
            <a:endParaRPr lang="en-US" sz="25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617250" indent="-571529">
              <a:spcBef>
                <a:spcPts val="546"/>
              </a:spcBef>
              <a:spcAft>
                <a:spcPts val="546"/>
              </a:spcAft>
              <a:buSzPct val="100000"/>
              <a:buFont typeface="Arial"/>
              <a:buChar char="•"/>
            </a:pPr>
            <a:r>
              <a:rPr lang="en-US" sz="25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Initial labs </a:t>
            </a:r>
            <a:r>
              <a:rPr lang="en-US" sz="25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revealed </a:t>
            </a:r>
            <a:r>
              <a:rPr lang="en-US" sz="25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thrombocytopenia</a:t>
            </a:r>
            <a:r>
              <a:rPr lang="en-US" sz="25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of 110x10^3 </a:t>
            </a:r>
            <a:r>
              <a:rPr lang="en-US" sz="25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uL</a:t>
            </a:r>
            <a:r>
              <a:rPr lang="en-US" sz="25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5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elevated</a:t>
            </a:r>
            <a:r>
              <a:rPr lang="en-US" sz="25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haptoglobin</a:t>
            </a:r>
            <a:r>
              <a:rPr lang="en-US" sz="25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 239 mg/dL, </a:t>
            </a:r>
            <a:r>
              <a:rPr lang="en-US" sz="25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transaminitis</a:t>
            </a:r>
            <a:r>
              <a:rPr lang="en-US" sz="25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(ALT 196 U/L, AST 131 U/L), total bilirubin 1.8 mg/dL, and EGFR 82.</a:t>
            </a:r>
          </a:p>
          <a:p>
            <a:pPr marL="617250" indent="-571529">
              <a:spcBef>
                <a:spcPts val="546"/>
              </a:spcBef>
              <a:spcAft>
                <a:spcPts val="546"/>
              </a:spcAft>
              <a:buSzPct val="100000"/>
              <a:buFont typeface="Arial"/>
              <a:buChar char="•"/>
            </a:pPr>
            <a:r>
              <a:rPr lang="en-US" sz="25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Testing for acute hepatitis was negative. Chest radiograph, CT head with contrast, and abdominal ultrasound were unrevealing.</a:t>
            </a:r>
            <a:endParaRPr lang="en-US" sz="25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B4B881-044C-CFBB-3A03-8AF0EC4B0A8E}"/>
              </a:ext>
            </a:extLst>
          </p:cNvPr>
          <p:cNvSpPr/>
          <p:nvPr/>
        </p:nvSpPr>
        <p:spPr bwMode="auto">
          <a:xfrm>
            <a:off x="12428489" y="24430605"/>
            <a:ext cx="15336980" cy="6798674"/>
          </a:xfrm>
          <a:prstGeom prst="rect">
            <a:avLst/>
          </a:prstGeom>
          <a:noFill/>
          <a:ln w="127000" cap="flat" cmpd="sng" algn="ctr">
            <a:solidFill>
              <a:srgbClr val="6A2D97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3249" tIns="41624" rIns="83249" bIns="41624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6171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3440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8515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46878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30859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70318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3203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9375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2185">
              <a:latin typeface="Times New Roman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4A26E493-53BB-7698-1D94-5B057C63D207}"/>
              </a:ext>
            </a:extLst>
          </p:cNvPr>
          <p:cNvSpPr/>
          <p:nvPr/>
        </p:nvSpPr>
        <p:spPr bwMode="auto">
          <a:xfrm>
            <a:off x="18361094" y="15300428"/>
            <a:ext cx="3511409" cy="78599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45"/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Hospital Workup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FB458847-1748-745B-1F08-6AC79DBE1D08}"/>
              </a:ext>
            </a:extLst>
          </p:cNvPr>
          <p:cNvSpPr/>
          <p:nvPr/>
        </p:nvSpPr>
        <p:spPr bwMode="auto">
          <a:xfrm>
            <a:off x="12699765" y="16381909"/>
            <a:ext cx="6851565" cy="50402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3" algn="ctr">
              <a:spcBef>
                <a:spcPts val="546"/>
              </a:spcBef>
              <a:spcAft>
                <a:spcPts val="546"/>
              </a:spcAft>
              <a:buSzPct val="100000"/>
            </a:pPr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patient’s presentation raised concern for leptospirosis, hantavirus, arthropod-transmitted diseases including malaria, dengue fever, chikungunya virus, zika virus</a:t>
            </a:r>
            <a:endParaRPr lang="en-US" sz="36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18D7D043-FB73-DA68-F35C-D9406975C497}"/>
              </a:ext>
            </a:extLst>
          </p:cNvPr>
          <p:cNvSpPr/>
          <p:nvPr/>
        </p:nvSpPr>
        <p:spPr bwMode="auto">
          <a:xfrm>
            <a:off x="20682271" y="16381909"/>
            <a:ext cx="6667133" cy="50402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3" algn="ctr">
              <a:spcBef>
                <a:spcPts val="546"/>
              </a:spcBef>
              <a:spcAft>
                <a:spcPts val="600"/>
              </a:spcAft>
              <a:buSzPct val="100000"/>
            </a:pPr>
            <a:r>
              <a:rPr lang="en-US" sz="32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Infectious w</a:t>
            </a: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orkup included:</a:t>
            </a:r>
          </a:p>
          <a:p>
            <a:pPr marL="502923" indent="-457200">
              <a:spcBef>
                <a:spcPts val="546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lood cultures </a:t>
            </a:r>
          </a:p>
          <a:p>
            <a:pPr marL="502923" indent="-457200">
              <a:spcBef>
                <a:spcPts val="546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alaria antigen with smear </a:t>
            </a:r>
          </a:p>
          <a:p>
            <a:pPr marL="502923" indent="-457200">
              <a:spcBef>
                <a:spcPts val="546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Zika PCR, Zika IgM</a:t>
            </a:r>
          </a:p>
          <a:p>
            <a:pPr marL="502923" indent="-457200">
              <a:spcBef>
                <a:spcPts val="546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Dengue virus IgG and IgM </a:t>
            </a:r>
          </a:p>
          <a:p>
            <a:pPr marL="502923" indent="-457200">
              <a:spcBef>
                <a:spcPts val="546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Hantavirus IgG and IgM</a:t>
            </a:r>
          </a:p>
          <a:p>
            <a:pPr marL="502923" indent="-457200">
              <a:spcBef>
                <a:spcPts val="546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Leptospira IgM</a:t>
            </a:r>
          </a:p>
          <a:p>
            <a:pPr marL="502923" indent="-457200">
              <a:spcBef>
                <a:spcPts val="546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HIV screening</a:t>
            </a:r>
          </a:p>
          <a:p>
            <a:pPr marL="502923" indent="-457200">
              <a:spcBef>
                <a:spcPts val="546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ononucleosis screening</a:t>
            </a:r>
            <a:endParaRPr lang="en-US" sz="36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C603705-4F91-6D0B-EAD0-925D69EDC3FE}"/>
              </a:ext>
            </a:extLst>
          </p:cNvPr>
          <p:cNvSpPr txBox="1"/>
          <p:nvPr/>
        </p:nvSpPr>
        <p:spPr>
          <a:xfrm>
            <a:off x="12621036" y="21676001"/>
            <a:ext cx="14894545" cy="1636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17250" indent="-571529">
              <a:spcBef>
                <a:spcPts val="546"/>
              </a:spcBef>
              <a:spcAft>
                <a:spcPts val="546"/>
              </a:spcAft>
              <a:buSzPct val="100000"/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The patient was started on empiric therapy for Leptospirosis with </a:t>
            </a:r>
            <a:r>
              <a:rPr lang="en-US" sz="30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doxycycline</a:t>
            </a:r>
            <a:r>
              <a:rPr lang="en-US" sz="30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 PO for seven days. He clinically improved and was discharged. </a:t>
            </a:r>
          </a:p>
          <a:p>
            <a:pPr marL="617250" indent="-571529">
              <a:spcBef>
                <a:spcPts val="546"/>
              </a:spcBef>
              <a:spcAft>
                <a:spcPts val="546"/>
              </a:spcAft>
              <a:buSzPct val="100000"/>
              <a:buFont typeface="Arial"/>
              <a:buChar char="•"/>
            </a:pPr>
            <a:r>
              <a:rPr lang="en-US" sz="30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Leptospirosis IgM </a:t>
            </a:r>
            <a:r>
              <a:rPr lang="en-US" sz="30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subsequently returned as </a:t>
            </a:r>
            <a:r>
              <a:rPr lang="en-US" sz="30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positive.</a:t>
            </a:r>
            <a:endParaRPr lang="en-US" sz="3200" b="1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88D66D8-AF11-E4C3-CDF4-FB1E0DE92F87}"/>
              </a:ext>
            </a:extLst>
          </p:cNvPr>
          <p:cNvSpPr txBox="1"/>
          <p:nvPr/>
        </p:nvSpPr>
        <p:spPr>
          <a:xfrm>
            <a:off x="28212367" y="18523566"/>
            <a:ext cx="11618264" cy="6732035"/>
          </a:xfrm>
          <a:prstGeom prst="rect">
            <a:avLst/>
          </a:prstGeom>
          <a:noFill/>
        </p:spPr>
        <p:txBody>
          <a:bodyPr wrap="square" lIns="83249" tIns="41624" rIns="83249" bIns="41624" rtlCol="0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6171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3440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85159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46878" algn="l" rtl="0" fontAlgn="base">
              <a:spcBef>
                <a:spcPct val="0"/>
              </a:spcBef>
              <a:spcAft>
                <a:spcPct val="0"/>
              </a:spcAft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30859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70318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3203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93757" algn="l" defTabSz="923440" rtl="0" eaLnBrk="1" latinLnBrk="0" hangingPunct="1">
              <a:defRPr sz="247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571529" indent="-571529">
              <a:spcAft>
                <a:spcPts val="1200"/>
              </a:spcAft>
              <a:buFont typeface="Arial"/>
              <a:buChar char="•"/>
            </a:pPr>
            <a:r>
              <a:rPr lang="en-US" sz="3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Diagnosis</a:t>
            </a:r>
            <a:r>
              <a:rPr lang="en-US" sz="3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of Leptospirosis can be delayed due to low clinical suspicion in non-endemic regions and the non-specific nature of symptoms at onset, which can be confused for other diseases.</a:t>
            </a:r>
          </a:p>
          <a:p>
            <a:pPr marL="571529" indent="-571529">
              <a:spcAft>
                <a:spcPts val="1200"/>
              </a:spcAft>
              <a:buFont typeface="Arial"/>
              <a:buChar char="•"/>
            </a:pPr>
            <a:r>
              <a:rPr lang="en-US" sz="3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Early recognition </a:t>
            </a:r>
            <a:r>
              <a:rPr lang="en-US" sz="3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</a:t>
            </a:r>
            <a:r>
              <a:rPr lang="en-US" sz="3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high clinical suspicion </a:t>
            </a:r>
            <a:r>
              <a:rPr lang="en-US" sz="3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are necessary to establish the diagnosis and initiate prompt treatment to prevent serious sequelae, morbidity, and mortality.</a:t>
            </a:r>
          </a:p>
          <a:p>
            <a:pPr marL="571529" indent="-571529">
              <a:spcAft>
                <a:spcPts val="1200"/>
              </a:spcAft>
              <a:buFont typeface="Arial"/>
              <a:buChar char="•"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Treatment of 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Anicteric Leptospirosis 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consists of 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oral doxycycline 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azithromycin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More severe, 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Icteric Leptospirosis 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Weil’s Disease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is treated with IV antibiotics: 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penicillin G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(preferred), doxycycline, or ceftriaxone.</a:t>
            </a:r>
          </a:p>
          <a:p>
            <a:pPr marL="571529" indent="-571529">
              <a:spcAft>
                <a:spcPts val="1200"/>
              </a:spcAft>
              <a:buFont typeface="Arial"/>
              <a:buChar char="•"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case highlights the importance of a broad differential diagnosis in travelers with non-specific symptoms, as Leptospirosis can easily be mistaken for other entities.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554AA9-06DC-8016-8A2E-2425AFE4F62E}"/>
              </a:ext>
            </a:extLst>
          </p:cNvPr>
          <p:cNvSpPr txBox="1"/>
          <p:nvPr/>
        </p:nvSpPr>
        <p:spPr>
          <a:xfrm>
            <a:off x="14231095" y="30177551"/>
            <a:ext cx="114358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546"/>
              </a:spcAft>
              <a:buSzPct val="100000"/>
            </a:pPr>
            <a:r>
              <a:rPr lang="en-US" sz="2800" b="1" dirty="0">
                <a:latin typeface="Calibri"/>
                <a:ea typeface="Calibri" panose="020F0502020204030204" pitchFamily="34" charset="0"/>
                <a:cs typeface="Calibri"/>
              </a:rPr>
              <a:t>Figure 2: </a:t>
            </a:r>
            <a:r>
              <a:rPr lang="en-US" sz="2800" dirty="0">
                <a:latin typeface="Calibri"/>
                <a:ea typeface="Calibri" panose="020F0502020204030204" pitchFamily="34" charset="0"/>
                <a:cs typeface="Calibri"/>
              </a:rPr>
              <a:t>Leptospira electron micrograph showing “question mark” hook. </a:t>
            </a:r>
          </a:p>
        </p:txBody>
      </p:sp>
      <p:pic>
        <p:nvPicPr>
          <p:cNvPr id="5" name="Picture 2" descr="Louisiana State University Health Sciences Center-New Orleans - Tuition ...">
            <a:extLst>
              <a:ext uri="{FF2B5EF4-FFF2-40B4-BE49-F238E27FC236}">
                <a16:creationId xmlns:a16="http://schemas.microsoft.com/office/drawing/2014/main" id="{7C7DEE72-E132-BB8A-41A1-DBE3BBEBB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808" y="656495"/>
            <a:ext cx="3809713" cy="380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A diagram of a transmission cycle of leptopira&#10;&#10;Description automatically generated">
            <a:extLst>
              <a:ext uri="{FF2B5EF4-FFF2-40B4-BE49-F238E27FC236}">
                <a16:creationId xmlns:a16="http://schemas.microsoft.com/office/drawing/2014/main" id="{DAC84F08-B043-FB5B-1BE9-D8BD6D2EDB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472" y="14453240"/>
            <a:ext cx="10610179" cy="1011087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2A8EFEF-EAA1-C43B-8347-E82F0F7A152A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4510" t="1309" r="26749"/>
          <a:stretch/>
        </p:blipFill>
        <p:spPr>
          <a:xfrm rot="16200000">
            <a:off x="17836455" y="21423064"/>
            <a:ext cx="4389247" cy="123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6085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D38AC8AF65FC44A5930A185282003F" ma:contentTypeVersion="16" ma:contentTypeDescription="Create a new document." ma:contentTypeScope="" ma:versionID="c72e11820eafd39577becae5fc2d582c">
  <xsd:schema xmlns:xsd="http://www.w3.org/2001/XMLSchema" xmlns:xs="http://www.w3.org/2001/XMLSchema" xmlns:p="http://schemas.microsoft.com/office/2006/metadata/properties" xmlns:ns2="298685dc-3108-4774-bcc7-e09e36048492" xmlns:ns3="ad1e1e7b-e6e3-4f67-b32e-9611d25e734e" targetNamespace="http://schemas.microsoft.com/office/2006/metadata/properties" ma:root="true" ma:fieldsID="72960a7444922a68309ca9d34688bb3b" ns2:_="" ns3:_="">
    <xsd:import namespace="298685dc-3108-4774-bcc7-e09e36048492"/>
    <xsd:import namespace="ad1e1e7b-e6e3-4f67-b32e-9611d25e73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8685dc-3108-4774-bcc7-e09e360484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f5d7b13-30af-4d25-abfc-e38a113a1b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e1e7b-e6e3-4f67-b32e-9611d25e734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26612f2-7025-46ff-94bc-ac828c41b3e8}" ma:internalName="TaxCatchAll" ma:showField="CatchAllData" ma:web="ad1e1e7b-e6e3-4f67-b32e-9611d25e73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8685dc-3108-4774-bcc7-e09e36048492">
      <Terms xmlns="http://schemas.microsoft.com/office/infopath/2007/PartnerControls"/>
    </lcf76f155ced4ddcb4097134ff3c332f>
    <TaxCatchAll xmlns="ad1e1e7b-e6e3-4f67-b32e-9611d25e734e" xsi:nil="true"/>
  </documentManagement>
</p:properties>
</file>

<file path=customXml/itemProps1.xml><?xml version="1.0" encoding="utf-8"?>
<ds:datastoreItem xmlns:ds="http://schemas.openxmlformats.org/officeDocument/2006/customXml" ds:itemID="{C2D2C36C-162D-471F-BEC3-E24C3E1F8D7E}"/>
</file>

<file path=customXml/itemProps2.xml><?xml version="1.0" encoding="utf-8"?>
<ds:datastoreItem xmlns:ds="http://schemas.openxmlformats.org/officeDocument/2006/customXml" ds:itemID="{5B5551F2-26DE-4455-9D02-7635FF54DF0F}"/>
</file>

<file path=customXml/itemProps3.xml><?xml version="1.0" encoding="utf-8"?>
<ds:datastoreItem xmlns:ds="http://schemas.openxmlformats.org/officeDocument/2006/customXml" ds:itemID="{7052DFE5-0E5D-45E2-9C45-215AD26454B3}"/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2647</TotalTime>
  <Words>924</Words>
  <Application>Microsoft Office PowerPoint</Application>
  <PresentationFormat>Custom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Times New Roman</vt:lpstr>
      <vt:lpstr>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Bradley</dc:creator>
  <cp:lastModifiedBy>Byl, Allen T.</cp:lastModifiedBy>
  <cp:revision>25</cp:revision>
  <cp:lastPrinted>2000-03-29T22:47:03Z</cp:lastPrinted>
  <dcterms:created xsi:type="dcterms:W3CDTF">1995-06-17T23:31:02Z</dcterms:created>
  <dcterms:modified xsi:type="dcterms:W3CDTF">2024-04-04T15:37:51Z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0x0101007CD38AC8AF65FC44A5930A185282003F</vt:lpwstr>
  </property>
</Properties>
</file>